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2" r:id="rId1"/>
  </p:sldMasterIdLst>
  <p:sldIdLst>
    <p:sldId id="256" r:id="rId2"/>
    <p:sldId id="257" r:id="rId3"/>
    <p:sldId id="258" r:id="rId4"/>
    <p:sldId id="259" r:id="rId5"/>
    <p:sldId id="260" r:id="rId6"/>
    <p:sldId id="281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5" r:id="rId21"/>
    <p:sldId id="274" r:id="rId22"/>
    <p:sldId id="276" r:id="rId23"/>
    <p:sldId id="277" r:id="rId24"/>
    <p:sldId id="297" r:id="rId25"/>
    <p:sldId id="278" r:id="rId26"/>
    <p:sldId id="279" r:id="rId27"/>
    <p:sldId id="298" r:id="rId28"/>
    <p:sldId id="299" r:id="rId29"/>
    <p:sldId id="280" r:id="rId30"/>
    <p:sldId id="282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859"/>
    <p:restoredTop sz="94631"/>
  </p:normalViewPr>
  <p:slideViewPr>
    <p:cSldViewPr snapToGrid="0" snapToObjects="1">
      <p:cViewPr varScale="1">
        <p:scale>
          <a:sx n="99" d="100"/>
          <a:sy n="99" d="100"/>
        </p:scale>
        <p:origin x="30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2/17/22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983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2/17/22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4172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2/17/22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84291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2/17/22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59238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2/17/22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174518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2/17/22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7411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2/17/22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4534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2/17/22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239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2/17/22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6624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2/17/22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517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2/17/22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4323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2/17/22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4508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2/17/22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9789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2/17/22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5572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2/17/22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0437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2/17/22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5036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2/17/22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6145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DAA747-990A-454D-B2DE-110CCA45DD7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b="1" dirty="0"/>
              <a:t>Герменевтика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230141D-3563-394C-9DB3-495ABF0F6E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b="1" dirty="0"/>
              <a:t>Краткий исторический экскурс и современные вызовы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89313F-D3D1-D14B-9310-2BBB7B15386D}"/>
              </a:ext>
            </a:extLst>
          </p:cNvPr>
          <p:cNvSpPr txBox="1"/>
          <p:nvPr/>
        </p:nvSpPr>
        <p:spPr>
          <a:xfrm>
            <a:off x="10097037" y="6297769"/>
            <a:ext cx="1717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© Е.В. Зайцев</a:t>
            </a:r>
          </a:p>
        </p:txBody>
      </p:sp>
    </p:spTree>
    <p:extLst>
      <p:ext uri="{BB962C8B-B14F-4D97-AF65-F5344CB8AC3E}">
        <p14:creationId xmlns:p14="http://schemas.microsoft.com/office/powerpoint/2010/main" val="6545922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5952DD-F518-3946-9D8C-C2B7CA5F8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/>
              <a:t>Александрийская школа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88365E-E79F-C64D-B769-05DDDA3F9F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err="1"/>
              <a:t>Ориген</a:t>
            </a:r>
            <a:r>
              <a:rPr lang="ru-RU" b="1" dirty="0"/>
              <a:t> (</a:t>
            </a:r>
            <a:r>
              <a:rPr lang="ru-RU" b="1" dirty="0" err="1"/>
              <a:t>ок</a:t>
            </a:r>
            <a:r>
              <a:rPr lang="ru-RU" b="1" dirty="0"/>
              <a:t>. 185 – </a:t>
            </a:r>
            <a:r>
              <a:rPr lang="ru-RU" b="1" dirty="0" err="1"/>
              <a:t>ок</a:t>
            </a:r>
            <a:r>
              <a:rPr lang="ru-RU" b="1" dirty="0"/>
              <a:t>. 254)</a:t>
            </a:r>
          </a:p>
          <a:p>
            <a:r>
              <a:rPr lang="ru-RU" b="1" dirty="0"/>
              <a:t>Считал, что Писание – это одна развернутая аллегория, в которой каждая деталь символична;</a:t>
            </a:r>
          </a:p>
          <a:p>
            <a:r>
              <a:rPr lang="ru-RU" b="1" dirty="0"/>
              <a:t>В основе его герменевтики слова ап. Павла: «Проповедуем премудрость Божию, тайну, сокровенную» (1 Кор. 2:6, 7)</a:t>
            </a:r>
          </a:p>
          <a:p>
            <a:r>
              <a:rPr lang="ru-RU" b="1" dirty="0"/>
              <a:t>Писание имеет три смысла:</a:t>
            </a:r>
          </a:p>
          <a:p>
            <a:pPr marL="0" indent="0">
              <a:buNone/>
            </a:pPr>
            <a:r>
              <a:rPr lang="ru-RU" b="1" dirty="0"/>
              <a:t>	- буквальный;</a:t>
            </a:r>
          </a:p>
          <a:p>
            <a:pPr marL="0" indent="0">
              <a:buNone/>
            </a:pPr>
            <a:r>
              <a:rPr lang="ru-RU" b="1" dirty="0"/>
              <a:t>	- нравственный;</a:t>
            </a:r>
          </a:p>
          <a:p>
            <a:pPr marL="0" indent="0">
              <a:buNone/>
            </a:pPr>
            <a:r>
              <a:rPr lang="ru-RU" b="1" dirty="0"/>
              <a:t>	- аллегорический.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0C6FBA3-FF35-EB4F-810B-27C192FA66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5668" y="3820799"/>
            <a:ext cx="4319392" cy="2944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2025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FBCC86-E839-6F40-A33E-D7142CFEB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/>
              <a:t>Антиохийская школа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3336A44-9FA9-B049-9EA6-47F0F3AF0E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/>
              <a:t>Отстаивала принцип грамматико-исторического толкования;</a:t>
            </a:r>
          </a:p>
          <a:p>
            <a:r>
              <a:rPr lang="ru-RU" b="1" dirty="0"/>
              <a:t>Критиковала александрийцев за то, что те в каждом </a:t>
            </a:r>
          </a:p>
          <a:p>
            <a:pPr marL="0" indent="0">
              <a:buNone/>
            </a:pPr>
            <a:r>
              <a:rPr lang="ru-RU" b="1" dirty="0"/>
              <a:t>	историческом событии ВЗ пытались находить только духовное 	значение;</a:t>
            </a:r>
          </a:p>
          <a:p>
            <a:r>
              <a:rPr lang="ru-RU" b="1" dirty="0"/>
              <a:t>В будущем экзегетические принципы толкования Св. Писания Антиохийской школы будут положены в основу протестантской герменевтики.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1128B2A-EAD3-AE4B-A36E-C360D4500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4847" y="2160588"/>
            <a:ext cx="3170344" cy="4646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3730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9F98C9-2BFA-AB43-8F97-BF79214D2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/>
              <a:t>Августин (354 – 430)</a:t>
            </a:r>
            <a:br>
              <a:rPr lang="ru-RU" sz="4000" b="1" dirty="0"/>
            </a:br>
            <a:r>
              <a:rPr lang="ru-RU" sz="2800" b="1" dirty="0"/>
              <a:t>«О христианском учении»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0B840BC-932C-B14A-8629-97DBE9888A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b="1" dirty="0"/>
              <a:t>Толкователь должен обладать искренней христианской верой;</a:t>
            </a:r>
          </a:p>
          <a:p>
            <a:r>
              <a:rPr lang="ru-RU" b="1" dirty="0"/>
              <a:t>Первоочередное внимание нужно уделять буквальному и историческому значению Писания;</a:t>
            </a:r>
          </a:p>
          <a:p>
            <a:r>
              <a:rPr lang="ru-RU" b="1" dirty="0"/>
              <a:t>Писание может иметь более одного значения и потому допустимо аллегорическое понимание;</a:t>
            </a:r>
          </a:p>
          <a:p>
            <a:r>
              <a:rPr lang="ru-RU" b="1" dirty="0"/>
              <a:t>ВЗ необходим христианам, т.к. в нем представлен Христос, будущий Мессия;</a:t>
            </a:r>
          </a:p>
          <a:p>
            <a:r>
              <a:rPr lang="ru-RU" b="1" dirty="0"/>
              <a:t>Задача толкователя – понять значение, подразумеваемое автором, а не привносить в текст свое собственное значение;</a:t>
            </a:r>
          </a:p>
          <a:p>
            <a:r>
              <a:rPr lang="ru-RU" b="1" dirty="0"/>
              <a:t>Каждый отрывок текста следует рассматривать в его контексте;</a:t>
            </a:r>
          </a:p>
          <a:p>
            <a:r>
              <a:rPr lang="ru-RU" b="1" dirty="0"/>
              <a:t>Непонятный отрывок Писания должен толковаться другим более ясным отрывком;</a:t>
            </a:r>
          </a:p>
          <a:p>
            <a:r>
              <a:rPr lang="ru-RU" b="1" dirty="0"/>
              <a:t>Следует иметь ввиду, что Божье откровение носит прогрессирующий характер;</a:t>
            </a:r>
          </a:p>
          <a:p>
            <a:r>
              <a:rPr lang="ru-RU" b="1" dirty="0"/>
              <a:t>Святой Дух не является заменой необходимого образования. Чтобы понимать Писание, толкователь должен знать древние языки, географию, риторику и др. предметы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7F3736C-F2FF-5741-AE57-2EAD6A3FDB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1266" y="4008330"/>
            <a:ext cx="2590278" cy="2590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7078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016D51-1DF4-AE4B-B07C-4892666A5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/>
              <a:t>Средневековая экзегетика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F8C944D-4776-0944-8DE3-1A4B7680B8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b="1" dirty="0"/>
              <a:t>Преобладает аллегорический подход;</a:t>
            </a:r>
          </a:p>
          <a:p>
            <a:r>
              <a:rPr lang="ru-RU" b="1" dirty="0"/>
              <a:t>Зависимость от авторитета отцов церкви;</a:t>
            </a:r>
          </a:p>
          <a:p>
            <a:r>
              <a:rPr lang="ru-RU" b="1" dirty="0"/>
              <a:t>Пример толкования притчи о милосердном самарянине:</a:t>
            </a:r>
          </a:p>
          <a:p>
            <a:pPr marL="0" indent="0">
              <a:buNone/>
            </a:pPr>
            <a:r>
              <a:rPr lang="ru-RU" b="1" dirty="0"/>
              <a:t>	-пострадавший от разбойников – Адам;</a:t>
            </a:r>
          </a:p>
          <a:p>
            <a:pPr marL="0" indent="0">
              <a:buNone/>
            </a:pPr>
            <a:r>
              <a:rPr lang="ru-RU" b="1" dirty="0"/>
              <a:t>	-Иерусалим – рай;</a:t>
            </a:r>
          </a:p>
          <a:p>
            <a:pPr marL="0" indent="0">
              <a:buNone/>
            </a:pPr>
            <a:r>
              <a:rPr lang="ru-RU" b="1" dirty="0"/>
              <a:t>	-Иерихон – смертность;</a:t>
            </a:r>
          </a:p>
          <a:p>
            <a:pPr marL="0" indent="0">
              <a:buNone/>
            </a:pPr>
            <a:r>
              <a:rPr lang="ru-RU" b="1" dirty="0"/>
              <a:t>	- разбойники – бесы;</a:t>
            </a:r>
          </a:p>
          <a:p>
            <a:pPr marL="0" indent="0">
              <a:buNone/>
            </a:pPr>
            <a:r>
              <a:rPr lang="ru-RU" b="1" dirty="0"/>
              <a:t>	- священник и левит – Закон и Пророки;</a:t>
            </a:r>
          </a:p>
          <a:p>
            <a:pPr marL="0" indent="0">
              <a:buNone/>
            </a:pPr>
            <a:r>
              <a:rPr lang="ru-RU" b="1" dirty="0"/>
              <a:t>	- самарянин – Христос;</a:t>
            </a:r>
          </a:p>
          <a:p>
            <a:pPr marL="0" indent="0">
              <a:buNone/>
            </a:pPr>
            <a:r>
              <a:rPr lang="ru-RU" b="1" dirty="0"/>
              <a:t>	- масло и вино – проповедь надежды;</a:t>
            </a:r>
          </a:p>
          <a:p>
            <a:pPr marL="0" indent="0">
              <a:buNone/>
            </a:pPr>
            <a:r>
              <a:rPr lang="ru-RU" b="1" dirty="0"/>
              <a:t>	- гостиница – Церковь;</a:t>
            </a:r>
          </a:p>
          <a:p>
            <a:pPr marL="0" indent="0">
              <a:buNone/>
            </a:pPr>
            <a:r>
              <a:rPr lang="ru-RU" b="1" dirty="0"/>
              <a:t>	- хозяин гостиницы – учителя церкви и т.д.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171EA61-ED78-BE4D-B796-BBF163B3A6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0592" y="3030744"/>
            <a:ext cx="5265194" cy="3723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8708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DBF309-55AA-1F48-9AE2-EEF6EE6E7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/>
              <a:t>Средневековая экзегетика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5C555E-D55F-0847-906D-76FE8A84B4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400" b="1" dirty="0"/>
              <a:t>Принцип квадриги (в Писании 4 уровня смысла):</a:t>
            </a:r>
          </a:p>
          <a:p>
            <a:pPr marL="0" indent="0">
              <a:buNone/>
            </a:pPr>
            <a:r>
              <a:rPr lang="ru-RU" dirty="0"/>
              <a:t>	</a:t>
            </a:r>
            <a:r>
              <a:rPr lang="ru-RU" b="1" dirty="0"/>
              <a:t>1. Исторический (буквальный)</a:t>
            </a:r>
          </a:p>
          <a:p>
            <a:pPr marL="0" indent="0">
              <a:buNone/>
            </a:pPr>
            <a:r>
              <a:rPr lang="ru-RU" b="1" dirty="0"/>
              <a:t>	2. </a:t>
            </a:r>
            <a:r>
              <a:rPr lang="ru-RU" b="1" dirty="0" err="1"/>
              <a:t>Тропологический</a:t>
            </a:r>
            <a:r>
              <a:rPr lang="ru-RU" b="1" dirty="0"/>
              <a:t> (нравственный)</a:t>
            </a:r>
          </a:p>
          <a:p>
            <a:pPr marL="0" indent="0">
              <a:buNone/>
            </a:pPr>
            <a:r>
              <a:rPr lang="ru-RU" b="1" dirty="0"/>
              <a:t>	3. Аллегорический (мистический)</a:t>
            </a:r>
          </a:p>
          <a:p>
            <a:pPr marL="0" indent="0">
              <a:buNone/>
            </a:pPr>
            <a:r>
              <a:rPr lang="ru-RU" b="1" dirty="0"/>
              <a:t>	4. </a:t>
            </a:r>
            <a:r>
              <a:rPr lang="ru-RU" b="1" dirty="0" err="1"/>
              <a:t>Анагогический</a:t>
            </a:r>
            <a:r>
              <a:rPr lang="ru-RU" b="1" dirty="0"/>
              <a:t> (эсхатологический или «небесный»)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700392C-39FC-304E-9C9C-EA664FD97C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2619" y="3219190"/>
            <a:ext cx="4659680" cy="349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4385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A351E5-C7C2-D04B-AA77-F31F45ED2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/>
              <a:t>Экзегетика эпохи Реформации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AC0FE004-39EF-724E-9D4A-8144D0601D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8375" y="1459129"/>
            <a:ext cx="3000561" cy="38814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6154B86-C243-DF4C-975D-607A8DF9197F}"/>
              </a:ext>
            </a:extLst>
          </p:cNvPr>
          <p:cNvSpPr txBox="1"/>
          <p:nvPr/>
        </p:nvSpPr>
        <p:spPr>
          <a:xfrm>
            <a:off x="1178374" y="5543764"/>
            <a:ext cx="30005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Эразм </a:t>
            </a:r>
            <a:r>
              <a:rPr lang="ru-RU" b="1" dirty="0" err="1"/>
              <a:t>Роттердамский</a:t>
            </a:r>
            <a:endParaRPr lang="ru-RU" b="1" dirty="0"/>
          </a:p>
          <a:p>
            <a:pPr algn="ctr"/>
            <a:r>
              <a:rPr lang="ru-RU" b="1" dirty="0"/>
              <a:t>(1469 – 1536)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427D5E4-1984-1744-8FE5-B08A2E0D9D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3320" y="1459130"/>
            <a:ext cx="3001644" cy="38814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929A65-8FDA-2A48-B27E-764CDE1CA6D9}"/>
              </a:ext>
            </a:extLst>
          </p:cNvPr>
          <p:cNvSpPr txBox="1"/>
          <p:nvPr/>
        </p:nvSpPr>
        <p:spPr>
          <a:xfrm>
            <a:off x="5403320" y="5543764"/>
            <a:ext cx="310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Иоганн Рейхлин</a:t>
            </a:r>
          </a:p>
          <a:p>
            <a:pPr algn="ctr"/>
            <a:r>
              <a:rPr lang="ru-RU" b="1" dirty="0"/>
              <a:t>(1455– 1522)</a:t>
            </a:r>
          </a:p>
        </p:txBody>
      </p:sp>
    </p:spTree>
    <p:extLst>
      <p:ext uri="{BB962C8B-B14F-4D97-AF65-F5344CB8AC3E}">
        <p14:creationId xmlns:p14="http://schemas.microsoft.com/office/powerpoint/2010/main" val="23042270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649A5F-BA64-C745-8706-FA4701875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/>
              <a:t>Мартин Лютер (1483 – 1546)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6745B473-7C42-FE45-AC9D-D060AD93C0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9452" y="1606462"/>
            <a:ext cx="8567803" cy="4819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9915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7627F4-A4A5-5B45-94BD-DBE943D7B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/>
              <a:t>Мартин Лютер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4CF45CF-EA19-6C4B-89AE-D44301ED52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b="1" dirty="0"/>
              <a:t>Св. Писание является </a:t>
            </a:r>
            <a:r>
              <a:rPr lang="ru-RU" b="1" dirty="0" err="1"/>
              <a:t>богодухновенным</a:t>
            </a:r>
            <a:r>
              <a:rPr lang="ru-RU" b="1" dirty="0"/>
              <a:t>;</a:t>
            </a:r>
          </a:p>
          <a:p>
            <a:r>
              <a:rPr lang="ru-RU" b="1" dirty="0"/>
              <a:t>Св. Писание представляет собой авторитетное Слово самого Бога;</a:t>
            </a:r>
          </a:p>
          <a:p>
            <a:r>
              <a:rPr lang="ru-RU" b="1" dirty="0"/>
              <a:t>Св. Писание является источником и нормой учения церкви;</a:t>
            </a:r>
          </a:p>
          <a:p>
            <a:r>
              <a:rPr lang="ru-RU" b="1" dirty="0"/>
              <a:t>Библия является единственным источником вероучения и мерилом определения истинности Предания (</a:t>
            </a:r>
            <a:r>
              <a:rPr lang="en-US" b="1" dirty="0"/>
              <a:t>Sola Scriptura</a:t>
            </a:r>
            <a:r>
              <a:rPr lang="ru-RU" b="1" dirty="0"/>
              <a:t>);</a:t>
            </a:r>
          </a:p>
          <a:p>
            <a:r>
              <a:rPr lang="ru-RU" b="1" dirty="0"/>
              <a:t>Верное толкование Писания должно исходить из буквального прочтения текста;</a:t>
            </a:r>
          </a:p>
          <a:p>
            <a:r>
              <a:rPr lang="ru-RU" b="1" dirty="0"/>
              <a:t>Необходимо учитывать исторические условия, грамматику и контекст;</a:t>
            </a:r>
          </a:p>
          <a:p>
            <a:r>
              <a:rPr lang="ru-RU" b="1" dirty="0"/>
              <a:t>Использование </a:t>
            </a:r>
            <a:r>
              <a:rPr lang="ru-RU" b="1" dirty="0" err="1"/>
              <a:t>христологического</a:t>
            </a:r>
            <a:r>
              <a:rPr lang="ru-RU" b="1" dirty="0"/>
              <a:t> подхода к толкованию ВЗ;</a:t>
            </a:r>
          </a:p>
          <a:p>
            <a:r>
              <a:rPr lang="ru-RU" b="1" dirty="0"/>
              <a:t>Св. Писание толкует само себя;</a:t>
            </a:r>
          </a:p>
          <a:p>
            <a:r>
              <a:rPr lang="ru-RU" b="1" dirty="0"/>
              <a:t>Исповедовал принцип ясности Писания.</a:t>
            </a:r>
          </a:p>
        </p:txBody>
      </p:sp>
    </p:spTree>
    <p:extLst>
      <p:ext uri="{BB962C8B-B14F-4D97-AF65-F5344CB8AC3E}">
        <p14:creationId xmlns:p14="http://schemas.microsoft.com/office/powerpoint/2010/main" val="1800500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BA45BA-E4B4-C446-A69A-4821CD664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/>
              <a:t>Жан Кальвин (1509 – 1564)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5AAA5999-ECE4-F145-98F5-B89CAF9FEE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7902" y="2176357"/>
            <a:ext cx="6664223" cy="4387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8003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B51319-2C00-F949-82E3-071D0C7D0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/>
              <a:t>Жан Кальвин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2F80B5C-6B46-2943-B514-FC8B32DAB3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b="1" dirty="0"/>
              <a:t>Развивает тезис Лютера о «внутренней ясности Писания» в своем учении о «внутреннем свидетельстве Духа»;</a:t>
            </a:r>
          </a:p>
          <a:p>
            <a:r>
              <a:rPr lang="ru-RU" b="1" dirty="0"/>
              <a:t>Толкование должно быть кратким, ясным, сконцентрированным на выяснении буквального смысла;</a:t>
            </a:r>
          </a:p>
          <a:p>
            <a:r>
              <a:rPr lang="ru-RU" b="1" dirty="0"/>
              <a:t>«Первое дело толкователя – дать право автору сказать то, что он говорит, а не приписывать ему то, что, как нам кажется, он должен сказать»;</a:t>
            </a:r>
          </a:p>
          <a:p>
            <a:r>
              <a:rPr lang="ru-RU" b="1" dirty="0"/>
              <a:t>«Писание толкуется Писанием»;</a:t>
            </a:r>
          </a:p>
          <a:p>
            <a:r>
              <a:rPr lang="ru-RU" b="1" dirty="0"/>
              <a:t>Не разделял мнения Лютера, что повсюду в Писании нужно находить Христа;</a:t>
            </a:r>
          </a:p>
          <a:p>
            <a:r>
              <a:rPr lang="ru-RU" b="1" dirty="0"/>
              <a:t>Реформаторы закладывают основания историко-грамматического метода толкования Св. Писания.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92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B847B7-8E8C-4F46-8CBD-72F48E072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/>
              <a:t>Ветхозаветная эпоха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71BE27-9830-7D46-85EB-0074E8A381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9518852" cy="3880773"/>
          </a:xfrm>
        </p:spPr>
        <p:txBody>
          <a:bodyPr>
            <a:normAutofit/>
          </a:bodyPr>
          <a:lstStyle/>
          <a:p>
            <a:r>
              <a:rPr lang="ru-RU" sz="2000" b="1" dirty="0"/>
              <a:t>«И читали </a:t>
            </a:r>
            <a:r>
              <a:rPr lang="en-US" sz="2000" b="1" dirty="0"/>
              <a:t>[</a:t>
            </a:r>
            <a:r>
              <a:rPr lang="ru-RU" sz="2000" b="1" dirty="0"/>
              <a:t>Ездра и левиты</a:t>
            </a:r>
            <a:r>
              <a:rPr lang="en-US" sz="2000" b="1" dirty="0"/>
              <a:t>]</a:t>
            </a:r>
            <a:r>
              <a:rPr lang="ru-RU" sz="2000" b="1" dirty="0"/>
              <a:t> из книги, из закона Божия, внятно, и присоединяли толкование, и народ понимал прочитанное» (</a:t>
            </a:r>
            <a:r>
              <a:rPr lang="ru-RU" sz="2000" b="1" dirty="0" err="1"/>
              <a:t>Неем</a:t>
            </a:r>
            <a:r>
              <a:rPr lang="ru-RU" sz="2000" b="1" dirty="0"/>
              <a:t>. 8:8)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48CAE6C-FF49-D440-B49C-0C118A0305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2968668"/>
            <a:ext cx="4902471" cy="3748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3014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01340F-3DD7-F544-A314-DFFC8446F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151" y="609600"/>
            <a:ext cx="9519781" cy="1320800"/>
          </a:xfrm>
        </p:spPr>
        <p:txBody>
          <a:bodyPr>
            <a:normAutofit/>
          </a:bodyPr>
          <a:lstStyle/>
          <a:p>
            <a:r>
              <a:rPr lang="ru-RU" sz="4000" b="1" dirty="0"/>
              <a:t>Развитие критической методологии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234449B-51B7-4347-8FE1-A899BBACA4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/>
              <a:t>Благодаря рационализму эпохи Просвещения закладываются основы либеральной теологии;</a:t>
            </a:r>
          </a:p>
          <a:p>
            <a:r>
              <a:rPr lang="ru-RU" b="1" dirty="0"/>
              <a:t>Мерилом истинного знания становится человеческий разум;</a:t>
            </a:r>
          </a:p>
          <a:p>
            <a:r>
              <a:rPr lang="ru-RU" b="1" dirty="0"/>
              <a:t>Акцентируется внимание на человеческом авторстве книг библии;</a:t>
            </a:r>
          </a:p>
          <a:p>
            <a:r>
              <a:rPr lang="ru-RU" b="1" dirty="0"/>
              <a:t>Библия уравнивается с любым другим античным источником;</a:t>
            </a:r>
          </a:p>
          <a:p>
            <a:r>
              <a:rPr lang="ru-RU" b="1" dirty="0"/>
              <a:t>Отрицается сверхъестественный характер вдохновения;</a:t>
            </a:r>
          </a:p>
          <a:p>
            <a:r>
              <a:rPr lang="ru-RU" b="1" dirty="0"/>
              <a:t>Все, противоречащее здравому смыслу в Библии следует отвергнуть;</a:t>
            </a:r>
          </a:p>
          <a:p>
            <a:r>
              <a:rPr lang="ru-RU" b="1" dirty="0"/>
              <a:t>Закладываются основы историко-критического метода или «высшего критицизма».</a:t>
            </a:r>
          </a:p>
        </p:txBody>
      </p:sp>
    </p:spTree>
    <p:extLst>
      <p:ext uri="{BB962C8B-B14F-4D97-AF65-F5344CB8AC3E}">
        <p14:creationId xmlns:p14="http://schemas.microsoft.com/office/powerpoint/2010/main" val="10700965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F5A498-7930-1F4F-8749-94B4E7AF8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729" y="609600"/>
            <a:ext cx="9569885" cy="1320800"/>
          </a:xfrm>
        </p:spPr>
        <p:txBody>
          <a:bodyPr>
            <a:normAutofit/>
          </a:bodyPr>
          <a:lstStyle/>
          <a:p>
            <a:r>
              <a:rPr lang="ru-RU" sz="4000" b="1" dirty="0"/>
              <a:t>Развитие критической методологии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401760E3-9898-E44C-8F94-114AF09EC8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1042" y="1405869"/>
            <a:ext cx="3346973" cy="458157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9384729-C90A-9E40-B3C7-FBB7EC210D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7226" y="1405868"/>
            <a:ext cx="3453447" cy="45815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2F8BEF-87BC-3B4E-8473-2353D6FA8C16}"/>
              </a:ext>
            </a:extLst>
          </p:cNvPr>
          <p:cNvSpPr txBox="1"/>
          <p:nvPr/>
        </p:nvSpPr>
        <p:spPr>
          <a:xfrm>
            <a:off x="511042" y="6162805"/>
            <a:ext cx="33469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Фридрих </a:t>
            </a:r>
            <a:r>
              <a:rPr lang="ru-RU" b="1" dirty="0" err="1"/>
              <a:t>Шлейермахер</a:t>
            </a:r>
            <a:endParaRPr lang="ru-RU" b="1" dirty="0"/>
          </a:p>
          <a:p>
            <a:pPr algn="ctr"/>
            <a:r>
              <a:rPr lang="ru-RU" b="1" dirty="0"/>
              <a:t>(1768 – 1834)</a:t>
            </a:r>
          </a:p>
          <a:p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A08B05-0E64-374C-A9DA-0E2A14A48528}"/>
              </a:ext>
            </a:extLst>
          </p:cNvPr>
          <p:cNvSpPr txBox="1"/>
          <p:nvPr/>
        </p:nvSpPr>
        <p:spPr>
          <a:xfrm>
            <a:off x="5711868" y="6162805"/>
            <a:ext cx="2354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Фердинанд </a:t>
            </a:r>
            <a:r>
              <a:rPr lang="ru-RU" b="1" dirty="0" err="1"/>
              <a:t>Баур</a:t>
            </a:r>
            <a:endParaRPr lang="ru-RU" b="1" dirty="0"/>
          </a:p>
          <a:p>
            <a:pPr algn="ctr"/>
            <a:r>
              <a:rPr lang="ru-RU" b="1" dirty="0"/>
              <a:t>(1792 – 1860)</a:t>
            </a:r>
          </a:p>
        </p:txBody>
      </p:sp>
    </p:spTree>
    <p:extLst>
      <p:ext uri="{BB962C8B-B14F-4D97-AF65-F5344CB8AC3E}">
        <p14:creationId xmlns:p14="http://schemas.microsoft.com/office/powerpoint/2010/main" val="16729008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B2FC8F-7249-7840-8166-17377CF7F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/>
              <a:t>Реакция на либерализм:</a:t>
            </a:r>
            <a:br>
              <a:rPr lang="ru-RU" sz="4000" b="1" dirty="0"/>
            </a:br>
            <a:r>
              <a:rPr lang="ru-RU" b="1" dirty="0" err="1"/>
              <a:t>Неоортодоксия</a:t>
            </a:r>
            <a:endParaRPr lang="ru-RU" b="1" dirty="0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3D42DCD7-C989-524B-ABC5-A095FB173A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74787" y="1930400"/>
            <a:ext cx="2763173" cy="377633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8059AAB-CADB-7E43-9818-CA7CC799EA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260" y="2670938"/>
            <a:ext cx="5473875" cy="303579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BD8367C-613C-264E-9F95-037A6740339A}"/>
              </a:ext>
            </a:extLst>
          </p:cNvPr>
          <p:cNvSpPr txBox="1"/>
          <p:nvPr/>
        </p:nvSpPr>
        <p:spPr>
          <a:xfrm>
            <a:off x="1653436" y="5899759"/>
            <a:ext cx="16546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/>
              <a:t>Карл Барт</a:t>
            </a:r>
          </a:p>
          <a:p>
            <a:pPr algn="ctr"/>
            <a:r>
              <a:rPr lang="ru-RU" b="1" dirty="0"/>
              <a:t>(1886 – 1968)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460510-B7CA-3646-A908-347FE570414F}"/>
              </a:ext>
            </a:extLst>
          </p:cNvPr>
          <p:cNvSpPr txBox="1"/>
          <p:nvPr/>
        </p:nvSpPr>
        <p:spPr>
          <a:xfrm>
            <a:off x="6663847" y="5899759"/>
            <a:ext cx="2610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Рудольф </a:t>
            </a:r>
            <a:r>
              <a:rPr lang="ru-RU" b="1" dirty="0" err="1"/>
              <a:t>Бультман</a:t>
            </a:r>
            <a:endParaRPr lang="ru-RU" b="1" dirty="0"/>
          </a:p>
          <a:p>
            <a:pPr algn="ctr"/>
            <a:r>
              <a:rPr lang="ru-RU" b="1" dirty="0"/>
              <a:t>(1884 – 1976)</a:t>
            </a:r>
          </a:p>
        </p:txBody>
      </p:sp>
    </p:spTree>
    <p:extLst>
      <p:ext uri="{BB962C8B-B14F-4D97-AF65-F5344CB8AC3E}">
        <p14:creationId xmlns:p14="http://schemas.microsoft.com/office/powerpoint/2010/main" val="14189686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629D40-7349-724A-A18E-1DEB616E1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b="1" dirty="0"/>
              <a:t>Реакция на либерализм:</a:t>
            </a:r>
            <a:br>
              <a:rPr lang="ru-RU" dirty="0"/>
            </a:br>
            <a:r>
              <a:rPr lang="ru-RU" dirty="0"/>
              <a:t>протестантский фундаментализм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73F1D04-6651-1247-A73D-1DFCCBBB1C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/>
              <a:t>Отстаивается принцип </a:t>
            </a:r>
            <a:r>
              <a:rPr lang="ru-RU" b="1" dirty="0" err="1"/>
              <a:t>богодухновенности</a:t>
            </a:r>
            <a:r>
              <a:rPr lang="ru-RU" b="1" dirty="0"/>
              <a:t> Св. Писания;</a:t>
            </a:r>
          </a:p>
          <a:p>
            <a:r>
              <a:rPr lang="ru-RU" b="1" dirty="0"/>
              <a:t>Проповедуется принцип непогрешимости Св. Писания (вербальная инспирация);</a:t>
            </a:r>
          </a:p>
          <a:p>
            <a:r>
              <a:rPr lang="ru-RU" b="1" dirty="0"/>
              <a:t>Неточности в Библии объясняются ошибками переписчиков;</a:t>
            </a:r>
          </a:p>
          <a:p>
            <a:r>
              <a:rPr lang="ru-RU" b="1" dirty="0"/>
              <a:t>Библейские книги, являясь Словом Божьим, так же значимы в наши дни, как и в момент написания;</a:t>
            </a:r>
          </a:p>
          <a:p>
            <a:r>
              <a:rPr lang="ru-RU" b="1" dirty="0"/>
              <a:t>Каждый фрагмент Библии должен интерпретироваться буквально;</a:t>
            </a:r>
          </a:p>
          <a:p>
            <a:r>
              <a:rPr lang="ru-RU" b="1" dirty="0"/>
              <a:t>Все описания чудес следует понимать буквально;</a:t>
            </a:r>
          </a:p>
          <a:p>
            <a:r>
              <a:rPr lang="ru-RU" b="1" dirty="0"/>
              <a:t>Все части Библии в равной степени достоверны и являются надежным руководством в духовной жизни.</a:t>
            </a:r>
          </a:p>
        </p:txBody>
      </p:sp>
    </p:spTree>
    <p:extLst>
      <p:ext uri="{BB962C8B-B14F-4D97-AF65-F5344CB8AC3E}">
        <p14:creationId xmlns:p14="http://schemas.microsoft.com/office/powerpoint/2010/main" val="15771143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17351B-60FF-4D44-9079-6481AA8BB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0E322F15-3744-4948-B894-9CC5B7BE8C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3375" y="491068"/>
            <a:ext cx="6640397" cy="55509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0B153D-D1BD-8843-9362-9E4C6CE59714}"/>
              </a:ext>
            </a:extLst>
          </p:cNvPr>
          <p:cNvSpPr txBox="1"/>
          <p:nvPr/>
        </p:nvSpPr>
        <p:spPr>
          <a:xfrm>
            <a:off x="1625600" y="5975892"/>
            <a:ext cx="17187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Либерализм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371443-D7A3-634D-9633-A9283A5C681E}"/>
              </a:ext>
            </a:extLst>
          </p:cNvPr>
          <p:cNvSpPr txBox="1"/>
          <p:nvPr/>
        </p:nvSpPr>
        <p:spPr>
          <a:xfrm>
            <a:off x="6838400" y="5975892"/>
            <a:ext cx="23374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Фундаментализм</a:t>
            </a:r>
          </a:p>
        </p:txBody>
      </p:sp>
    </p:spTree>
    <p:extLst>
      <p:ext uri="{BB962C8B-B14F-4D97-AF65-F5344CB8AC3E}">
        <p14:creationId xmlns:p14="http://schemas.microsoft.com/office/powerpoint/2010/main" val="32672783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A44B06-8AEE-4940-908B-4588E2FF4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 err="1"/>
              <a:t>Адвентистская</a:t>
            </a:r>
            <a:r>
              <a:rPr lang="ru-RU" sz="4000" b="1" dirty="0"/>
              <a:t> герменевтика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6624B43B-C68E-5046-83EA-1819BA5B56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5797" y="1461501"/>
            <a:ext cx="5290028" cy="529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9076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7CCCAF-0B23-DF45-B542-2CCC86673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/>
              <a:t>Герменевтические принципы </a:t>
            </a:r>
            <a:br>
              <a:rPr lang="ru-RU" sz="4000" b="1" dirty="0"/>
            </a:br>
            <a:r>
              <a:rPr lang="ru-RU" sz="4000" b="1" dirty="0"/>
              <a:t>У. Миллера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C34058-5411-6841-A299-72D7CDD79F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b="1" dirty="0"/>
              <a:t>Все Писание может быть понято человеком, имеющим веру, посредством прилежного изучения;</a:t>
            </a:r>
          </a:p>
          <a:p>
            <a:r>
              <a:rPr lang="ru-RU" b="1" dirty="0"/>
              <a:t>Писание должно толковаться посредством самого Писания;</a:t>
            </a:r>
          </a:p>
          <a:p>
            <a:r>
              <a:rPr lang="ru-RU" b="1" dirty="0"/>
              <a:t>Чтобы понять ту или иную доктрину, необходимо свести воедино все места Писания, имеющие к ней отношение;</a:t>
            </a:r>
          </a:p>
          <a:p>
            <a:r>
              <a:rPr lang="ru-RU" b="1" dirty="0"/>
              <a:t>Бог открывает будущее в видениях, образах и притчах; их необходимо исследовать вместе, поскольку одно пророчество дополняет другое.</a:t>
            </a:r>
          </a:p>
          <a:p>
            <a:r>
              <a:rPr lang="ru-RU" b="1" dirty="0"/>
              <a:t>Каждое отдельное слово должно пониматься буквально, если это имеет смысл; в противном случае необходимо выявлять его переносный смысл с помощью других отрывков;</a:t>
            </a:r>
          </a:p>
          <a:p>
            <a:r>
              <a:rPr lang="ru-RU" b="1" dirty="0"/>
              <a:t>Историческое событие – это исполнение пророчества лишь в том случае, когда оно совпадает с пророчеством во всех деталях.</a:t>
            </a:r>
          </a:p>
        </p:txBody>
      </p:sp>
    </p:spTree>
    <p:extLst>
      <p:ext uri="{BB962C8B-B14F-4D97-AF65-F5344CB8AC3E}">
        <p14:creationId xmlns:p14="http://schemas.microsoft.com/office/powerpoint/2010/main" val="33120659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3A76A1-08B3-444F-9768-5C17F3009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4346C85-AE04-3744-81CA-69D76B2EDB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8363635" cy="3880773"/>
          </a:xfrm>
        </p:spPr>
        <p:txBody>
          <a:bodyPr/>
          <a:lstStyle/>
          <a:p>
            <a:r>
              <a:rPr lang="ru-RU" b="1" dirty="0"/>
              <a:t>«Участвующие в проповеди вести третьего ангела исследуют Писание с помощью простого плана, предложенного отцом Миллером» </a:t>
            </a:r>
            <a:r>
              <a:rPr lang="ru-RU" b="1" i="1" dirty="0"/>
              <a:t>(</a:t>
            </a:r>
            <a:r>
              <a:rPr lang="ru-RU" b="1" i="1" dirty="0" err="1"/>
              <a:t>Ревью</a:t>
            </a:r>
            <a:r>
              <a:rPr lang="ru-RU" b="1" i="1" dirty="0"/>
              <a:t> энд </a:t>
            </a:r>
            <a:r>
              <a:rPr lang="ru-RU" b="1" i="1" dirty="0" err="1"/>
              <a:t>Геральд</a:t>
            </a:r>
            <a:r>
              <a:rPr lang="ru-RU" b="1" i="1" dirty="0"/>
              <a:t>, 25 ноября 1884 г.) </a:t>
            </a:r>
          </a:p>
          <a:p>
            <a:endParaRPr lang="ru-RU" b="1" dirty="0"/>
          </a:p>
          <a:p>
            <a:r>
              <a:rPr lang="ru-RU" b="1" dirty="0"/>
              <a:t>Процитировав пять правил Миллера, она добавляет: «При изучении Библии мы хорошо сделаем, если будем внимать этим принципам» </a:t>
            </a:r>
          </a:p>
          <a:p>
            <a:endParaRPr lang="ru-RU" b="1" dirty="0"/>
          </a:p>
          <a:p>
            <a:r>
              <a:rPr lang="ru-RU" b="1" dirty="0"/>
              <a:t>В своих трудах Эллен Уайт постоянно поддерживала принципы истолкования Писания, которые были разработаны в рамках </a:t>
            </a:r>
            <a:r>
              <a:rPr lang="ru-RU" b="1" dirty="0" err="1"/>
              <a:t>историко</a:t>
            </a:r>
            <a:r>
              <a:rPr lang="ru-RU" b="1" dirty="0"/>
              <a:t>–грамматического (</a:t>
            </a:r>
            <a:r>
              <a:rPr lang="ru-RU" b="1" dirty="0" err="1"/>
              <a:t>историко</a:t>
            </a:r>
            <a:r>
              <a:rPr lang="ru-RU" b="1" dirty="0"/>
              <a:t>–библейского) метода.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D898F42-2632-E443-9596-1854C4ADA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1738" y="416416"/>
            <a:ext cx="3012583" cy="3012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30449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3CD8D2-4E1C-C842-A3DD-7F5A0AD90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B5E79BF-C99B-624F-B889-BE37BC1CF0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/>
              <a:t>Эллен Уайт крайне негативно относилась к </a:t>
            </a:r>
            <a:r>
              <a:rPr lang="ru-RU" b="1" dirty="0" err="1"/>
              <a:t>историко</a:t>
            </a:r>
            <a:r>
              <a:rPr lang="ru-RU" b="1" dirty="0"/>
              <a:t>–критическому методу, который в ее время был известен как «высший критицизм».</a:t>
            </a:r>
          </a:p>
          <a:p>
            <a:r>
              <a:rPr lang="ru-RU" b="1" dirty="0"/>
              <a:t> «Высший критицизм, - пишет она, - со своим критическим анализом, догадками, реконструкциями подрывает веру в Библию как в Божественное откровение. Он лишает Слово Божье власти облагораживать и вдохновлять человека, руководить всей его жизнью» </a:t>
            </a:r>
            <a:r>
              <a:rPr lang="ru-RU" b="1" i="1" dirty="0"/>
              <a:t>(Деяния апостолов, с. 474).</a:t>
            </a:r>
            <a:r>
              <a:rPr lang="ru-RU" b="1" dirty="0"/>
              <a:t>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180BBF2-9F3A-4A40-AD4F-BD40BCB9E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1738" y="416416"/>
            <a:ext cx="3012583" cy="3012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29117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B332EB-E0E2-5948-A08E-6892E8247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12B3DFE-8344-F643-A79F-AA0F25D4A8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449" y="1930400"/>
            <a:ext cx="6777626" cy="3812415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7CB63F8-DB12-A141-ADA4-7FF4851345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3187" y="1372807"/>
            <a:ext cx="2771775" cy="49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3900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0BEB06-DFB3-4542-987E-0386B8493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/>
              <a:t>Ветхозаветная эпоха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2D0FD45-7C5F-E54B-BA9E-EC2345B654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sz="2000" b="1" dirty="0"/>
              <a:t>Школа толкования </a:t>
            </a:r>
            <a:r>
              <a:rPr lang="ru-RU" sz="2000" b="1" dirty="0" err="1"/>
              <a:t>Гилеля</a:t>
            </a:r>
            <a:r>
              <a:rPr lang="ru-RU" sz="2000" b="1" dirty="0"/>
              <a:t>:</a:t>
            </a:r>
          </a:p>
          <a:p>
            <a:r>
              <a:rPr lang="ru-RU" dirty="0"/>
              <a:t>- гибкий подход к пониманию Торы;</a:t>
            </a:r>
          </a:p>
          <a:p>
            <a:r>
              <a:rPr lang="ru-RU" dirty="0"/>
              <a:t>- толкование призвано передавать не буквальный смысл написанного, а дух и общие тенденции;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EF9DED0-430D-FF49-B7B1-44451E4C15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5140" y="3444010"/>
            <a:ext cx="3446049" cy="3325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8174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86BE6A-E000-3C4E-B1CC-84BA39E97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CB85056E-7857-7740-9BF7-DCC61BFDA6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20923861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460D7C-A442-7444-B071-9951ED948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/>
              <a:t>Ветхозаветная эпоха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0C554DD-6BBE-D346-90A2-2B83E10257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sz="2000" b="1" dirty="0"/>
              <a:t>Школа толкования </a:t>
            </a:r>
            <a:r>
              <a:rPr lang="ru-RU" sz="2000" b="1" dirty="0" err="1"/>
              <a:t>Шаммая</a:t>
            </a:r>
            <a:r>
              <a:rPr lang="ru-RU" sz="2000" b="1" dirty="0"/>
              <a:t>:</a:t>
            </a:r>
          </a:p>
          <a:p>
            <a:r>
              <a:rPr lang="ru-RU" dirty="0"/>
              <a:t>- тенденция к буквальному пониманию текста;</a:t>
            </a:r>
          </a:p>
          <a:p>
            <a:r>
              <a:rPr lang="ru-RU" dirty="0"/>
              <a:t>- значение точного грамматического анализа каждого текста;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9C8798E-07CC-3C48-B617-F5F2692E08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533" y="3670126"/>
            <a:ext cx="8862792" cy="222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2188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2374D4-815E-FB4A-B831-3FC6F55E8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9923507" cy="132080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/>
              <a:t>Ветхозаветная эпоха</a:t>
            </a: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039C4CC1-BD6C-7B46-B507-713773F765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841327"/>
            <a:ext cx="3356048" cy="4200036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5EC3F6-FA9E-BE4D-BAF1-65489DCD43B3}"/>
              </a:ext>
            </a:extLst>
          </p:cNvPr>
          <p:cNvSpPr txBox="1"/>
          <p:nvPr/>
        </p:nvSpPr>
        <p:spPr>
          <a:xfrm>
            <a:off x="4755430" y="3205229"/>
            <a:ext cx="591186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Популяризация аллегорического метода</a:t>
            </a:r>
          </a:p>
          <a:p>
            <a:endParaRPr lang="ru-RU" sz="2800" b="1" dirty="0"/>
          </a:p>
          <a:p>
            <a:r>
              <a:rPr lang="ru-RU" sz="2800" b="1" dirty="0"/>
              <a:t>Филон Александрийский</a:t>
            </a:r>
          </a:p>
          <a:p>
            <a:r>
              <a:rPr lang="ru-RU" sz="2800" b="1" dirty="0"/>
              <a:t>(25 до н.э. – 50 н.э.)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CA91088-EAF5-464E-BC81-26B1F7851C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060" y="1696892"/>
            <a:ext cx="3429322" cy="469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5123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08A9C5-1CF1-0E47-B38F-6271B6CEA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/>
              <a:t>Аллегорический метод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6FBFB3E-91F4-3F4A-A382-6F8BBD0D82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/>
              <a:t>«Убивайте каждый брата своего, каждый соседа своего, каждый ближнего своего. И сделали сыны </a:t>
            </a:r>
            <a:r>
              <a:rPr lang="ru-RU" b="1" dirty="0" err="1"/>
              <a:t>Левиины</a:t>
            </a:r>
            <a:r>
              <a:rPr lang="ru-RU" b="1" dirty="0"/>
              <a:t> по слову Моисея. И пало в тот день из народа около трех тысяч человек» (Исх. 32:27).</a:t>
            </a:r>
          </a:p>
          <a:p>
            <a:endParaRPr lang="ru-RU" b="1" dirty="0"/>
          </a:p>
          <a:p>
            <a:r>
              <a:rPr lang="ru-RU" b="1" dirty="0"/>
              <a:t>«Ибо священники не людей убивают, как некоторые думают, но отсекают от своего разума свойственное и любезное плоти, считая, что тем, кто должен быть слугами Единственного и Премудрого, подобает стать чужими всему, что имело возникновение. Поэтому мы убьем брата, но не человека, а брата души – тело. То есть отделим от любящего добродетель и божественное – от любострастного и смертного. Убьем не соседа, но сборище ощущений…» (</a:t>
            </a:r>
            <a:r>
              <a:rPr lang="ru-RU" b="1" i="1" dirty="0"/>
              <a:t>О пьянстве</a:t>
            </a:r>
            <a:r>
              <a:rPr lang="ru-RU" b="1" dirty="0"/>
              <a:t>, 67-70). </a:t>
            </a:r>
          </a:p>
        </p:txBody>
      </p:sp>
    </p:spTree>
    <p:extLst>
      <p:ext uri="{BB962C8B-B14F-4D97-AF65-F5344CB8AC3E}">
        <p14:creationId xmlns:p14="http://schemas.microsoft.com/office/powerpoint/2010/main" val="40429954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DF8957-25B8-B34E-AD59-32EA802DC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5" y="609600"/>
            <a:ext cx="9071100" cy="1320800"/>
          </a:xfrm>
        </p:spPr>
        <p:txBody>
          <a:bodyPr/>
          <a:lstStyle/>
          <a:p>
            <a:pPr algn="ctr"/>
            <a:r>
              <a:rPr lang="ru-RU" b="1" dirty="0"/>
              <a:t>Герменевтика в Новозаветный период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44725C9-01E2-E047-B1F7-78416A15E7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sz="2000" b="1" dirty="0"/>
              <a:t>10 % Нового Завета – это цитаты, парафразы и ссылки на ВЗ;</a:t>
            </a:r>
          </a:p>
          <a:p>
            <a:r>
              <a:rPr lang="ru-RU" sz="2000" b="1" dirty="0"/>
              <a:t>Иисус Христос постоянно ссылается на Закон, Писания, пророков;</a:t>
            </a:r>
          </a:p>
          <a:p>
            <a:r>
              <a:rPr lang="ru-RU" sz="2000" b="1" dirty="0"/>
              <a:t>Историческое повествование рассматривается как достоверное изложение событий;</a:t>
            </a:r>
          </a:p>
          <a:p>
            <a:r>
              <a:rPr lang="ru-RU" sz="2000" b="1" dirty="0"/>
              <a:t>Христос понимает текст буквально, а не аллегорически;</a:t>
            </a:r>
          </a:p>
          <a:p>
            <a:r>
              <a:rPr lang="ru-RU" sz="2000" b="1" dirty="0"/>
              <a:t>Христос различал Писание и предание;</a:t>
            </a:r>
          </a:p>
          <a:p>
            <a:r>
              <a:rPr lang="ru-RU" sz="2000" b="1" dirty="0"/>
              <a:t>Писание ВЗ воспринимается апостолами как </a:t>
            </a:r>
            <a:r>
              <a:rPr lang="ru-RU" sz="2000" b="1" dirty="0" err="1"/>
              <a:t>богодухновенное</a:t>
            </a:r>
            <a:r>
              <a:rPr lang="ru-RU" sz="2000" b="1" dirty="0"/>
              <a:t>;</a:t>
            </a:r>
          </a:p>
          <a:p>
            <a:r>
              <a:rPr lang="ru-RU" sz="2000" b="1" dirty="0"/>
              <a:t>Новый Завет закладывает основания для историко-грамматического метода толкования Библии.</a:t>
            </a:r>
          </a:p>
        </p:txBody>
      </p:sp>
    </p:spTree>
    <p:extLst>
      <p:ext uri="{BB962C8B-B14F-4D97-AF65-F5344CB8AC3E}">
        <p14:creationId xmlns:p14="http://schemas.microsoft.com/office/powerpoint/2010/main" val="24209190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4D64B0-CD81-F54D-8D71-DA7DF3BB3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9582544" cy="1320800"/>
          </a:xfrm>
        </p:spPr>
        <p:txBody>
          <a:bodyPr/>
          <a:lstStyle/>
          <a:p>
            <a:pPr algn="ctr"/>
            <a:r>
              <a:rPr lang="ru-RU" b="1" dirty="0"/>
              <a:t>Ранний период христианской церкви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988A170F-C53B-2B41-A0A0-E18137FD10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5441" y="1407439"/>
            <a:ext cx="8104340" cy="533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6716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05491C-313E-DB4C-B847-B3FC4D7E5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10031995" cy="132080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/>
              <a:t>Александрийская школа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1735117-B47C-1E42-AF6F-09150AFAAC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000" b="1" dirty="0"/>
              <a:t>Климент Александрийский (</a:t>
            </a:r>
            <a:r>
              <a:rPr lang="ru-RU" sz="2000" b="1" dirty="0" err="1"/>
              <a:t>ок</a:t>
            </a:r>
            <a:r>
              <a:rPr lang="ru-RU" sz="2000" b="1" dirty="0"/>
              <a:t>. 150 – </a:t>
            </a:r>
            <a:r>
              <a:rPr lang="ru-RU" sz="2000" b="1" dirty="0" err="1"/>
              <a:t>ок</a:t>
            </a:r>
            <a:r>
              <a:rPr lang="ru-RU" sz="2000" b="1" dirty="0"/>
              <a:t>. 215)</a:t>
            </a:r>
          </a:p>
          <a:p>
            <a:r>
              <a:rPr lang="ru-RU" sz="2000" b="1" dirty="0"/>
              <a:t>Высоко оценивает значение философии для Церкви;</a:t>
            </a:r>
          </a:p>
          <a:p>
            <a:r>
              <a:rPr lang="ru-RU" sz="2000" b="1" dirty="0"/>
              <a:t>Существует пять смыслов в Писании:</a:t>
            </a:r>
          </a:p>
          <a:p>
            <a:pPr marL="0" indent="0">
              <a:buNone/>
            </a:pPr>
            <a:r>
              <a:rPr lang="ru-RU" sz="2000" b="1" dirty="0"/>
              <a:t>	- исторический;</a:t>
            </a:r>
          </a:p>
          <a:p>
            <a:pPr marL="0" indent="0">
              <a:buNone/>
            </a:pPr>
            <a:r>
              <a:rPr lang="ru-RU" sz="2000" b="1" dirty="0"/>
              <a:t>	- </a:t>
            </a:r>
            <a:r>
              <a:rPr lang="ru-RU" sz="2000" b="1" dirty="0" err="1"/>
              <a:t>вероучительный</a:t>
            </a:r>
            <a:r>
              <a:rPr lang="ru-RU" sz="2000" b="1" dirty="0"/>
              <a:t>;</a:t>
            </a:r>
          </a:p>
          <a:p>
            <a:pPr marL="0" indent="0">
              <a:buNone/>
            </a:pPr>
            <a:r>
              <a:rPr lang="ru-RU" sz="2000" b="1" dirty="0"/>
              <a:t>	- пророческий;</a:t>
            </a:r>
          </a:p>
          <a:p>
            <a:pPr marL="0" indent="0">
              <a:buNone/>
            </a:pPr>
            <a:r>
              <a:rPr lang="ru-RU" sz="2000" b="1" dirty="0"/>
              <a:t>	- философский;</a:t>
            </a:r>
          </a:p>
          <a:p>
            <a:pPr marL="0" indent="0">
              <a:buNone/>
            </a:pPr>
            <a:r>
              <a:rPr lang="ru-RU" sz="2000" b="1" dirty="0"/>
              <a:t>	- мистический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95309BA-EA0D-354E-BD75-AC23A1A6E4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2905" y="3483868"/>
            <a:ext cx="4251097" cy="321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420474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{D7182FAE-2868-C348-95D0-10DFE8DAE8A4}tf10001060</Template>
  <TotalTime>2474</TotalTime>
  <Words>1378</Words>
  <Application>Microsoft Macintosh PowerPoint</Application>
  <PresentationFormat>Широкоэкранный</PresentationFormat>
  <Paragraphs>150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4" baseType="lpstr">
      <vt:lpstr>Arial</vt:lpstr>
      <vt:lpstr>Trebuchet MS</vt:lpstr>
      <vt:lpstr>Wingdings 3</vt:lpstr>
      <vt:lpstr>Аспект</vt:lpstr>
      <vt:lpstr>Герменевтика</vt:lpstr>
      <vt:lpstr>Ветхозаветная эпоха</vt:lpstr>
      <vt:lpstr>Ветхозаветная эпоха</vt:lpstr>
      <vt:lpstr>Ветхозаветная эпоха</vt:lpstr>
      <vt:lpstr>Ветхозаветная эпоха</vt:lpstr>
      <vt:lpstr>Аллегорический метод</vt:lpstr>
      <vt:lpstr>Герменевтика в Новозаветный период</vt:lpstr>
      <vt:lpstr>Ранний период христианской церкви</vt:lpstr>
      <vt:lpstr>Александрийская школа</vt:lpstr>
      <vt:lpstr>Александрийская школа</vt:lpstr>
      <vt:lpstr>Антиохийская школа</vt:lpstr>
      <vt:lpstr>Августин (354 – 430) «О христианском учении»</vt:lpstr>
      <vt:lpstr>Средневековая экзегетика</vt:lpstr>
      <vt:lpstr>Средневековая экзегетика</vt:lpstr>
      <vt:lpstr>Экзегетика эпохи Реформации</vt:lpstr>
      <vt:lpstr>Мартин Лютер (1483 – 1546)</vt:lpstr>
      <vt:lpstr>Мартин Лютер</vt:lpstr>
      <vt:lpstr>Жан Кальвин (1509 – 1564)</vt:lpstr>
      <vt:lpstr>Жан Кальвин</vt:lpstr>
      <vt:lpstr>Развитие критической методологии</vt:lpstr>
      <vt:lpstr>Развитие критической методологии</vt:lpstr>
      <vt:lpstr>Реакция на либерализм: Неоортодоксия</vt:lpstr>
      <vt:lpstr>Реакция на либерализм: протестантский фундаментализм</vt:lpstr>
      <vt:lpstr>Презентация PowerPoint</vt:lpstr>
      <vt:lpstr>Адвентистская герменевтика</vt:lpstr>
      <vt:lpstr>Герменевтические принципы  У. Миллера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Microsoft Office</dc:creator>
  <cp:lastModifiedBy>Eugine Zaytsev</cp:lastModifiedBy>
  <cp:revision>35</cp:revision>
  <dcterms:created xsi:type="dcterms:W3CDTF">2020-10-01T05:37:02Z</dcterms:created>
  <dcterms:modified xsi:type="dcterms:W3CDTF">2022-02-17T07:16:36Z</dcterms:modified>
</cp:coreProperties>
</file>