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8" r:id="rId2"/>
    <p:sldId id="299" r:id="rId3"/>
    <p:sldId id="453" r:id="rId4"/>
    <p:sldId id="366" r:id="rId5"/>
    <p:sldId id="420" r:id="rId6"/>
    <p:sldId id="436" r:id="rId7"/>
    <p:sldId id="455" r:id="rId8"/>
    <p:sldId id="387" r:id="rId9"/>
    <p:sldId id="447" r:id="rId10"/>
    <p:sldId id="425" r:id="rId11"/>
    <p:sldId id="452" r:id="rId12"/>
    <p:sldId id="451" r:id="rId13"/>
    <p:sldId id="450" r:id="rId14"/>
    <p:sldId id="448" r:id="rId15"/>
    <p:sldId id="454" r:id="rId16"/>
    <p:sldId id="357" r:id="rId17"/>
    <p:sldId id="457" r:id="rId18"/>
    <p:sldId id="430" r:id="rId19"/>
    <p:sldId id="439" r:id="rId20"/>
    <p:sldId id="440" r:id="rId21"/>
    <p:sldId id="438" r:id="rId22"/>
    <p:sldId id="424" r:id="rId23"/>
    <p:sldId id="301" r:id="rId24"/>
    <p:sldId id="418" r:id="rId25"/>
    <p:sldId id="441" r:id="rId26"/>
    <p:sldId id="442" r:id="rId27"/>
    <p:sldId id="411" r:id="rId28"/>
    <p:sldId id="423" r:id="rId29"/>
    <p:sldId id="421" r:id="rId30"/>
    <p:sldId id="432" r:id="rId31"/>
    <p:sldId id="443" r:id="rId32"/>
    <p:sldId id="444" r:id="rId33"/>
    <p:sldId id="445" r:id="rId34"/>
    <p:sldId id="429" r:id="rId35"/>
    <p:sldId id="406" r:id="rId36"/>
    <p:sldId id="449" r:id="rId37"/>
    <p:sldId id="407" r:id="rId38"/>
    <p:sldId id="422" r:id="rId39"/>
    <p:sldId id="446" r:id="rId40"/>
    <p:sldId id="456" r:id="rId41"/>
    <p:sldId id="43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53"/>
    <p:restoredTop sz="92759"/>
  </p:normalViewPr>
  <p:slideViewPr>
    <p:cSldViewPr snapToGrid="0" snapToObjects="1">
      <p:cViewPr varScale="1">
        <p:scale>
          <a:sx n="99" d="100"/>
          <a:sy n="99" d="100"/>
        </p:scale>
        <p:origin x="208" y="30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5F6BF-FCEB-3246-8335-25DB6E4353BC}"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AE7A5-3D40-1042-AFB4-A91FB2BE5963}" type="slidenum">
              <a:rPr lang="en-US" smtClean="0"/>
              <a:t>‹#›</a:t>
            </a:fld>
            <a:endParaRPr lang="en-US"/>
          </a:p>
        </p:txBody>
      </p:sp>
    </p:spTree>
    <p:extLst>
      <p:ext uri="{BB962C8B-B14F-4D97-AF65-F5344CB8AC3E}">
        <p14:creationId xmlns:p14="http://schemas.microsoft.com/office/powerpoint/2010/main" val="25984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D179A-C0D9-9449-942A-0832E439FEDD}" type="slidenum">
              <a:rPr lang="en-US" smtClean="0"/>
              <a:t>2</a:t>
            </a:fld>
            <a:endParaRPr lang="en-US"/>
          </a:p>
        </p:txBody>
      </p:sp>
    </p:spTree>
    <p:extLst>
      <p:ext uri="{BB962C8B-B14F-4D97-AF65-F5344CB8AC3E}">
        <p14:creationId xmlns:p14="http://schemas.microsoft.com/office/powerpoint/2010/main" val="281235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B9EF3531-F6D7-3244-83B7-A245E71170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AF0548-3B8C-814E-9A16-D6BDC748E71F}" type="slidenum">
              <a:rPr lang="pt-BR" altLang="en-US" sz="1200"/>
              <a:pPr/>
              <a:t>16</a:t>
            </a:fld>
            <a:endParaRPr lang="pt-BR" altLang="en-US" sz="1200"/>
          </a:p>
        </p:txBody>
      </p:sp>
      <p:sp>
        <p:nvSpPr>
          <p:cNvPr id="40962" name="Rectangle 2">
            <a:extLst>
              <a:ext uri="{FF2B5EF4-FFF2-40B4-BE49-F238E27FC236}">
                <a16:creationId xmlns:a16="http://schemas.microsoft.com/office/drawing/2014/main" id="{2570730F-28A4-2D40-B2AF-9AFD0A63941F}"/>
              </a:ext>
            </a:extLst>
          </p:cNvPr>
          <p:cNvSpPr>
            <a:spLocks noGrp="1" noRot="1" noChangeAspect="1" noChangeArrowheads="1" noTextEdit="1"/>
          </p:cNvSpPr>
          <p:nvPr>
            <p:ph type="sldImg"/>
          </p:nvPr>
        </p:nvSpPr>
        <p:spPr>
          <a:xfrm>
            <a:off x="685800" y="1143000"/>
            <a:ext cx="5486400" cy="3086100"/>
          </a:xfrm>
          <a:ln/>
        </p:spPr>
      </p:sp>
      <p:sp>
        <p:nvSpPr>
          <p:cNvPr id="29699" name="Rectangle 3">
            <a:extLst>
              <a:ext uri="{FF2B5EF4-FFF2-40B4-BE49-F238E27FC236}">
                <a16:creationId xmlns:a16="http://schemas.microsoft.com/office/drawing/2014/main" id="{26EEBB3D-4137-D946-95F9-7202190D1A14}"/>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75900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7B4E9117-ACD0-0345-A3A8-466D67783C8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264073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B4E9117-ACD0-0345-A3A8-466D67783C8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220637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B4E9117-ACD0-0345-A3A8-466D67783C8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308050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B4E9117-ACD0-0345-A3A8-466D67783C8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7481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7B4E9117-ACD0-0345-A3A8-466D67783C8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248164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B4E9117-ACD0-0345-A3A8-466D67783C8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39200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7B4E9117-ACD0-0345-A3A8-466D67783C8E}" type="datetimeFigureOut">
              <a:rPr lang="en-US" smtClean="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27109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B4E9117-ACD0-0345-A3A8-466D67783C8E}"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326784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E9117-ACD0-0345-A3A8-466D67783C8E}"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39802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B4E9117-ACD0-0345-A3A8-466D67783C8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18631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B4E9117-ACD0-0345-A3A8-466D67783C8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83E9D-93B9-BD44-A919-DCAF4F51A660}" type="slidenum">
              <a:rPr lang="en-US" smtClean="0"/>
              <a:t>‹#›</a:t>
            </a:fld>
            <a:endParaRPr lang="en-US"/>
          </a:p>
        </p:txBody>
      </p:sp>
    </p:spTree>
    <p:extLst>
      <p:ext uri="{BB962C8B-B14F-4D97-AF65-F5344CB8AC3E}">
        <p14:creationId xmlns:p14="http://schemas.microsoft.com/office/powerpoint/2010/main" val="309616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E9117-ACD0-0345-A3A8-466D67783C8E}" type="datetimeFigureOut">
              <a:rPr lang="en-US" smtClean="0"/>
              <a:t>1/25/23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83E9D-93B9-BD44-A919-DCAF4F51A660}" type="slidenum">
              <a:rPr lang="en-US" smtClean="0"/>
              <a:t>‹#›</a:t>
            </a:fld>
            <a:endParaRPr lang="en-US"/>
          </a:p>
        </p:txBody>
      </p:sp>
    </p:spTree>
    <p:extLst>
      <p:ext uri="{BB962C8B-B14F-4D97-AF65-F5344CB8AC3E}">
        <p14:creationId xmlns:p14="http://schemas.microsoft.com/office/powerpoint/2010/main" val="179308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hm.org/category/dustin-butle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17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410785-4841-5C49-A2AF-1BFA2390DCED}"/>
              </a:ext>
            </a:extLst>
          </p:cNvPr>
          <p:cNvSpPr txBox="1"/>
          <p:nvPr/>
        </p:nvSpPr>
        <p:spPr>
          <a:xfrm>
            <a:off x="2909261" y="2308302"/>
            <a:ext cx="7286354" cy="2970685"/>
          </a:xfrm>
          <a:prstGeom prst="rect">
            <a:avLst/>
          </a:prstGeom>
          <a:noFill/>
        </p:spPr>
        <p:txBody>
          <a:bodyPr wrap="none" rtlCol="0">
            <a:spAutoFit/>
          </a:bodyPr>
          <a:lstStyle/>
          <a:p>
            <a:pPr marL="514350" indent="-514350">
              <a:lnSpc>
                <a:spcPct val="150000"/>
              </a:lnSpc>
              <a:buFont typeface="+mj-lt"/>
              <a:buAutoNum type="arabicPeriod"/>
            </a:pPr>
            <a:r>
              <a:rPr lang="ru-RU" sz="3200" b="1" dirty="0">
                <a:solidFill>
                  <a:schemeClr val="bg1"/>
                </a:solidFill>
              </a:rPr>
              <a:t>Религиозный контекст</a:t>
            </a:r>
            <a:endParaRPr lang="en-US" sz="3200" b="1" dirty="0">
              <a:solidFill>
                <a:schemeClr val="bg1"/>
              </a:solidFill>
            </a:endParaRPr>
          </a:p>
          <a:p>
            <a:pPr marL="514350" indent="-514350">
              <a:lnSpc>
                <a:spcPct val="150000"/>
              </a:lnSpc>
              <a:buFont typeface="+mj-lt"/>
              <a:buAutoNum type="arabicPeriod"/>
            </a:pPr>
            <a:r>
              <a:rPr lang="ru-RU" sz="3200" b="1" dirty="0">
                <a:solidFill>
                  <a:schemeClr val="bg1"/>
                </a:solidFill>
              </a:rPr>
              <a:t>Троица как «</a:t>
            </a:r>
            <a:r>
              <a:rPr lang="ru-RU" sz="3200" b="1" dirty="0" err="1">
                <a:solidFill>
                  <a:schemeClr val="bg1"/>
                </a:solidFill>
              </a:rPr>
              <a:t>троебожие</a:t>
            </a:r>
            <a:r>
              <a:rPr lang="ru-RU" sz="3200" b="1" dirty="0">
                <a:solidFill>
                  <a:schemeClr val="bg1"/>
                </a:solidFill>
              </a:rPr>
              <a:t>»</a:t>
            </a:r>
            <a:endParaRPr lang="en-US" sz="3200" b="1" dirty="0">
              <a:solidFill>
                <a:schemeClr val="bg1"/>
              </a:solidFill>
            </a:endParaRPr>
          </a:p>
          <a:p>
            <a:pPr marL="514350" indent="-514350">
              <a:lnSpc>
                <a:spcPct val="150000"/>
              </a:lnSpc>
              <a:buFont typeface="+mj-lt"/>
              <a:buAutoNum type="arabicPeriod"/>
            </a:pPr>
            <a:r>
              <a:rPr lang="ru-RU" sz="3200" b="1" dirty="0">
                <a:solidFill>
                  <a:schemeClr val="bg1"/>
                </a:solidFill>
              </a:rPr>
              <a:t>Смерть Христа на кресте</a:t>
            </a:r>
            <a:endParaRPr lang="en-US" sz="3200" b="1" dirty="0">
              <a:solidFill>
                <a:schemeClr val="bg1"/>
              </a:solidFill>
            </a:endParaRPr>
          </a:p>
          <a:p>
            <a:pPr marL="514350" indent="-514350">
              <a:lnSpc>
                <a:spcPct val="150000"/>
              </a:lnSpc>
              <a:buFont typeface="+mj-lt"/>
              <a:buAutoNum type="arabicPeriod"/>
            </a:pPr>
            <a:r>
              <a:rPr lang="ru-RU" sz="3200" b="1" dirty="0">
                <a:solidFill>
                  <a:schemeClr val="bg1"/>
                </a:solidFill>
              </a:rPr>
              <a:t>Акцент на отличительных доктринах</a:t>
            </a:r>
            <a:endParaRPr lang="en-US" sz="3200" b="1" dirty="0">
              <a:solidFill>
                <a:schemeClr val="bg1"/>
              </a:solidFill>
            </a:endParaRPr>
          </a:p>
        </p:txBody>
      </p:sp>
      <p:sp>
        <p:nvSpPr>
          <p:cNvPr id="4" name="TextBox 3">
            <a:extLst>
              <a:ext uri="{FF2B5EF4-FFF2-40B4-BE49-F238E27FC236}">
                <a16:creationId xmlns:a16="http://schemas.microsoft.com/office/drawing/2014/main" id="{27FB8D18-37B7-A141-9F6A-4F7AFC8174C0}"/>
              </a:ext>
            </a:extLst>
          </p:cNvPr>
          <p:cNvSpPr txBox="1"/>
          <p:nvPr/>
        </p:nvSpPr>
        <p:spPr>
          <a:xfrm>
            <a:off x="3534080" y="1105094"/>
            <a:ext cx="4787657" cy="707886"/>
          </a:xfrm>
          <a:prstGeom prst="rect">
            <a:avLst/>
          </a:prstGeom>
          <a:noFill/>
        </p:spPr>
        <p:txBody>
          <a:bodyPr wrap="none" rtlCol="0">
            <a:spAutoFit/>
          </a:bodyPr>
          <a:lstStyle/>
          <a:p>
            <a:r>
              <a:rPr lang="ru-RU" sz="4000" b="1" dirty="0">
                <a:solidFill>
                  <a:srgbClr val="FFC000"/>
                </a:solidFill>
              </a:rPr>
              <a:t>Некоторые причины</a:t>
            </a:r>
            <a:endParaRPr lang="en-US" sz="4000" b="1" dirty="0">
              <a:solidFill>
                <a:srgbClr val="FFC000"/>
              </a:solidFill>
            </a:endParaRPr>
          </a:p>
        </p:txBody>
      </p:sp>
    </p:spTree>
    <p:extLst>
      <p:ext uri="{BB962C8B-B14F-4D97-AF65-F5344CB8AC3E}">
        <p14:creationId xmlns:p14="http://schemas.microsoft.com/office/powerpoint/2010/main" val="2317868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D5E5B8-E817-0A4C-B276-3FBD1C3E9132}"/>
              </a:ext>
            </a:extLst>
          </p:cNvPr>
          <p:cNvSpPr/>
          <p:nvPr/>
        </p:nvSpPr>
        <p:spPr>
          <a:xfrm>
            <a:off x="1380745" y="1341337"/>
            <a:ext cx="9430530" cy="707886"/>
          </a:xfrm>
          <a:prstGeom prst="rect">
            <a:avLst/>
          </a:prstGeom>
        </p:spPr>
        <p:txBody>
          <a:bodyPr wrap="none">
            <a:spAutoFit/>
          </a:bodyPr>
          <a:lstStyle/>
          <a:p>
            <a:pPr algn="ctr"/>
            <a:r>
              <a:rPr lang="ru-RU" sz="4000" b="1" dirty="0">
                <a:solidFill>
                  <a:srgbClr val="FFC000"/>
                </a:solidFill>
              </a:rPr>
              <a:t>Доктринальное становление Церкви АСД</a:t>
            </a:r>
            <a:endParaRPr lang="en-US" sz="4000" b="1" dirty="0">
              <a:solidFill>
                <a:srgbClr val="FFC000"/>
              </a:solidFill>
            </a:endParaRPr>
          </a:p>
        </p:txBody>
      </p:sp>
      <p:sp>
        <p:nvSpPr>
          <p:cNvPr id="3" name="Rectangle 2">
            <a:extLst>
              <a:ext uri="{FF2B5EF4-FFF2-40B4-BE49-F238E27FC236}">
                <a16:creationId xmlns:a16="http://schemas.microsoft.com/office/drawing/2014/main" id="{D8CFA30D-5097-C94B-81A0-5166369C8FEF}"/>
              </a:ext>
            </a:extLst>
          </p:cNvPr>
          <p:cNvSpPr/>
          <p:nvPr/>
        </p:nvSpPr>
        <p:spPr>
          <a:xfrm>
            <a:off x="7847001" y="2186734"/>
            <a:ext cx="1700274" cy="369332"/>
          </a:xfrm>
          <a:prstGeom prst="rect">
            <a:avLst/>
          </a:prstGeom>
        </p:spPr>
        <p:txBody>
          <a:bodyPr wrap="none">
            <a:spAutoFit/>
          </a:bodyPr>
          <a:lstStyle/>
          <a:p>
            <a:pPr algn="ctr"/>
            <a:r>
              <a:rPr lang="ru-RU" i="1" dirty="0">
                <a:solidFill>
                  <a:schemeClr val="bg1"/>
                </a:solidFill>
                <a:latin typeface="Lucida Calligraphy" panose="03010101010101010101" pitchFamily="66" charset="77"/>
              </a:rPr>
              <a:t>Альберто Тим</a:t>
            </a:r>
            <a:endParaRPr lang="en-US" i="1" dirty="0">
              <a:solidFill>
                <a:schemeClr val="bg1"/>
              </a:solidFill>
              <a:latin typeface="Lucida Calligraphy" panose="03010101010101010101" pitchFamily="66" charset="77"/>
            </a:endParaRPr>
          </a:p>
        </p:txBody>
      </p:sp>
      <p:sp>
        <p:nvSpPr>
          <p:cNvPr id="4" name="Rounded Rectangle 3">
            <a:extLst>
              <a:ext uri="{FF2B5EF4-FFF2-40B4-BE49-F238E27FC236}">
                <a16:creationId xmlns:a16="http://schemas.microsoft.com/office/drawing/2014/main" id="{5E3173C8-92CD-7847-B30E-38909356090D}"/>
              </a:ext>
            </a:extLst>
          </p:cNvPr>
          <p:cNvSpPr/>
          <p:nvPr/>
        </p:nvSpPr>
        <p:spPr>
          <a:xfrm>
            <a:off x="2686608" y="3309602"/>
            <a:ext cx="1260536" cy="584775"/>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sz="3200" b="1"/>
              <a:t>1844</a:t>
            </a:r>
          </a:p>
        </p:txBody>
      </p:sp>
      <p:cxnSp>
        <p:nvCxnSpPr>
          <p:cNvPr id="5" name="Conector de seta reta 15">
            <a:extLst>
              <a:ext uri="{FF2B5EF4-FFF2-40B4-BE49-F238E27FC236}">
                <a16:creationId xmlns:a16="http://schemas.microsoft.com/office/drawing/2014/main" id="{BD218FFA-1FFE-914E-ACF5-6F119E3457A5}"/>
              </a:ext>
            </a:extLst>
          </p:cNvPr>
          <p:cNvCxnSpPr/>
          <p:nvPr/>
        </p:nvCxnSpPr>
        <p:spPr>
          <a:xfrm>
            <a:off x="3330398" y="4452529"/>
            <a:ext cx="616746" cy="2504"/>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Conector reto 8">
            <a:extLst>
              <a:ext uri="{FF2B5EF4-FFF2-40B4-BE49-F238E27FC236}">
                <a16:creationId xmlns:a16="http://schemas.microsoft.com/office/drawing/2014/main" id="{CC16E29C-DFC0-334B-BA17-9A5DFCD13845}"/>
              </a:ext>
            </a:extLst>
          </p:cNvPr>
          <p:cNvCxnSpPr/>
          <p:nvPr/>
        </p:nvCxnSpPr>
        <p:spPr>
          <a:xfrm rot="5400000">
            <a:off x="2692268" y="4557238"/>
            <a:ext cx="1249217"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44484879-3103-AC4E-A007-DB7CC5336413}"/>
              </a:ext>
            </a:extLst>
          </p:cNvPr>
          <p:cNvCxnSpPr>
            <a:cxnSpLocks/>
          </p:cNvCxnSpPr>
          <p:nvPr/>
        </p:nvCxnSpPr>
        <p:spPr>
          <a:xfrm flipV="1">
            <a:off x="2224930" y="5159963"/>
            <a:ext cx="7778742" cy="2769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199887-EB0F-874B-9BC1-EAC070B12F08}"/>
              </a:ext>
            </a:extLst>
          </p:cNvPr>
          <p:cNvSpPr/>
          <p:nvPr/>
        </p:nvSpPr>
        <p:spPr>
          <a:xfrm>
            <a:off x="3947144" y="4124981"/>
            <a:ext cx="2724101" cy="523220"/>
          </a:xfrm>
          <a:prstGeom prst="rect">
            <a:avLst/>
          </a:prstGeom>
        </p:spPr>
        <p:txBody>
          <a:bodyPr wrap="square">
            <a:spAutoFit/>
          </a:bodyPr>
          <a:lstStyle/>
          <a:p>
            <a:pPr algn="ctr"/>
            <a:r>
              <a:rPr lang="ru-RU" sz="2800" b="1" dirty="0">
                <a:solidFill>
                  <a:schemeClr val="bg1"/>
                </a:solidFill>
              </a:rPr>
              <a:t>То, что отличает</a:t>
            </a:r>
            <a:endParaRPr lang="en-US" sz="2800" b="1" dirty="0">
              <a:solidFill>
                <a:schemeClr val="bg1"/>
              </a:solidFill>
            </a:endParaRPr>
          </a:p>
        </p:txBody>
      </p:sp>
      <p:sp>
        <p:nvSpPr>
          <p:cNvPr id="9" name="Rectangle 8">
            <a:extLst>
              <a:ext uri="{FF2B5EF4-FFF2-40B4-BE49-F238E27FC236}">
                <a16:creationId xmlns:a16="http://schemas.microsoft.com/office/drawing/2014/main" id="{F2792FB7-6754-5545-A2C4-745626EF9682}"/>
              </a:ext>
            </a:extLst>
          </p:cNvPr>
          <p:cNvSpPr/>
          <p:nvPr/>
        </p:nvSpPr>
        <p:spPr>
          <a:xfrm>
            <a:off x="7929285" y="4124981"/>
            <a:ext cx="4262713" cy="523220"/>
          </a:xfrm>
          <a:prstGeom prst="rect">
            <a:avLst/>
          </a:prstGeom>
        </p:spPr>
        <p:txBody>
          <a:bodyPr wrap="square">
            <a:spAutoFit/>
          </a:bodyPr>
          <a:lstStyle/>
          <a:p>
            <a:pPr algn="ctr"/>
            <a:r>
              <a:rPr lang="ru-RU" sz="2800" b="1" dirty="0">
                <a:solidFill>
                  <a:schemeClr val="bg1"/>
                </a:solidFill>
              </a:rPr>
              <a:t>Общее с </a:t>
            </a:r>
            <a:r>
              <a:rPr lang="ru-RU" sz="2800" b="1" dirty="0" err="1">
                <a:solidFill>
                  <a:schemeClr val="bg1"/>
                </a:solidFill>
              </a:rPr>
              <a:t>евангеликалами</a:t>
            </a:r>
            <a:endParaRPr lang="en-US" sz="2800" b="1" dirty="0">
              <a:solidFill>
                <a:schemeClr val="bg1"/>
              </a:solidFill>
            </a:endParaRPr>
          </a:p>
        </p:txBody>
      </p:sp>
      <p:sp>
        <p:nvSpPr>
          <p:cNvPr id="10" name="Rounded Rectangle 9">
            <a:extLst>
              <a:ext uri="{FF2B5EF4-FFF2-40B4-BE49-F238E27FC236}">
                <a16:creationId xmlns:a16="http://schemas.microsoft.com/office/drawing/2014/main" id="{1D96D013-2B69-8B41-9A53-1928085E7A46}"/>
              </a:ext>
            </a:extLst>
          </p:cNvPr>
          <p:cNvSpPr/>
          <p:nvPr/>
        </p:nvSpPr>
        <p:spPr>
          <a:xfrm>
            <a:off x="6559792" y="3309602"/>
            <a:ext cx="1260536" cy="584775"/>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sz="3200" b="1" dirty="0"/>
              <a:t>1886</a:t>
            </a:r>
          </a:p>
        </p:txBody>
      </p:sp>
      <p:cxnSp>
        <p:nvCxnSpPr>
          <p:cNvPr id="11" name="Conector de seta reta 15">
            <a:extLst>
              <a:ext uri="{FF2B5EF4-FFF2-40B4-BE49-F238E27FC236}">
                <a16:creationId xmlns:a16="http://schemas.microsoft.com/office/drawing/2014/main" id="{67E818A6-55CA-5A43-9196-F0CF84A24138}"/>
              </a:ext>
            </a:extLst>
          </p:cNvPr>
          <p:cNvCxnSpPr/>
          <p:nvPr/>
        </p:nvCxnSpPr>
        <p:spPr>
          <a:xfrm>
            <a:off x="7190060" y="4450025"/>
            <a:ext cx="616746" cy="2504"/>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reto 8">
            <a:extLst>
              <a:ext uri="{FF2B5EF4-FFF2-40B4-BE49-F238E27FC236}">
                <a16:creationId xmlns:a16="http://schemas.microsoft.com/office/drawing/2014/main" id="{69A48EFC-9050-B945-AE6F-FF652C127265}"/>
              </a:ext>
            </a:extLst>
          </p:cNvPr>
          <p:cNvCxnSpPr/>
          <p:nvPr/>
        </p:nvCxnSpPr>
        <p:spPr>
          <a:xfrm rot="5400000">
            <a:off x="6565452" y="4538111"/>
            <a:ext cx="1249217"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21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36E2-FB70-3B43-9781-EE39B904975C}"/>
              </a:ext>
            </a:extLst>
          </p:cNvPr>
          <p:cNvSpPr txBox="1">
            <a:spLocks/>
          </p:cNvSpPr>
          <p:nvPr/>
        </p:nvSpPr>
        <p:spPr bwMode="auto">
          <a:xfrm>
            <a:off x="3617467" y="411541"/>
            <a:ext cx="5604806" cy="1512168"/>
          </a:xfrm>
          <a:prstGeom prst="rect">
            <a:avLst/>
          </a:prstGeom>
          <a:noFill/>
        </p:spPr>
        <p:style>
          <a:lnRef idx="0">
            <a:schemeClr val="accent1"/>
          </a:lnRef>
          <a:fillRef idx="3">
            <a:schemeClr val="accent1"/>
          </a:fillRef>
          <a:effectRef idx="3">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ru-RU" sz="3600" b="1" dirty="0">
                <a:solidFill>
                  <a:srgbClr val="FFC000"/>
                </a:solidFill>
              </a:rPr>
              <a:t>Прогрессирующее понимание истины</a:t>
            </a:r>
            <a:endParaRPr lang="en-US" sz="3600" b="1" dirty="0">
              <a:solidFill>
                <a:srgbClr val="FFC000"/>
              </a:solidFill>
            </a:endParaRPr>
          </a:p>
        </p:txBody>
      </p:sp>
      <p:sp>
        <p:nvSpPr>
          <p:cNvPr id="3" name="Content Placeholder 2">
            <a:extLst>
              <a:ext uri="{FF2B5EF4-FFF2-40B4-BE49-F238E27FC236}">
                <a16:creationId xmlns:a16="http://schemas.microsoft.com/office/drawing/2014/main" id="{1185736D-0DD4-1A42-92EA-34B1BE85EAF3}"/>
              </a:ext>
            </a:extLst>
          </p:cNvPr>
          <p:cNvSpPr txBox="1">
            <a:spLocks/>
          </p:cNvSpPr>
          <p:nvPr/>
        </p:nvSpPr>
        <p:spPr bwMode="auto">
          <a:xfrm>
            <a:off x="579554" y="2467352"/>
            <a:ext cx="3335349" cy="3218698"/>
          </a:xfrm>
          <a:prstGeom prst="rect">
            <a:avLst/>
          </a:prstGeom>
          <a:ln w="38100"/>
        </p:spPr>
        <p:style>
          <a:lnRef idx="2">
            <a:schemeClr val="dk1">
              <a:shade val="50000"/>
            </a:schemeClr>
          </a:lnRef>
          <a:fillRef idx="1">
            <a:schemeClr val="dk1"/>
          </a:fillRef>
          <a:effectRef idx="0">
            <a:schemeClr val="dk1"/>
          </a:effectRef>
          <a:fontRef idx="minor">
            <a:schemeClr val="lt1"/>
          </a:fontRef>
        </p:style>
        <p:txBody>
          <a:bodyPr/>
          <a:lstStyle>
            <a:lvl1pPr marL="342900" indent="-342900">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marL="0" indent="0">
              <a:spcBef>
                <a:spcPct val="20000"/>
              </a:spcBef>
            </a:pPr>
            <a:endParaRPr lang="en-US" altLang="x-none" sz="200" dirty="0">
              <a:solidFill>
                <a:schemeClr val="bg1"/>
              </a:solidFill>
              <a:latin typeface="Arial" panose="020B0604020202020204" pitchFamily="34" charset="0"/>
              <a:cs typeface="Arial" panose="020B0604020202020204" pitchFamily="34" charset="0"/>
            </a:endParaRPr>
          </a:p>
          <a:p>
            <a:pPr>
              <a:spcBef>
                <a:spcPct val="20000"/>
              </a:spcBef>
              <a:buFontTx/>
              <a:buChar char="•"/>
            </a:pPr>
            <a:r>
              <a:rPr lang="ru-RU" altLang="x-none" sz="2000" dirty="0">
                <a:solidFill>
                  <a:schemeClr val="bg1"/>
                </a:solidFill>
                <a:latin typeface="Arial" panose="020B0604020202020204" pitchFamily="34" charset="0"/>
                <a:cs typeface="Arial" panose="020B0604020202020204" pitchFamily="34" charset="0"/>
              </a:rPr>
              <a:t>Второе пришествие</a:t>
            </a:r>
            <a:endParaRPr lang="en-US" altLang="x-none" sz="2000" dirty="0">
              <a:solidFill>
                <a:schemeClr val="bg1"/>
              </a:solidFill>
              <a:latin typeface="Arial" panose="020B0604020202020204" pitchFamily="34" charset="0"/>
              <a:cs typeface="Arial" panose="020B0604020202020204" pitchFamily="34" charset="0"/>
            </a:endParaRPr>
          </a:p>
          <a:p>
            <a:pPr>
              <a:spcBef>
                <a:spcPct val="20000"/>
              </a:spcBef>
              <a:buFontTx/>
              <a:buChar char="•"/>
            </a:pPr>
            <a:r>
              <a:rPr lang="ru-RU" altLang="x-none" sz="2000" dirty="0">
                <a:solidFill>
                  <a:schemeClr val="bg1"/>
                </a:solidFill>
                <a:latin typeface="Arial" panose="020B0604020202020204" pitchFamily="34" charset="0"/>
                <a:cs typeface="Arial" panose="020B0604020202020204" pitchFamily="34" charset="0"/>
              </a:rPr>
              <a:t>Святилище</a:t>
            </a:r>
            <a:r>
              <a:rPr lang="en-US" altLang="x-none" sz="2000" dirty="0">
                <a:solidFill>
                  <a:schemeClr val="bg1"/>
                </a:solidFill>
                <a:latin typeface="Arial" panose="020B0604020202020204" pitchFamily="34" charset="0"/>
                <a:cs typeface="Arial" panose="020B0604020202020204" pitchFamily="34" charset="0"/>
              </a:rPr>
              <a:t> </a:t>
            </a:r>
          </a:p>
          <a:p>
            <a:pPr>
              <a:spcBef>
                <a:spcPct val="20000"/>
              </a:spcBef>
              <a:buFontTx/>
              <a:buChar char="•"/>
            </a:pPr>
            <a:r>
              <a:rPr lang="ru-RU" altLang="x-none" sz="2000" dirty="0">
                <a:solidFill>
                  <a:schemeClr val="bg1"/>
                </a:solidFill>
                <a:latin typeface="Arial" panose="020B0604020202020204" pitchFamily="34" charset="0"/>
                <a:cs typeface="Arial" panose="020B0604020202020204" pitchFamily="34" charset="0"/>
              </a:rPr>
              <a:t>Суббота</a:t>
            </a:r>
            <a:endParaRPr lang="en-US" altLang="x-none" sz="2000" dirty="0">
              <a:solidFill>
                <a:schemeClr val="bg1"/>
              </a:solidFill>
              <a:latin typeface="Arial" panose="020B0604020202020204" pitchFamily="34" charset="0"/>
              <a:cs typeface="Arial" panose="020B0604020202020204" pitchFamily="34" charset="0"/>
            </a:endParaRPr>
          </a:p>
          <a:p>
            <a:pPr>
              <a:spcBef>
                <a:spcPct val="20000"/>
              </a:spcBef>
              <a:buFontTx/>
              <a:buChar char="•"/>
            </a:pPr>
            <a:r>
              <a:rPr lang="ru-RU" altLang="x-none" sz="2000" dirty="0">
                <a:solidFill>
                  <a:schemeClr val="bg1"/>
                </a:solidFill>
                <a:latin typeface="Arial" panose="020B0604020202020204" pitchFamily="34" charset="0"/>
                <a:cs typeface="Arial" panose="020B0604020202020204" pitchFamily="34" charset="0"/>
              </a:rPr>
              <a:t>Реформа образа жизни</a:t>
            </a:r>
            <a:endParaRPr lang="en-US" altLang="x-none" sz="2000" dirty="0">
              <a:solidFill>
                <a:schemeClr val="bg1"/>
              </a:solidFill>
              <a:latin typeface="Arial" panose="020B0604020202020204" pitchFamily="34" charset="0"/>
              <a:cs typeface="Arial" panose="020B0604020202020204" pitchFamily="34" charset="0"/>
            </a:endParaRPr>
          </a:p>
          <a:p>
            <a:pPr>
              <a:spcBef>
                <a:spcPct val="20000"/>
              </a:spcBef>
              <a:buFontTx/>
              <a:buChar char="•"/>
            </a:pPr>
            <a:r>
              <a:rPr lang="ru-RU" altLang="x-none" sz="2000" dirty="0">
                <a:solidFill>
                  <a:schemeClr val="bg1"/>
                </a:solidFill>
                <a:latin typeface="Arial" panose="020B0604020202020204" pitchFamily="34" charset="0"/>
                <a:cs typeface="Arial" panose="020B0604020202020204" pitchFamily="34" charset="0"/>
              </a:rPr>
              <a:t>Праведность по вере</a:t>
            </a:r>
            <a:endParaRPr lang="en-US" altLang="x-none" sz="2000" dirty="0">
              <a:solidFill>
                <a:schemeClr val="bg1"/>
              </a:solidFill>
              <a:latin typeface="Arial" panose="020B0604020202020204" pitchFamily="34" charset="0"/>
              <a:cs typeface="Arial" panose="020B0604020202020204" pitchFamily="34" charset="0"/>
            </a:endParaRPr>
          </a:p>
          <a:p>
            <a:pPr>
              <a:spcBef>
                <a:spcPct val="20000"/>
              </a:spcBef>
              <a:buFontTx/>
              <a:buChar char="•"/>
            </a:pPr>
            <a:r>
              <a:rPr lang="ru-RU" altLang="x-none" sz="2000" dirty="0">
                <a:solidFill>
                  <a:srgbClr val="FFFF00"/>
                </a:solidFill>
                <a:latin typeface="Arial" panose="020B0604020202020204" pitchFamily="34" charset="0"/>
                <a:cs typeface="Arial" panose="020B0604020202020204" pitchFamily="34" charset="0"/>
              </a:rPr>
              <a:t>Троица</a:t>
            </a:r>
            <a:endParaRPr lang="en-US" altLang="x-none" sz="2000" dirty="0">
              <a:solidFill>
                <a:schemeClr val="bg1"/>
              </a:solidFill>
              <a:latin typeface="Arial" panose="020B0604020202020204" pitchFamily="34" charset="0"/>
              <a:cs typeface="Arial" panose="020B0604020202020204" pitchFamily="34" charset="0"/>
            </a:endParaRPr>
          </a:p>
          <a:p>
            <a:pPr>
              <a:spcBef>
                <a:spcPct val="20000"/>
              </a:spcBef>
              <a:buFontTx/>
              <a:buChar char="•"/>
            </a:pPr>
            <a:r>
              <a:rPr lang="ru-RU" altLang="x-none" sz="2000" dirty="0">
                <a:solidFill>
                  <a:schemeClr val="bg1"/>
                </a:solidFill>
                <a:latin typeface="Arial" panose="020B0604020202020204" pitchFamily="34" charset="0"/>
                <a:cs typeface="Arial" panose="020B0604020202020204" pitchFamily="34" charset="0"/>
              </a:rPr>
              <a:t>Армагеддон</a:t>
            </a:r>
            <a:endParaRPr lang="en-US" altLang="x-none" sz="2000" dirty="0">
              <a:solidFill>
                <a:schemeClr val="bg1"/>
              </a:solidFill>
              <a:latin typeface="Arial" panose="020B0604020202020204" pitchFamily="34" charset="0"/>
              <a:cs typeface="Arial" panose="020B0604020202020204" pitchFamily="34" charset="0"/>
            </a:endParaRPr>
          </a:p>
          <a:p>
            <a:pPr>
              <a:spcBef>
                <a:spcPct val="20000"/>
              </a:spcBef>
              <a:buFontTx/>
              <a:buChar char="•"/>
            </a:pPr>
            <a:r>
              <a:rPr lang="ru-RU" altLang="x-none" sz="2000" dirty="0">
                <a:solidFill>
                  <a:schemeClr val="bg1"/>
                </a:solidFill>
                <a:latin typeface="Arial" panose="020B0604020202020204" pitchFamily="34" charset="0"/>
                <a:cs typeface="Arial" panose="020B0604020202020204" pitchFamily="34" charset="0"/>
              </a:rPr>
              <a:t>Искупление</a:t>
            </a:r>
            <a:endParaRPr lang="en-US" altLang="x-none" sz="2000" dirty="0">
              <a:solidFill>
                <a:schemeClr val="bg1"/>
              </a:solidFill>
              <a:latin typeface="Arial" panose="020B0604020202020204" pitchFamily="34" charset="0"/>
              <a:cs typeface="Arial" panose="020B0604020202020204" pitchFamily="34" charset="0"/>
            </a:endParaRPr>
          </a:p>
        </p:txBody>
      </p:sp>
      <p:cxnSp>
        <p:nvCxnSpPr>
          <p:cNvPr id="4" name="Straight Connector 14">
            <a:extLst>
              <a:ext uri="{FF2B5EF4-FFF2-40B4-BE49-F238E27FC236}">
                <a16:creationId xmlns:a16="http://schemas.microsoft.com/office/drawing/2014/main" id="{ED93CA36-D420-F347-8D7D-7D2C8B6EDD04}"/>
              </a:ext>
            </a:extLst>
          </p:cNvPr>
          <p:cNvCxnSpPr>
            <a:cxnSpLocks noChangeShapeType="1"/>
          </p:cNvCxnSpPr>
          <p:nvPr/>
        </p:nvCxnSpPr>
        <p:spPr bwMode="auto">
          <a:xfrm>
            <a:off x="3458557" y="2781300"/>
            <a:ext cx="75699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5" name="Straight Connector 16">
            <a:extLst>
              <a:ext uri="{FF2B5EF4-FFF2-40B4-BE49-F238E27FC236}">
                <a16:creationId xmlns:a16="http://schemas.microsoft.com/office/drawing/2014/main" id="{67F6C513-04C1-0648-B1EB-6FFCF0B44AA5}"/>
              </a:ext>
            </a:extLst>
          </p:cNvPr>
          <p:cNvCxnSpPr>
            <a:cxnSpLocks noChangeShapeType="1"/>
          </p:cNvCxnSpPr>
          <p:nvPr/>
        </p:nvCxnSpPr>
        <p:spPr bwMode="auto">
          <a:xfrm>
            <a:off x="2835797" y="3141663"/>
            <a:ext cx="22433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6" name="Straight Connector 17">
            <a:extLst>
              <a:ext uri="{FF2B5EF4-FFF2-40B4-BE49-F238E27FC236}">
                <a16:creationId xmlns:a16="http://schemas.microsoft.com/office/drawing/2014/main" id="{CDE4C8B2-27E1-6747-BAA2-6E3A30961C06}"/>
              </a:ext>
            </a:extLst>
          </p:cNvPr>
          <p:cNvCxnSpPr>
            <a:cxnSpLocks noChangeShapeType="1"/>
          </p:cNvCxnSpPr>
          <p:nvPr/>
        </p:nvCxnSpPr>
        <p:spPr bwMode="auto">
          <a:xfrm>
            <a:off x="5067426" y="2420938"/>
            <a:ext cx="0" cy="7207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7" name="Straight Connector 18">
            <a:extLst>
              <a:ext uri="{FF2B5EF4-FFF2-40B4-BE49-F238E27FC236}">
                <a16:creationId xmlns:a16="http://schemas.microsoft.com/office/drawing/2014/main" id="{7E4ABF43-BCE4-5F49-9A58-FC72B6B30507}"/>
              </a:ext>
            </a:extLst>
          </p:cNvPr>
          <p:cNvCxnSpPr>
            <a:cxnSpLocks noChangeShapeType="1"/>
          </p:cNvCxnSpPr>
          <p:nvPr/>
        </p:nvCxnSpPr>
        <p:spPr bwMode="auto">
          <a:xfrm flipV="1">
            <a:off x="2582388" y="3475306"/>
            <a:ext cx="3393475" cy="1340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8" name="Straight Connector 19">
            <a:extLst>
              <a:ext uri="{FF2B5EF4-FFF2-40B4-BE49-F238E27FC236}">
                <a16:creationId xmlns:a16="http://schemas.microsoft.com/office/drawing/2014/main" id="{3DFE7406-1039-364D-957D-832C672034A9}"/>
              </a:ext>
            </a:extLst>
          </p:cNvPr>
          <p:cNvCxnSpPr>
            <a:cxnSpLocks noChangeShapeType="1"/>
          </p:cNvCxnSpPr>
          <p:nvPr/>
        </p:nvCxnSpPr>
        <p:spPr bwMode="auto">
          <a:xfrm>
            <a:off x="5975863" y="2409215"/>
            <a:ext cx="0" cy="10795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9" name="Straight Connector 20">
            <a:extLst>
              <a:ext uri="{FF2B5EF4-FFF2-40B4-BE49-F238E27FC236}">
                <a16:creationId xmlns:a16="http://schemas.microsoft.com/office/drawing/2014/main" id="{F381ECB5-A7A3-4840-9294-6E12532C1CEA}"/>
              </a:ext>
            </a:extLst>
          </p:cNvPr>
          <p:cNvCxnSpPr>
            <a:cxnSpLocks noChangeShapeType="1"/>
          </p:cNvCxnSpPr>
          <p:nvPr/>
        </p:nvCxnSpPr>
        <p:spPr bwMode="auto">
          <a:xfrm>
            <a:off x="3310359" y="3834874"/>
            <a:ext cx="358444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0" name="Straight Connector 21">
            <a:extLst>
              <a:ext uri="{FF2B5EF4-FFF2-40B4-BE49-F238E27FC236}">
                <a16:creationId xmlns:a16="http://schemas.microsoft.com/office/drawing/2014/main" id="{3415972C-CDF4-0643-A260-A5E361CE1833}"/>
              </a:ext>
            </a:extLst>
          </p:cNvPr>
          <p:cNvCxnSpPr>
            <a:cxnSpLocks noChangeShapeType="1"/>
          </p:cNvCxnSpPr>
          <p:nvPr/>
        </p:nvCxnSpPr>
        <p:spPr bwMode="auto">
          <a:xfrm>
            <a:off x="6883083" y="2395012"/>
            <a:ext cx="0" cy="143986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1" name="Straight Connector 22">
            <a:extLst>
              <a:ext uri="{FF2B5EF4-FFF2-40B4-BE49-F238E27FC236}">
                <a16:creationId xmlns:a16="http://schemas.microsoft.com/office/drawing/2014/main" id="{8B241CBC-4478-4D41-8733-4B0F8971079C}"/>
              </a:ext>
            </a:extLst>
          </p:cNvPr>
          <p:cNvCxnSpPr>
            <a:cxnSpLocks noChangeShapeType="1"/>
          </p:cNvCxnSpPr>
          <p:nvPr/>
        </p:nvCxnSpPr>
        <p:spPr bwMode="auto">
          <a:xfrm flipV="1">
            <a:off x="4215550" y="4209440"/>
            <a:ext cx="3577187" cy="1172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2" name="Straight Connector 23">
            <a:extLst>
              <a:ext uri="{FF2B5EF4-FFF2-40B4-BE49-F238E27FC236}">
                <a16:creationId xmlns:a16="http://schemas.microsoft.com/office/drawing/2014/main" id="{E09BC7B1-5687-C54C-905F-40384A72D126}"/>
              </a:ext>
            </a:extLst>
          </p:cNvPr>
          <p:cNvCxnSpPr>
            <a:cxnSpLocks noChangeShapeType="1"/>
          </p:cNvCxnSpPr>
          <p:nvPr/>
        </p:nvCxnSpPr>
        <p:spPr bwMode="auto">
          <a:xfrm>
            <a:off x="7804277" y="2420938"/>
            <a:ext cx="0" cy="1800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3" name="Straight Connector 24">
            <a:extLst>
              <a:ext uri="{FF2B5EF4-FFF2-40B4-BE49-F238E27FC236}">
                <a16:creationId xmlns:a16="http://schemas.microsoft.com/office/drawing/2014/main" id="{EA57428D-24ED-D24A-A715-B3A8D1A4CB19}"/>
              </a:ext>
            </a:extLst>
          </p:cNvPr>
          <p:cNvCxnSpPr>
            <a:cxnSpLocks noChangeShapeType="1"/>
          </p:cNvCxnSpPr>
          <p:nvPr/>
        </p:nvCxnSpPr>
        <p:spPr bwMode="auto">
          <a:xfrm flipV="1">
            <a:off x="2361235" y="4545448"/>
            <a:ext cx="6356481" cy="1015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4" name="Straight Connector 25">
            <a:extLst>
              <a:ext uri="{FF2B5EF4-FFF2-40B4-BE49-F238E27FC236}">
                <a16:creationId xmlns:a16="http://schemas.microsoft.com/office/drawing/2014/main" id="{9197F7CA-5DF1-924A-8577-AE341F0B90C0}"/>
              </a:ext>
            </a:extLst>
          </p:cNvPr>
          <p:cNvCxnSpPr>
            <a:cxnSpLocks noChangeShapeType="1"/>
          </p:cNvCxnSpPr>
          <p:nvPr/>
        </p:nvCxnSpPr>
        <p:spPr bwMode="auto">
          <a:xfrm>
            <a:off x="8701174" y="2395012"/>
            <a:ext cx="0" cy="216058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5" name="Straight Connector 26">
            <a:extLst>
              <a:ext uri="{FF2B5EF4-FFF2-40B4-BE49-F238E27FC236}">
                <a16:creationId xmlns:a16="http://schemas.microsoft.com/office/drawing/2014/main" id="{6605118F-284E-4048-9B7F-A77D754FF460}"/>
              </a:ext>
            </a:extLst>
          </p:cNvPr>
          <p:cNvCxnSpPr>
            <a:cxnSpLocks noChangeShapeType="1"/>
          </p:cNvCxnSpPr>
          <p:nvPr/>
        </p:nvCxnSpPr>
        <p:spPr bwMode="auto">
          <a:xfrm flipV="1">
            <a:off x="3136739" y="4954710"/>
            <a:ext cx="6472872" cy="1172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6" name="Straight Connector 27">
            <a:extLst>
              <a:ext uri="{FF2B5EF4-FFF2-40B4-BE49-F238E27FC236}">
                <a16:creationId xmlns:a16="http://schemas.microsoft.com/office/drawing/2014/main" id="{E0D85451-8DF7-024C-ABC5-2E265DD0CD90}"/>
              </a:ext>
            </a:extLst>
          </p:cNvPr>
          <p:cNvCxnSpPr>
            <a:cxnSpLocks noChangeShapeType="1"/>
          </p:cNvCxnSpPr>
          <p:nvPr/>
        </p:nvCxnSpPr>
        <p:spPr bwMode="auto">
          <a:xfrm>
            <a:off x="9609611" y="2374046"/>
            <a:ext cx="0" cy="25923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7" name="Straight Connector 28">
            <a:extLst>
              <a:ext uri="{FF2B5EF4-FFF2-40B4-BE49-F238E27FC236}">
                <a16:creationId xmlns:a16="http://schemas.microsoft.com/office/drawing/2014/main" id="{C7D6D691-EA4F-CA44-A38B-6C4CEB346FAA}"/>
              </a:ext>
            </a:extLst>
          </p:cNvPr>
          <p:cNvCxnSpPr>
            <a:cxnSpLocks noChangeShapeType="1"/>
          </p:cNvCxnSpPr>
          <p:nvPr/>
        </p:nvCxnSpPr>
        <p:spPr bwMode="auto">
          <a:xfrm>
            <a:off x="2917802" y="5373688"/>
            <a:ext cx="760024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8" name="Straight Connector 29">
            <a:extLst>
              <a:ext uri="{FF2B5EF4-FFF2-40B4-BE49-F238E27FC236}">
                <a16:creationId xmlns:a16="http://schemas.microsoft.com/office/drawing/2014/main" id="{7F230C4C-5866-9347-AA4B-DE5D1B49927D}"/>
              </a:ext>
            </a:extLst>
          </p:cNvPr>
          <p:cNvCxnSpPr>
            <a:cxnSpLocks noChangeShapeType="1"/>
          </p:cNvCxnSpPr>
          <p:nvPr/>
        </p:nvCxnSpPr>
        <p:spPr bwMode="auto">
          <a:xfrm>
            <a:off x="10518048" y="2420938"/>
            <a:ext cx="0" cy="29527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9" name="Straight Arrow Connector 30">
            <a:extLst>
              <a:ext uri="{FF2B5EF4-FFF2-40B4-BE49-F238E27FC236}">
                <a16:creationId xmlns:a16="http://schemas.microsoft.com/office/drawing/2014/main" id="{79C7AF6A-1EFC-8B4A-B691-414AB85EE598}"/>
              </a:ext>
            </a:extLst>
          </p:cNvPr>
          <p:cNvCxnSpPr>
            <a:cxnSpLocks noChangeShapeType="1"/>
          </p:cNvCxnSpPr>
          <p:nvPr/>
        </p:nvCxnSpPr>
        <p:spPr bwMode="auto">
          <a:xfrm>
            <a:off x="4203828" y="2636838"/>
            <a:ext cx="287337"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31">
            <a:extLst>
              <a:ext uri="{FF2B5EF4-FFF2-40B4-BE49-F238E27FC236}">
                <a16:creationId xmlns:a16="http://schemas.microsoft.com/office/drawing/2014/main" id="{31491FDE-64F3-D640-B738-0B1F7F75119B}"/>
              </a:ext>
            </a:extLst>
          </p:cNvPr>
          <p:cNvCxnSpPr>
            <a:cxnSpLocks noChangeShapeType="1"/>
          </p:cNvCxnSpPr>
          <p:nvPr/>
        </p:nvCxnSpPr>
        <p:spPr bwMode="auto">
          <a:xfrm>
            <a:off x="5067426" y="2636838"/>
            <a:ext cx="288925"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32">
            <a:extLst>
              <a:ext uri="{FF2B5EF4-FFF2-40B4-BE49-F238E27FC236}">
                <a16:creationId xmlns:a16="http://schemas.microsoft.com/office/drawing/2014/main" id="{3DA47346-095E-8B41-A2A8-B52DF983AD65}"/>
              </a:ext>
            </a:extLst>
          </p:cNvPr>
          <p:cNvCxnSpPr>
            <a:cxnSpLocks noChangeShapeType="1"/>
          </p:cNvCxnSpPr>
          <p:nvPr/>
        </p:nvCxnSpPr>
        <p:spPr bwMode="auto">
          <a:xfrm>
            <a:off x="5975863" y="2647707"/>
            <a:ext cx="288925"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33">
            <a:extLst>
              <a:ext uri="{FF2B5EF4-FFF2-40B4-BE49-F238E27FC236}">
                <a16:creationId xmlns:a16="http://schemas.microsoft.com/office/drawing/2014/main" id="{D21329B6-6B4A-2848-BEED-281BEBCBDB7C}"/>
              </a:ext>
            </a:extLst>
          </p:cNvPr>
          <p:cNvCxnSpPr>
            <a:cxnSpLocks noChangeShapeType="1"/>
          </p:cNvCxnSpPr>
          <p:nvPr/>
        </p:nvCxnSpPr>
        <p:spPr bwMode="auto">
          <a:xfrm>
            <a:off x="6888357" y="2647707"/>
            <a:ext cx="287338"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34">
            <a:extLst>
              <a:ext uri="{FF2B5EF4-FFF2-40B4-BE49-F238E27FC236}">
                <a16:creationId xmlns:a16="http://schemas.microsoft.com/office/drawing/2014/main" id="{19BC0697-EB42-6B4B-9B6D-0F2444BF2FBE}"/>
              </a:ext>
            </a:extLst>
          </p:cNvPr>
          <p:cNvCxnSpPr>
            <a:cxnSpLocks noChangeShapeType="1"/>
          </p:cNvCxnSpPr>
          <p:nvPr/>
        </p:nvCxnSpPr>
        <p:spPr bwMode="auto">
          <a:xfrm>
            <a:off x="7804490" y="2647707"/>
            <a:ext cx="288925"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35">
            <a:extLst>
              <a:ext uri="{FF2B5EF4-FFF2-40B4-BE49-F238E27FC236}">
                <a16:creationId xmlns:a16="http://schemas.microsoft.com/office/drawing/2014/main" id="{A0517C0F-0793-694B-8A78-1D90773AE883}"/>
              </a:ext>
            </a:extLst>
          </p:cNvPr>
          <p:cNvCxnSpPr>
            <a:cxnSpLocks noChangeShapeType="1"/>
          </p:cNvCxnSpPr>
          <p:nvPr/>
        </p:nvCxnSpPr>
        <p:spPr bwMode="auto">
          <a:xfrm>
            <a:off x="8701174" y="2647707"/>
            <a:ext cx="287337" cy="0"/>
          </a:xfrm>
          <a:prstGeom prst="straightConnector1">
            <a:avLst/>
          </a:prstGeom>
          <a:noFill/>
          <a:ln w="38100">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36">
            <a:extLst>
              <a:ext uri="{FF2B5EF4-FFF2-40B4-BE49-F238E27FC236}">
                <a16:creationId xmlns:a16="http://schemas.microsoft.com/office/drawing/2014/main" id="{1A8D61E3-721E-BA4A-ACB8-274B3EACD673}"/>
              </a:ext>
            </a:extLst>
          </p:cNvPr>
          <p:cNvCxnSpPr>
            <a:cxnSpLocks noChangeShapeType="1"/>
          </p:cNvCxnSpPr>
          <p:nvPr/>
        </p:nvCxnSpPr>
        <p:spPr bwMode="auto">
          <a:xfrm>
            <a:off x="9593070" y="2636838"/>
            <a:ext cx="288925"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 name="Straight Connector 37">
            <a:extLst>
              <a:ext uri="{FF2B5EF4-FFF2-40B4-BE49-F238E27FC236}">
                <a16:creationId xmlns:a16="http://schemas.microsoft.com/office/drawing/2014/main" id="{9CA9B06B-D0A1-E343-9BE5-29E9D567D034}"/>
              </a:ext>
            </a:extLst>
          </p:cNvPr>
          <p:cNvCxnSpPr>
            <a:cxnSpLocks noChangeShapeType="1"/>
          </p:cNvCxnSpPr>
          <p:nvPr/>
        </p:nvCxnSpPr>
        <p:spPr bwMode="auto">
          <a:xfrm>
            <a:off x="4203827" y="2420938"/>
            <a:ext cx="0" cy="36036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sp>
        <p:nvSpPr>
          <p:cNvPr id="27" name="Rectangle 26">
            <a:extLst>
              <a:ext uri="{FF2B5EF4-FFF2-40B4-BE49-F238E27FC236}">
                <a16:creationId xmlns:a16="http://schemas.microsoft.com/office/drawing/2014/main" id="{AE210B0C-4478-0D40-AA73-DADA3910F5BD}"/>
              </a:ext>
            </a:extLst>
          </p:cNvPr>
          <p:cNvSpPr/>
          <p:nvPr/>
        </p:nvSpPr>
        <p:spPr>
          <a:xfrm>
            <a:off x="8887397" y="1358516"/>
            <a:ext cx="1700274" cy="369332"/>
          </a:xfrm>
          <a:prstGeom prst="rect">
            <a:avLst/>
          </a:prstGeom>
        </p:spPr>
        <p:txBody>
          <a:bodyPr wrap="none">
            <a:spAutoFit/>
          </a:bodyPr>
          <a:lstStyle/>
          <a:p>
            <a:pPr algn="ctr"/>
            <a:r>
              <a:rPr lang="ru-RU" i="1" dirty="0">
                <a:solidFill>
                  <a:schemeClr val="bg1"/>
                </a:solidFill>
                <a:latin typeface="Lucida Calligraphy" panose="03010101010101010101" pitchFamily="66" charset="77"/>
              </a:rPr>
              <a:t>Альберто Тим</a:t>
            </a:r>
            <a:endParaRPr lang="en-US" i="1" dirty="0">
              <a:solidFill>
                <a:schemeClr val="bg1"/>
              </a:solidFill>
              <a:latin typeface="Lucida Calligraphy" panose="03010101010101010101" pitchFamily="66" charset="77"/>
            </a:endParaRPr>
          </a:p>
        </p:txBody>
      </p:sp>
      <p:sp>
        <p:nvSpPr>
          <p:cNvPr id="28" name="Rounded Rectangle 27">
            <a:extLst>
              <a:ext uri="{FF2B5EF4-FFF2-40B4-BE49-F238E27FC236}">
                <a16:creationId xmlns:a16="http://schemas.microsoft.com/office/drawing/2014/main" id="{FF9DE0F6-4CF9-294E-84E8-9F28583AA090}"/>
              </a:ext>
            </a:extLst>
          </p:cNvPr>
          <p:cNvSpPr/>
          <p:nvPr/>
        </p:nvSpPr>
        <p:spPr>
          <a:xfrm>
            <a:off x="3754286" y="2000861"/>
            <a:ext cx="809407" cy="394151"/>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b="1"/>
              <a:t>1818</a:t>
            </a:r>
          </a:p>
        </p:txBody>
      </p:sp>
      <p:sp>
        <p:nvSpPr>
          <p:cNvPr id="29" name="Rounded Rectangle 28">
            <a:extLst>
              <a:ext uri="{FF2B5EF4-FFF2-40B4-BE49-F238E27FC236}">
                <a16:creationId xmlns:a16="http://schemas.microsoft.com/office/drawing/2014/main" id="{9AC78CCF-B696-584C-B588-AF94CCE556E1}"/>
              </a:ext>
            </a:extLst>
          </p:cNvPr>
          <p:cNvSpPr/>
          <p:nvPr/>
        </p:nvSpPr>
        <p:spPr>
          <a:xfrm>
            <a:off x="4662723" y="2000861"/>
            <a:ext cx="809407" cy="394151"/>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b="1"/>
              <a:t>1844</a:t>
            </a:r>
          </a:p>
        </p:txBody>
      </p:sp>
      <p:sp>
        <p:nvSpPr>
          <p:cNvPr id="30" name="Rounded Rectangle 29">
            <a:extLst>
              <a:ext uri="{FF2B5EF4-FFF2-40B4-BE49-F238E27FC236}">
                <a16:creationId xmlns:a16="http://schemas.microsoft.com/office/drawing/2014/main" id="{5949DF37-941E-DB48-AACD-24FA0549049D}"/>
              </a:ext>
            </a:extLst>
          </p:cNvPr>
          <p:cNvSpPr/>
          <p:nvPr/>
        </p:nvSpPr>
        <p:spPr>
          <a:xfrm>
            <a:off x="5571160" y="2000861"/>
            <a:ext cx="809407" cy="394151"/>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b="1"/>
              <a:t>1845</a:t>
            </a:r>
          </a:p>
        </p:txBody>
      </p:sp>
      <p:sp>
        <p:nvSpPr>
          <p:cNvPr id="31" name="Rounded Rectangle 30">
            <a:extLst>
              <a:ext uri="{FF2B5EF4-FFF2-40B4-BE49-F238E27FC236}">
                <a16:creationId xmlns:a16="http://schemas.microsoft.com/office/drawing/2014/main" id="{26D8CCC1-DE23-A945-BFC5-B9B532278249}"/>
              </a:ext>
            </a:extLst>
          </p:cNvPr>
          <p:cNvSpPr/>
          <p:nvPr/>
        </p:nvSpPr>
        <p:spPr>
          <a:xfrm>
            <a:off x="6479597" y="2000861"/>
            <a:ext cx="809407" cy="394151"/>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b="1"/>
              <a:t>1863</a:t>
            </a:r>
          </a:p>
        </p:txBody>
      </p:sp>
      <p:sp>
        <p:nvSpPr>
          <p:cNvPr id="32" name="Rounded Rectangle 31">
            <a:extLst>
              <a:ext uri="{FF2B5EF4-FFF2-40B4-BE49-F238E27FC236}">
                <a16:creationId xmlns:a16="http://schemas.microsoft.com/office/drawing/2014/main" id="{D4D98F51-CF19-D34D-9379-CCFB777BD08B}"/>
              </a:ext>
            </a:extLst>
          </p:cNvPr>
          <p:cNvSpPr/>
          <p:nvPr/>
        </p:nvSpPr>
        <p:spPr>
          <a:xfrm>
            <a:off x="7388034" y="2000861"/>
            <a:ext cx="809407" cy="394151"/>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b="1"/>
              <a:t>1886</a:t>
            </a:r>
          </a:p>
        </p:txBody>
      </p:sp>
      <p:sp>
        <p:nvSpPr>
          <p:cNvPr id="33" name="Rounded Rectangle 32">
            <a:extLst>
              <a:ext uri="{FF2B5EF4-FFF2-40B4-BE49-F238E27FC236}">
                <a16:creationId xmlns:a16="http://schemas.microsoft.com/office/drawing/2014/main" id="{D4823D3C-9C6B-D443-93BC-BA552471D3F8}"/>
              </a:ext>
            </a:extLst>
          </p:cNvPr>
          <p:cNvSpPr/>
          <p:nvPr/>
        </p:nvSpPr>
        <p:spPr>
          <a:xfrm>
            <a:off x="8296471" y="2000861"/>
            <a:ext cx="809407" cy="394151"/>
          </a:xfrm>
          <a:prstGeom prst="roundRect">
            <a:avLst/>
          </a:prstGeom>
          <a:solidFill>
            <a:srgbClr val="FFFF00"/>
          </a:solidFill>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b="1"/>
              <a:t>1898</a:t>
            </a:r>
          </a:p>
        </p:txBody>
      </p:sp>
      <p:sp>
        <p:nvSpPr>
          <p:cNvPr id="34" name="Rounded Rectangle 33">
            <a:extLst>
              <a:ext uri="{FF2B5EF4-FFF2-40B4-BE49-F238E27FC236}">
                <a16:creationId xmlns:a16="http://schemas.microsoft.com/office/drawing/2014/main" id="{74D1730C-0263-FD42-BF57-DF975DFDFD79}"/>
              </a:ext>
            </a:extLst>
          </p:cNvPr>
          <p:cNvSpPr/>
          <p:nvPr/>
        </p:nvSpPr>
        <p:spPr>
          <a:xfrm>
            <a:off x="9204908" y="2000861"/>
            <a:ext cx="809407" cy="394151"/>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b="1"/>
              <a:t>1950</a:t>
            </a:r>
          </a:p>
        </p:txBody>
      </p:sp>
      <p:sp>
        <p:nvSpPr>
          <p:cNvPr id="35" name="Rounded Rectangle 34">
            <a:extLst>
              <a:ext uri="{FF2B5EF4-FFF2-40B4-BE49-F238E27FC236}">
                <a16:creationId xmlns:a16="http://schemas.microsoft.com/office/drawing/2014/main" id="{1F6AED46-32CC-A747-ADB9-340D8DDCE689}"/>
              </a:ext>
            </a:extLst>
          </p:cNvPr>
          <p:cNvSpPr/>
          <p:nvPr/>
        </p:nvSpPr>
        <p:spPr>
          <a:xfrm>
            <a:off x="10113345" y="2000861"/>
            <a:ext cx="809407" cy="394151"/>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b="1"/>
              <a:t>1957</a:t>
            </a:r>
          </a:p>
        </p:txBody>
      </p:sp>
      <p:cxnSp>
        <p:nvCxnSpPr>
          <p:cNvPr id="36" name="Straight Arrow Connector 37">
            <a:extLst>
              <a:ext uri="{FF2B5EF4-FFF2-40B4-BE49-F238E27FC236}">
                <a16:creationId xmlns:a16="http://schemas.microsoft.com/office/drawing/2014/main" id="{84EF0FFA-9849-B544-9FE5-1425AE797124}"/>
              </a:ext>
            </a:extLst>
          </p:cNvPr>
          <p:cNvCxnSpPr>
            <a:cxnSpLocks noChangeShapeType="1"/>
          </p:cNvCxnSpPr>
          <p:nvPr/>
        </p:nvCxnSpPr>
        <p:spPr bwMode="auto">
          <a:xfrm>
            <a:off x="10518048" y="2636838"/>
            <a:ext cx="287338"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sp>
        <p:nvSpPr>
          <p:cNvPr id="37" name="Rectangle 36">
            <a:extLst>
              <a:ext uri="{FF2B5EF4-FFF2-40B4-BE49-F238E27FC236}">
                <a16:creationId xmlns:a16="http://schemas.microsoft.com/office/drawing/2014/main" id="{B5E93CB2-0E1E-4849-82D1-3D16854BEAD3}"/>
              </a:ext>
            </a:extLst>
          </p:cNvPr>
          <p:cNvSpPr/>
          <p:nvPr/>
        </p:nvSpPr>
        <p:spPr>
          <a:xfrm>
            <a:off x="2799713" y="5709043"/>
            <a:ext cx="6793357" cy="646331"/>
          </a:xfrm>
          <a:prstGeom prst="rect">
            <a:avLst/>
          </a:prstGeom>
        </p:spPr>
        <p:txBody>
          <a:bodyPr wrap="square">
            <a:spAutoFit/>
          </a:bodyPr>
          <a:lstStyle/>
          <a:p>
            <a:pPr algn="ctr"/>
            <a:r>
              <a:rPr lang="ru-RU" altLang="x-none" dirty="0">
                <a:solidFill>
                  <a:schemeClr val="bg1"/>
                </a:solidFill>
              </a:rPr>
              <a:t>Пр.</a:t>
            </a:r>
            <a:r>
              <a:rPr lang="en-US" altLang="x-none" dirty="0">
                <a:solidFill>
                  <a:schemeClr val="bg1"/>
                </a:solidFill>
              </a:rPr>
              <a:t> 4:18 – </a:t>
            </a:r>
            <a:r>
              <a:rPr lang="en-US" altLang="en-US" dirty="0">
                <a:solidFill>
                  <a:schemeClr val="bg1"/>
                </a:solidFill>
              </a:rPr>
              <a:t>“</a:t>
            </a:r>
            <a:r>
              <a:rPr lang="ru-RU" altLang="x-none" dirty="0">
                <a:solidFill>
                  <a:schemeClr val="bg1"/>
                </a:solidFill>
              </a:rPr>
              <a:t>Стезя праведных как светило лучезарное, которое более и более светлеет до полного дня</a:t>
            </a:r>
            <a:r>
              <a:rPr lang="en-US" altLang="x-none" dirty="0">
                <a:solidFill>
                  <a:schemeClr val="bg1"/>
                </a:solidFill>
              </a:rPr>
              <a:t>.</a:t>
            </a:r>
            <a:r>
              <a:rPr lang="en-US" altLang="en-US" dirty="0">
                <a:solidFill>
                  <a:schemeClr val="bg1"/>
                </a:solidFill>
              </a:rPr>
              <a:t>”</a:t>
            </a:r>
            <a:endParaRPr lang="en-US" altLang="x-none" dirty="0">
              <a:solidFill>
                <a:schemeClr val="bg1"/>
              </a:solidFill>
            </a:endParaRPr>
          </a:p>
        </p:txBody>
      </p:sp>
    </p:spTree>
    <p:extLst>
      <p:ext uri="{BB962C8B-B14F-4D97-AF65-F5344CB8AC3E}">
        <p14:creationId xmlns:p14="http://schemas.microsoft.com/office/powerpoint/2010/main" val="255362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ADD551F6-5A01-F94B-9229-06E25E936DE0}"/>
              </a:ext>
            </a:extLst>
          </p:cNvPr>
          <p:cNvSpPr/>
          <p:nvPr/>
        </p:nvSpPr>
        <p:spPr>
          <a:xfrm>
            <a:off x="4983320" y="928018"/>
            <a:ext cx="504056" cy="309028"/>
          </a:xfrm>
          <a:prstGeom prst="rightArrow">
            <a:avLst/>
          </a:prstGeom>
          <a:solidFill>
            <a:schemeClr val="tx1"/>
          </a:solidFill>
          <a:ln w="28575"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a:extLst>
              <a:ext uri="{FF2B5EF4-FFF2-40B4-BE49-F238E27FC236}">
                <a16:creationId xmlns:a16="http://schemas.microsoft.com/office/drawing/2014/main" id="{28D1170B-A9D3-DA4F-B4A0-7AE03DBDB5B4}"/>
              </a:ext>
            </a:extLst>
          </p:cNvPr>
          <p:cNvSpPr/>
          <p:nvPr/>
        </p:nvSpPr>
        <p:spPr>
          <a:xfrm>
            <a:off x="1863601" y="684996"/>
            <a:ext cx="2718950" cy="677108"/>
          </a:xfrm>
          <a:prstGeom prst="rect">
            <a:avLst/>
          </a:prstGeom>
        </p:spPr>
        <p:txBody>
          <a:bodyPr wrap="none">
            <a:spAutoFit/>
          </a:bodyPr>
          <a:lstStyle/>
          <a:p>
            <a:pPr algn="ctr"/>
            <a:r>
              <a:rPr lang="ru-RU" sz="3800" b="1" dirty="0">
                <a:solidFill>
                  <a:srgbClr val="FFC000"/>
                </a:solidFill>
              </a:rPr>
              <a:t>Три ошибки</a:t>
            </a:r>
            <a:endParaRPr lang="en-US" sz="3800" b="1" dirty="0">
              <a:solidFill>
                <a:srgbClr val="FFC000"/>
              </a:solidFill>
            </a:endParaRPr>
          </a:p>
        </p:txBody>
      </p:sp>
      <p:sp>
        <p:nvSpPr>
          <p:cNvPr id="4" name="TextBox 3">
            <a:extLst>
              <a:ext uri="{FF2B5EF4-FFF2-40B4-BE49-F238E27FC236}">
                <a16:creationId xmlns:a16="http://schemas.microsoft.com/office/drawing/2014/main" id="{0C1D6F00-516A-9A4C-8B30-E7B43304D83D}"/>
              </a:ext>
            </a:extLst>
          </p:cNvPr>
          <p:cNvSpPr txBox="1"/>
          <p:nvPr/>
        </p:nvSpPr>
        <p:spPr>
          <a:xfrm>
            <a:off x="5888145" y="683593"/>
            <a:ext cx="4208332" cy="677108"/>
          </a:xfrm>
          <a:prstGeom prst="rect">
            <a:avLst/>
          </a:prstGeom>
          <a:noFill/>
        </p:spPr>
        <p:txBody>
          <a:bodyPr wrap="none" rtlCol="0">
            <a:spAutoFit/>
          </a:bodyPr>
          <a:lstStyle/>
          <a:p>
            <a:r>
              <a:rPr lang="ru-RU" sz="3800" b="1" dirty="0">
                <a:solidFill>
                  <a:srgbClr val="FFC000"/>
                </a:solidFill>
              </a:rPr>
              <a:t>Три благословения</a:t>
            </a:r>
            <a:endParaRPr lang="en-US" sz="3800" b="1" dirty="0">
              <a:solidFill>
                <a:srgbClr val="FFC000"/>
              </a:solidFill>
            </a:endParaRPr>
          </a:p>
        </p:txBody>
      </p:sp>
      <p:sp>
        <p:nvSpPr>
          <p:cNvPr id="5" name="Rectangle 4">
            <a:extLst>
              <a:ext uri="{FF2B5EF4-FFF2-40B4-BE49-F238E27FC236}">
                <a16:creationId xmlns:a16="http://schemas.microsoft.com/office/drawing/2014/main" id="{CB3EDC76-C424-3B4E-B627-C473481E4A6B}"/>
              </a:ext>
            </a:extLst>
          </p:cNvPr>
          <p:cNvSpPr/>
          <p:nvPr/>
        </p:nvSpPr>
        <p:spPr>
          <a:xfrm>
            <a:off x="8160148" y="1433823"/>
            <a:ext cx="1700274" cy="369332"/>
          </a:xfrm>
          <a:prstGeom prst="rect">
            <a:avLst/>
          </a:prstGeom>
        </p:spPr>
        <p:txBody>
          <a:bodyPr wrap="none">
            <a:spAutoFit/>
          </a:bodyPr>
          <a:lstStyle/>
          <a:p>
            <a:pPr algn="ctr"/>
            <a:r>
              <a:rPr lang="ru-RU" i="1" dirty="0">
                <a:solidFill>
                  <a:schemeClr val="bg1"/>
                </a:solidFill>
                <a:latin typeface="Lucida Calligraphy" panose="03010101010101010101" pitchFamily="66" charset="77"/>
              </a:rPr>
              <a:t>Альберто Тим</a:t>
            </a:r>
            <a:endParaRPr lang="en-US" i="1" dirty="0">
              <a:solidFill>
                <a:schemeClr val="bg1"/>
              </a:solidFill>
              <a:latin typeface="Lucida Calligraphy" panose="03010101010101010101" pitchFamily="66" charset="77"/>
            </a:endParaRPr>
          </a:p>
        </p:txBody>
      </p:sp>
      <p:cxnSp>
        <p:nvCxnSpPr>
          <p:cNvPr id="6" name="Conector reto 22">
            <a:extLst>
              <a:ext uri="{FF2B5EF4-FFF2-40B4-BE49-F238E27FC236}">
                <a16:creationId xmlns:a16="http://schemas.microsoft.com/office/drawing/2014/main" id="{906AB9A0-2A5C-0147-9B01-C1B4F657BC7E}"/>
              </a:ext>
            </a:extLst>
          </p:cNvPr>
          <p:cNvCxnSpPr>
            <a:cxnSpLocks/>
          </p:cNvCxnSpPr>
          <p:nvPr/>
        </p:nvCxnSpPr>
        <p:spPr>
          <a:xfrm>
            <a:off x="1563322" y="3335233"/>
            <a:ext cx="9081231" cy="0"/>
          </a:xfrm>
          <a:prstGeom prst="line">
            <a:avLst/>
          </a:prstGeom>
          <a:ln w="1016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ector reto 26">
            <a:extLst>
              <a:ext uri="{FF2B5EF4-FFF2-40B4-BE49-F238E27FC236}">
                <a16:creationId xmlns:a16="http://schemas.microsoft.com/office/drawing/2014/main" id="{3A97E3EF-C536-DC4F-8D80-D75EA49CBBD2}"/>
              </a:ext>
            </a:extLst>
          </p:cNvPr>
          <p:cNvCxnSpPr/>
          <p:nvPr/>
        </p:nvCxnSpPr>
        <p:spPr>
          <a:xfrm rot="5400000">
            <a:off x="2311796" y="3147631"/>
            <a:ext cx="854443"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to 26">
            <a:extLst>
              <a:ext uri="{FF2B5EF4-FFF2-40B4-BE49-F238E27FC236}">
                <a16:creationId xmlns:a16="http://schemas.microsoft.com/office/drawing/2014/main" id="{0A6EFFDC-70CC-9248-8BA0-B2F994C01329}"/>
              </a:ext>
            </a:extLst>
          </p:cNvPr>
          <p:cNvCxnSpPr>
            <a:cxnSpLocks/>
          </p:cNvCxnSpPr>
          <p:nvPr/>
        </p:nvCxnSpPr>
        <p:spPr>
          <a:xfrm flipH="1">
            <a:off x="6103937" y="2765499"/>
            <a:ext cx="13708" cy="1884838"/>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to 26">
            <a:extLst>
              <a:ext uri="{FF2B5EF4-FFF2-40B4-BE49-F238E27FC236}">
                <a16:creationId xmlns:a16="http://schemas.microsoft.com/office/drawing/2014/main" id="{33A52F6E-CD99-8B4F-8239-4FEC84A8C4CA}"/>
              </a:ext>
            </a:extLst>
          </p:cNvPr>
          <p:cNvCxnSpPr>
            <a:cxnSpLocks/>
            <a:stCxn id="22" idx="2"/>
          </p:cNvCxnSpPr>
          <p:nvPr/>
        </p:nvCxnSpPr>
        <p:spPr>
          <a:xfrm>
            <a:off x="9640551" y="2728730"/>
            <a:ext cx="31084" cy="273899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aixaDeTexto 15">
            <a:extLst>
              <a:ext uri="{FF2B5EF4-FFF2-40B4-BE49-F238E27FC236}">
                <a16:creationId xmlns:a16="http://schemas.microsoft.com/office/drawing/2014/main" id="{248611DB-CCD2-5041-A2A6-7BFC990C404C}"/>
              </a:ext>
            </a:extLst>
          </p:cNvPr>
          <p:cNvSpPr txBox="1"/>
          <p:nvPr/>
        </p:nvSpPr>
        <p:spPr>
          <a:xfrm>
            <a:off x="1271066" y="3581347"/>
            <a:ext cx="2930718" cy="523220"/>
          </a:xfrm>
          <a:prstGeom prst="rect">
            <a:avLst/>
          </a:prstGeom>
          <a:noFill/>
        </p:spPr>
        <p:txBody>
          <a:bodyPr wrap="square" rtlCol="0">
            <a:spAutoFit/>
          </a:bodyPr>
          <a:lstStyle/>
          <a:p>
            <a:pPr algn="ctr"/>
            <a:r>
              <a:rPr lang="ru-RU" sz="2800" b="1" dirty="0">
                <a:solidFill>
                  <a:schemeClr val="bg1"/>
                </a:solidFill>
              </a:rPr>
              <a:t>Разочарование</a:t>
            </a:r>
            <a:endParaRPr lang="en-US" sz="2800" b="1" dirty="0">
              <a:solidFill>
                <a:schemeClr val="bg1"/>
              </a:solidFill>
            </a:endParaRPr>
          </a:p>
        </p:txBody>
      </p:sp>
      <p:sp>
        <p:nvSpPr>
          <p:cNvPr id="11" name="CaixaDeTexto 16">
            <a:extLst>
              <a:ext uri="{FF2B5EF4-FFF2-40B4-BE49-F238E27FC236}">
                <a16:creationId xmlns:a16="http://schemas.microsoft.com/office/drawing/2014/main" id="{C1C65574-E4D1-4349-B274-C2B024A9CFF6}"/>
              </a:ext>
            </a:extLst>
          </p:cNvPr>
          <p:cNvSpPr txBox="1"/>
          <p:nvPr/>
        </p:nvSpPr>
        <p:spPr>
          <a:xfrm>
            <a:off x="3077630" y="4118097"/>
            <a:ext cx="2677336" cy="523220"/>
          </a:xfrm>
          <a:prstGeom prst="rect">
            <a:avLst/>
          </a:prstGeom>
          <a:noFill/>
        </p:spPr>
        <p:txBody>
          <a:bodyPr wrap="none" rtlCol="0">
            <a:spAutoFit/>
          </a:bodyPr>
          <a:lstStyle/>
          <a:p>
            <a:pPr algn="ctr"/>
            <a:r>
              <a:rPr lang="ru-RU" sz="2800" b="1" dirty="0">
                <a:solidFill>
                  <a:schemeClr val="bg1"/>
                </a:solidFill>
              </a:rPr>
              <a:t>Закрытая дверь</a:t>
            </a:r>
            <a:endParaRPr lang="en-US" sz="2800" b="1" dirty="0">
              <a:solidFill>
                <a:schemeClr val="bg1"/>
              </a:solidFill>
            </a:endParaRPr>
          </a:p>
        </p:txBody>
      </p:sp>
      <p:sp>
        <p:nvSpPr>
          <p:cNvPr id="12" name="CaixaDeTexto 17">
            <a:extLst>
              <a:ext uri="{FF2B5EF4-FFF2-40B4-BE49-F238E27FC236}">
                <a16:creationId xmlns:a16="http://schemas.microsoft.com/office/drawing/2014/main" id="{257C19B5-9ED0-984E-AD04-B5BD47400945}"/>
              </a:ext>
            </a:extLst>
          </p:cNvPr>
          <p:cNvSpPr txBox="1"/>
          <p:nvPr/>
        </p:nvSpPr>
        <p:spPr>
          <a:xfrm>
            <a:off x="6179712" y="4789179"/>
            <a:ext cx="2986715" cy="523220"/>
          </a:xfrm>
          <a:prstGeom prst="rect">
            <a:avLst/>
          </a:prstGeom>
          <a:noFill/>
        </p:spPr>
        <p:txBody>
          <a:bodyPr wrap="none" rtlCol="0">
            <a:spAutoFit/>
          </a:bodyPr>
          <a:lstStyle/>
          <a:p>
            <a:pPr algn="ctr"/>
            <a:r>
              <a:rPr lang="ru-RU" sz="2800" b="1" dirty="0" err="1">
                <a:solidFill>
                  <a:srgbClr val="FFFF00"/>
                </a:solidFill>
              </a:rPr>
              <a:t>Антитринитаризм</a:t>
            </a:r>
            <a:endParaRPr lang="en-US" sz="2800" b="1" dirty="0">
              <a:solidFill>
                <a:srgbClr val="FFFF00"/>
              </a:solidFill>
            </a:endParaRPr>
          </a:p>
        </p:txBody>
      </p:sp>
      <p:sp>
        <p:nvSpPr>
          <p:cNvPr id="13" name="CaixaDeTexto 19">
            <a:extLst>
              <a:ext uri="{FF2B5EF4-FFF2-40B4-BE49-F238E27FC236}">
                <a16:creationId xmlns:a16="http://schemas.microsoft.com/office/drawing/2014/main" id="{56AD164E-D83A-5B4B-850E-BA10DD38E665}"/>
              </a:ext>
            </a:extLst>
          </p:cNvPr>
          <p:cNvSpPr txBox="1"/>
          <p:nvPr/>
        </p:nvSpPr>
        <p:spPr>
          <a:xfrm>
            <a:off x="1863601" y="5715542"/>
            <a:ext cx="1652331" cy="461665"/>
          </a:xfrm>
          <a:prstGeom prst="rect">
            <a:avLst/>
          </a:prstGeom>
          <a:ln w="12700"/>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2400" b="1" dirty="0"/>
              <a:t>пересмотр</a:t>
            </a:r>
            <a:endParaRPr lang="en-US" sz="2400" b="1" dirty="0"/>
          </a:p>
        </p:txBody>
      </p:sp>
      <p:sp>
        <p:nvSpPr>
          <p:cNvPr id="14" name="CaixaDeTexto 20">
            <a:extLst>
              <a:ext uri="{FF2B5EF4-FFF2-40B4-BE49-F238E27FC236}">
                <a16:creationId xmlns:a16="http://schemas.microsoft.com/office/drawing/2014/main" id="{0D9A852F-5DF8-BC47-B38D-46542AC6F3B0}"/>
              </a:ext>
            </a:extLst>
          </p:cNvPr>
          <p:cNvSpPr txBox="1"/>
          <p:nvPr/>
        </p:nvSpPr>
        <p:spPr>
          <a:xfrm>
            <a:off x="3702578" y="5715542"/>
            <a:ext cx="1396854" cy="461665"/>
          </a:xfrm>
          <a:prstGeom prst="rect">
            <a:avLst/>
          </a:prstGeom>
          <a:ln w="12700"/>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2400" b="1" dirty="0">
                <a:solidFill>
                  <a:schemeClr val="bg1"/>
                </a:solidFill>
              </a:rPr>
              <a:t>время</a:t>
            </a:r>
            <a:endParaRPr lang="en-US" sz="2400" b="1" dirty="0">
              <a:solidFill>
                <a:schemeClr val="bg1"/>
              </a:solidFill>
            </a:endParaRPr>
          </a:p>
        </p:txBody>
      </p:sp>
      <p:sp>
        <p:nvSpPr>
          <p:cNvPr id="15" name="CaixaDeTexto 18">
            <a:extLst>
              <a:ext uri="{FF2B5EF4-FFF2-40B4-BE49-F238E27FC236}">
                <a16:creationId xmlns:a16="http://schemas.microsoft.com/office/drawing/2014/main" id="{34F95526-98C3-B44D-9F52-262F49F88F16}"/>
              </a:ext>
            </a:extLst>
          </p:cNvPr>
          <p:cNvSpPr txBox="1"/>
          <p:nvPr/>
        </p:nvSpPr>
        <p:spPr>
          <a:xfrm>
            <a:off x="7179423" y="5715542"/>
            <a:ext cx="987287" cy="461665"/>
          </a:xfrm>
          <a:prstGeom prst="rect">
            <a:avLst/>
          </a:prstGeom>
          <a:ln w="12700"/>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2400" b="1" dirty="0"/>
              <a:t>Бог</a:t>
            </a:r>
            <a:endParaRPr lang="en-US" sz="2400" b="1" dirty="0"/>
          </a:p>
        </p:txBody>
      </p:sp>
      <p:cxnSp>
        <p:nvCxnSpPr>
          <p:cNvPr id="16" name="Conector reto 22">
            <a:extLst>
              <a:ext uri="{FF2B5EF4-FFF2-40B4-BE49-F238E27FC236}">
                <a16:creationId xmlns:a16="http://schemas.microsoft.com/office/drawing/2014/main" id="{E934E387-3B02-D54E-9093-92802B308C84}"/>
              </a:ext>
            </a:extLst>
          </p:cNvPr>
          <p:cNvCxnSpPr>
            <a:cxnSpLocks/>
          </p:cNvCxnSpPr>
          <p:nvPr/>
        </p:nvCxnSpPr>
        <p:spPr>
          <a:xfrm flipV="1">
            <a:off x="1563322" y="5467723"/>
            <a:ext cx="8097948" cy="1262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ector reto 22">
            <a:extLst>
              <a:ext uri="{FF2B5EF4-FFF2-40B4-BE49-F238E27FC236}">
                <a16:creationId xmlns:a16="http://schemas.microsoft.com/office/drawing/2014/main" id="{C726C896-BC4D-3349-BFC2-C636A28B03A4}"/>
              </a:ext>
            </a:extLst>
          </p:cNvPr>
          <p:cNvCxnSpPr>
            <a:cxnSpLocks/>
          </p:cNvCxnSpPr>
          <p:nvPr/>
        </p:nvCxnSpPr>
        <p:spPr>
          <a:xfrm>
            <a:off x="1555385" y="4677400"/>
            <a:ext cx="4540615"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to 26">
            <a:extLst>
              <a:ext uri="{FF2B5EF4-FFF2-40B4-BE49-F238E27FC236}">
                <a16:creationId xmlns:a16="http://schemas.microsoft.com/office/drawing/2014/main" id="{700B5988-217E-9B4D-BFDD-2DB4C87FD922}"/>
              </a:ext>
            </a:extLst>
          </p:cNvPr>
          <p:cNvCxnSpPr>
            <a:cxnSpLocks/>
          </p:cNvCxnSpPr>
          <p:nvPr/>
        </p:nvCxnSpPr>
        <p:spPr>
          <a:xfrm>
            <a:off x="2733834" y="4161087"/>
            <a:ext cx="5183" cy="489252"/>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to 26">
            <a:extLst>
              <a:ext uri="{FF2B5EF4-FFF2-40B4-BE49-F238E27FC236}">
                <a16:creationId xmlns:a16="http://schemas.microsoft.com/office/drawing/2014/main" id="{7409468C-D6EF-704B-9931-E28EDDE2AA6C}"/>
              </a:ext>
            </a:extLst>
          </p:cNvPr>
          <p:cNvCxnSpPr>
            <a:cxnSpLocks/>
          </p:cNvCxnSpPr>
          <p:nvPr/>
        </p:nvCxnSpPr>
        <p:spPr>
          <a:xfrm>
            <a:off x="2733833" y="4748286"/>
            <a:ext cx="0" cy="967256"/>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ector reto 26">
            <a:extLst>
              <a:ext uri="{FF2B5EF4-FFF2-40B4-BE49-F238E27FC236}">
                <a16:creationId xmlns:a16="http://schemas.microsoft.com/office/drawing/2014/main" id="{F3339DFC-48A8-C242-B04B-0D89CABB514F}"/>
              </a:ext>
            </a:extLst>
          </p:cNvPr>
          <p:cNvCxnSpPr>
            <a:cxnSpLocks/>
            <a:stCxn id="11" idx="2"/>
          </p:cNvCxnSpPr>
          <p:nvPr/>
        </p:nvCxnSpPr>
        <p:spPr>
          <a:xfrm flipH="1">
            <a:off x="4406929" y="4641317"/>
            <a:ext cx="9369" cy="1100356"/>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ector reto 26">
            <a:extLst>
              <a:ext uri="{FF2B5EF4-FFF2-40B4-BE49-F238E27FC236}">
                <a16:creationId xmlns:a16="http://schemas.microsoft.com/office/drawing/2014/main" id="{44E2FC4C-1102-8D4A-9DB5-EA1C11ABB652}"/>
              </a:ext>
            </a:extLst>
          </p:cNvPr>
          <p:cNvCxnSpPr>
            <a:cxnSpLocks/>
            <a:stCxn id="12" idx="2"/>
          </p:cNvCxnSpPr>
          <p:nvPr/>
        </p:nvCxnSpPr>
        <p:spPr>
          <a:xfrm flipH="1">
            <a:off x="7673068" y="5312399"/>
            <a:ext cx="2" cy="426286"/>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4F19EBE6-8EF1-AF49-8E29-F48F03D471E4}"/>
              </a:ext>
            </a:extLst>
          </p:cNvPr>
          <p:cNvSpPr/>
          <p:nvPr/>
        </p:nvSpPr>
        <p:spPr>
          <a:xfrm>
            <a:off x="9010283" y="2143955"/>
            <a:ext cx="1260536" cy="584775"/>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sz="3200" b="1"/>
              <a:t>1898</a:t>
            </a:r>
          </a:p>
        </p:txBody>
      </p:sp>
      <p:sp>
        <p:nvSpPr>
          <p:cNvPr id="23" name="Rounded Rectangle 22">
            <a:extLst>
              <a:ext uri="{FF2B5EF4-FFF2-40B4-BE49-F238E27FC236}">
                <a16:creationId xmlns:a16="http://schemas.microsoft.com/office/drawing/2014/main" id="{A081BC17-872F-364A-A3C9-40FF3E2FE3EC}"/>
              </a:ext>
            </a:extLst>
          </p:cNvPr>
          <p:cNvSpPr/>
          <p:nvPr/>
        </p:nvSpPr>
        <p:spPr>
          <a:xfrm>
            <a:off x="2108749" y="2144967"/>
            <a:ext cx="1260536" cy="584775"/>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sz="3200" b="1"/>
              <a:t>1844</a:t>
            </a:r>
          </a:p>
        </p:txBody>
      </p:sp>
      <p:sp>
        <p:nvSpPr>
          <p:cNvPr id="24" name="Rounded Rectangle 23">
            <a:extLst>
              <a:ext uri="{FF2B5EF4-FFF2-40B4-BE49-F238E27FC236}">
                <a16:creationId xmlns:a16="http://schemas.microsoft.com/office/drawing/2014/main" id="{16874E57-F1BB-0340-95F2-D298B6CB258D}"/>
              </a:ext>
            </a:extLst>
          </p:cNvPr>
          <p:cNvSpPr/>
          <p:nvPr/>
        </p:nvSpPr>
        <p:spPr>
          <a:xfrm>
            <a:off x="5487376" y="2143955"/>
            <a:ext cx="1260536" cy="584775"/>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sz="3200" b="1"/>
              <a:t>1852</a:t>
            </a:r>
          </a:p>
        </p:txBody>
      </p:sp>
    </p:spTree>
    <p:extLst>
      <p:ext uri="{BB962C8B-B14F-4D97-AF65-F5344CB8AC3E}">
        <p14:creationId xmlns:p14="http://schemas.microsoft.com/office/powerpoint/2010/main" val="94598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97469-C2F0-3E46-B103-45DA482EAF93}"/>
              </a:ext>
            </a:extLst>
          </p:cNvPr>
          <p:cNvSpPr txBox="1"/>
          <p:nvPr/>
        </p:nvSpPr>
        <p:spPr>
          <a:xfrm>
            <a:off x="4913623" y="1550895"/>
            <a:ext cx="2364751" cy="830997"/>
          </a:xfrm>
          <a:prstGeom prst="rect">
            <a:avLst/>
          </a:prstGeom>
          <a:noFill/>
        </p:spPr>
        <p:txBody>
          <a:bodyPr wrap="none" rtlCol="0">
            <a:spAutoFit/>
          </a:bodyPr>
          <a:lstStyle/>
          <a:p>
            <a:pPr algn="ctr"/>
            <a:r>
              <a:rPr lang="ru-RU" sz="4800" b="1" i="1" dirty="0">
                <a:solidFill>
                  <a:srgbClr val="FFC000"/>
                </a:solidFill>
              </a:rPr>
              <a:t>Часть 2</a:t>
            </a:r>
            <a:endParaRPr lang="en-US" sz="4800" b="1" i="1" dirty="0">
              <a:solidFill>
                <a:srgbClr val="FFC000"/>
              </a:solidFill>
            </a:endParaRPr>
          </a:p>
        </p:txBody>
      </p:sp>
      <p:sp>
        <p:nvSpPr>
          <p:cNvPr id="5" name="Rectangle 4">
            <a:extLst>
              <a:ext uri="{FF2B5EF4-FFF2-40B4-BE49-F238E27FC236}">
                <a16:creationId xmlns:a16="http://schemas.microsoft.com/office/drawing/2014/main" id="{36626DA9-5522-CB42-9B40-6AB195B0AC9C}"/>
              </a:ext>
            </a:extLst>
          </p:cNvPr>
          <p:cNvSpPr/>
          <p:nvPr/>
        </p:nvSpPr>
        <p:spPr>
          <a:xfrm>
            <a:off x="1532586" y="2896345"/>
            <a:ext cx="9208393" cy="1938992"/>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sz="6000" b="1" dirty="0" err="1">
                <a:solidFill>
                  <a:schemeClr val="tx1"/>
                </a:solidFill>
                <a:cs typeface="Calibri"/>
              </a:rPr>
              <a:t>Антитринитарии</a:t>
            </a:r>
            <a:r>
              <a:rPr lang="ru-RU" sz="6000" b="1" dirty="0">
                <a:solidFill>
                  <a:schemeClr val="tx1"/>
                </a:solidFill>
                <a:cs typeface="Calibri"/>
              </a:rPr>
              <a:t> в современном адвентизме</a:t>
            </a:r>
            <a:endParaRPr lang="en-US" sz="6000" b="1" dirty="0">
              <a:solidFill>
                <a:schemeClr val="tx1"/>
              </a:solidFill>
              <a:cs typeface="Calibri"/>
            </a:endParaRPr>
          </a:p>
        </p:txBody>
      </p:sp>
    </p:spTree>
    <p:extLst>
      <p:ext uri="{BB962C8B-B14F-4D97-AF65-F5344CB8AC3E}">
        <p14:creationId xmlns:p14="http://schemas.microsoft.com/office/powerpoint/2010/main" val="410856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425B59D-93FB-434E-8422-8C8DCD258A26}"/>
              </a:ext>
            </a:extLst>
          </p:cNvPr>
          <p:cNvCxnSpPr>
            <a:cxnSpLocks/>
          </p:cNvCxnSpPr>
          <p:nvPr/>
        </p:nvCxnSpPr>
        <p:spPr>
          <a:xfrm>
            <a:off x="964888" y="3506212"/>
            <a:ext cx="8795657"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riangle 2">
            <a:extLst>
              <a:ext uri="{FF2B5EF4-FFF2-40B4-BE49-F238E27FC236}">
                <a16:creationId xmlns:a16="http://schemas.microsoft.com/office/drawing/2014/main" id="{84B47817-C807-1B4A-92A9-0AFDAF69F3BC}"/>
              </a:ext>
            </a:extLst>
          </p:cNvPr>
          <p:cNvSpPr/>
          <p:nvPr/>
        </p:nvSpPr>
        <p:spPr>
          <a:xfrm rot="16200000">
            <a:off x="7030290" y="1717861"/>
            <a:ext cx="6858004" cy="3438658"/>
          </a:xfrm>
          <a:prstGeom prst="triangle">
            <a:avLst>
              <a:gd name="adj" fmla="val 49337"/>
            </a:avLst>
          </a:prstGeom>
          <a:pattFill prst="dkHorz">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63">
            <a:extLst>
              <a:ext uri="{FF2B5EF4-FFF2-40B4-BE49-F238E27FC236}">
                <a16:creationId xmlns:a16="http://schemas.microsoft.com/office/drawing/2014/main" id="{DA23009E-5013-9043-9745-B519715728DE}"/>
              </a:ext>
            </a:extLst>
          </p:cNvPr>
          <p:cNvSpPr txBox="1">
            <a:spLocks noChangeArrowheads="1"/>
          </p:cNvSpPr>
          <p:nvPr/>
        </p:nvSpPr>
        <p:spPr bwMode="auto">
          <a:xfrm>
            <a:off x="1011612" y="4964396"/>
            <a:ext cx="293940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ru-RU" b="1" dirty="0" err="1">
                <a:solidFill>
                  <a:schemeClr val="bg1"/>
                </a:solidFill>
              </a:rPr>
              <a:t>Антитринитаризм</a:t>
            </a:r>
            <a:endParaRPr lang="en-US" b="1" dirty="0">
              <a:solidFill>
                <a:schemeClr val="bg1"/>
              </a:solidFill>
            </a:endParaRPr>
          </a:p>
        </p:txBody>
      </p:sp>
      <p:sp>
        <p:nvSpPr>
          <p:cNvPr id="5" name="TextBox 67">
            <a:extLst>
              <a:ext uri="{FF2B5EF4-FFF2-40B4-BE49-F238E27FC236}">
                <a16:creationId xmlns:a16="http://schemas.microsoft.com/office/drawing/2014/main" id="{71E59EE1-F9F9-7245-9CB5-39C716BEF9C0}"/>
              </a:ext>
            </a:extLst>
          </p:cNvPr>
          <p:cNvSpPr txBox="1">
            <a:spLocks noChangeArrowheads="1"/>
          </p:cNvSpPr>
          <p:nvPr/>
        </p:nvSpPr>
        <p:spPr bwMode="auto">
          <a:xfrm>
            <a:off x="4402964" y="4320648"/>
            <a:ext cx="364565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ru-RU" sz="3200" b="1" dirty="0">
                <a:solidFill>
                  <a:srgbClr val="FFC000"/>
                </a:solidFill>
              </a:rPr>
              <a:t>Традиционализм</a:t>
            </a:r>
            <a:endParaRPr lang="en-US" sz="3200" b="1" dirty="0">
              <a:solidFill>
                <a:srgbClr val="FFC000"/>
              </a:solidFill>
            </a:endParaRPr>
          </a:p>
        </p:txBody>
      </p:sp>
      <p:sp>
        <p:nvSpPr>
          <p:cNvPr id="6" name="TextBox 68">
            <a:extLst>
              <a:ext uri="{FF2B5EF4-FFF2-40B4-BE49-F238E27FC236}">
                <a16:creationId xmlns:a16="http://schemas.microsoft.com/office/drawing/2014/main" id="{B47FFDF1-CF5C-2043-B9AC-31FEDFA8AEDC}"/>
              </a:ext>
            </a:extLst>
          </p:cNvPr>
          <p:cNvSpPr txBox="1">
            <a:spLocks noChangeArrowheads="1"/>
          </p:cNvSpPr>
          <p:nvPr/>
        </p:nvSpPr>
        <p:spPr bwMode="auto">
          <a:xfrm>
            <a:off x="6184882" y="1419686"/>
            <a:ext cx="272729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ru-RU" sz="3200" b="1" dirty="0">
                <a:solidFill>
                  <a:srgbClr val="FFC000"/>
                </a:solidFill>
              </a:rPr>
              <a:t>Либерализм</a:t>
            </a:r>
            <a:endParaRPr lang="en-US" sz="3200" b="1" dirty="0">
              <a:solidFill>
                <a:srgbClr val="FFC000"/>
              </a:solidFill>
            </a:endParaRPr>
          </a:p>
        </p:txBody>
      </p:sp>
      <p:sp>
        <p:nvSpPr>
          <p:cNvPr id="7" name="TextBox 77">
            <a:extLst>
              <a:ext uri="{FF2B5EF4-FFF2-40B4-BE49-F238E27FC236}">
                <a16:creationId xmlns:a16="http://schemas.microsoft.com/office/drawing/2014/main" id="{4203DB5F-C030-0746-91D9-06673E486E64}"/>
              </a:ext>
            </a:extLst>
          </p:cNvPr>
          <p:cNvSpPr txBox="1">
            <a:spLocks noChangeArrowheads="1"/>
          </p:cNvSpPr>
          <p:nvPr/>
        </p:nvSpPr>
        <p:spPr bwMode="auto">
          <a:xfrm>
            <a:off x="7692385" y="5275881"/>
            <a:ext cx="326761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ru-RU" sz="3200" b="1" dirty="0">
                <a:solidFill>
                  <a:srgbClr val="FFC000"/>
                </a:solidFill>
              </a:rPr>
              <a:t>Глобализация</a:t>
            </a:r>
            <a:endParaRPr lang="en-US" sz="3200" b="1" dirty="0">
              <a:solidFill>
                <a:srgbClr val="FFC000"/>
              </a:solidFill>
            </a:endParaRPr>
          </a:p>
        </p:txBody>
      </p:sp>
      <p:sp>
        <p:nvSpPr>
          <p:cNvPr id="8" name="Rounded Rectangle 7">
            <a:extLst>
              <a:ext uri="{FF2B5EF4-FFF2-40B4-BE49-F238E27FC236}">
                <a16:creationId xmlns:a16="http://schemas.microsoft.com/office/drawing/2014/main" id="{54431CA5-6719-FB4C-92F6-677A530912E7}"/>
              </a:ext>
            </a:extLst>
          </p:cNvPr>
          <p:cNvSpPr/>
          <p:nvPr/>
        </p:nvSpPr>
        <p:spPr>
          <a:xfrm>
            <a:off x="964888" y="4014965"/>
            <a:ext cx="2826205" cy="484632"/>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defRPr/>
            </a:pPr>
            <a:r>
              <a:rPr lang="ru-RU" sz="2400" b="1" dirty="0">
                <a:solidFill>
                  <a:schemeClr val="tx1"/>
                </a:solidFill>
                <a:latin typeface="Calibri" charset="0"/>
                <a:ea typeface="Calibri" charset="0"/>
                <a:cs typeface="Calibri" charset="0"/>
              </a:rPr>
              <a:t>Древняя традиция</a:t>
            </a:r>
            <a:endParaRPr lang="en-US" sz="2400" b="1" dirty="0">
              <a:solidFill>
                <a:schemeClr val="tx1"/>
              </a:solidFill>
              <a:latin typeface="Calibri" charset="0"/>
              <a:ea typeface="Calibri" charset="0"/>
              <a:cs typeface="Calibri" charset="0"/>
            </a:endParaRPr>
          </a:p>
        </p:txBody>
      </p:sp>
      <p:sp>
        <p:nvSpPr>
          <p:cNvPr id="9" name="Rounded Rectangle 8">
            <a:extLst>
              <a:ext uri="{FF2B5EF4-FFF2-40B4-BE49-F238E27FC236}">
                <a16:creationId xmlns:a16="http://schemas.microsoft.com/office/drawing/2014/main" id="{787C2903-FC5A-674B-AABD-2B14F81B33BE}"/>
              </a:ext>
            </a:extLst>
          </p:cNvPr>
          <p:cNvSpPr/>
          <p:nvPr/>
        </p:nvSpPr>
        <p:spPr>
          <a:xfrm>
            <a:off x="9682067" y="4037304"/>
            <a:ext cx="1478302" cy="484632"/>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defRPr/>
            </a:pPr>
            <a:r>
              <a:rPr lang="ru-RU" sz="2400" b="1" dirty="0">
                <a:solidFill>
                  <a:schemeClr val="tx1"/>
                </a:solidFill>
                <a:latin typeface="Calibri" charset="0"/>
                <a:ea typeface="Calibri" charset="0"/>
                <a:cs typeface="Calibri" charset="0"/>
              </a:rPr>
              <a:t>Интернет</a:t>
            </a:r>
            <a:endParaRPr lang="en-US" sz="2400" b="1" dirty="0">
              <a:solidFill>
                <a:schemeClr val="tx1"/>
              </a:solidFill>
              <a:latin typeface="Calibri" charset="0"/>
              <a:ea typeface="Calibri" charset="0"/>
              <a:cs typeface="Calibri" charset="0"/>
            </a:endParaRPr>
          </a:p>
        </p:txBody>
      </p:sp>
      <p:sp>
        <p:nvSpPr>
          <p:cNvPr id="10" name="AutoShape 210">
            <a:extLst>
              <a:ext uri="{FF2B5EF4-FFF2-40B4-BE49-F238E27FC236}">
                <a16:creationId xmlns:a16="http://schemas.microsoft.com/office/drawing/2014/main" id="{CB7EE728-8D87-4E4E-8F37-973A793DAC97}"/>
              </a:ext>
            </a:extLst>
          </p:cNvPr>
          <p:cNvSpPr>
            <a:spLocks/>
          </p:cNvSpPr>
          <p:nvPr/>
        </p:nvSpPr>
        <p:spPr bwMode="auto">
          <a:xfrm rot="16200000">
            <a:off x="2272572" y="3556104"/>
            <a:ext cx="405291" cy="2631751"/>
          </a:xfrm>
          <a:prstGeom prst="rightBrace">
            <a:avLst>
              <a:gd name="adj1" fmla="val 38333"/>
              <a:gd name="adj2" fmla="val 50000"/>
            </a:avLst>
          </a:prstGeom>
          <a:noFill/>
          <a:ln w="57150" cmpd="sng">
            <a:solidFill>
              <a:schemeClr val="bg1"/>
            </a:solidFill>
            <a:round/>
            <a:headEnd/>
            <a:tailEnd/>
          </a:ln>
          <a:effectLst/>
        </p:spPr>
        <p:txBody>
          <a:bodyPr wrap="none" anchor="ctr">
            <a:prstTxWarp prst="textNoShape">
              <a:avLst/>
            </a:prstTxWarp>
          </a:bodyPr>
          <a:lstStyle/>
          <a:p>
            <a:endParaRPr lang="en-US" b="1">
              <a:solidFill>
                <a:schemeClr val="bg1"/>
              </a:solidFill>
            </a:endParaRPr>
          </a:p>
        </p:txBody>
      </p:sp>
      <p:sp>
        <p:nvSpPr>
          <p:cNvPr id="11" name="Rounded Rectangle 10">
            <a:extLst>
              <a:ext uri="{FF2B5EF4-FFF2-40B4-BE49-F238E27FC236}">
                <a16:creationId xmlns:a16="http://schemas.microsoft.com/office/drawing/2014/main" id="{080295A8-C735-1A41-B7B3-AECDDB57B74A}"/>
              </a:ext>
            </a:extLst>
          </p:cNvPr>
          <p:cNvSpPr/>
          <p:nvPr/>
        </p:nvSpPr>
        <p:spPr>
          <a:xfrm>
            <a:off x="1236802" y="3260592"/>
            <a:ext cx="1042890" cy="484632"/>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defRPr/>
            </a:pPr>
            <a:r>
              <a:rPr lang="en-US" sz="2400" b="1">
                <a:solidFill>
                  <a:schemeClr val="tx1"/>
                </a:solidFill>
                <a:latin typeface="Calibri" charset="0"/>
                <a:ea typeface="Calibri" charset="0"/>
                <a:cs typeface="Calibri" charset="0"/>
              </a:rPr>
              <a:t>1844</a:t>
            </a:r>
          </a:p>
        </p:txBody>
      </p:sp>
      <p:sp>
        <p:nvSpPr>
          <p:cNvPr id="12" name="Rounded Rectangle 11">
            <a:extLst>
              <a:ext uri="{FF2B5EF4-FFF2-40B4-BE49-F238E27FC236}">
                <a16:creationId xmlns:a16="http://schemas.microsoft.com/office/drawing/2014/main" id="{3226564A-D548-ED4F-9D87-B723CB00D533}"/>
              </a:ext>
            </a:extLst>
          </p:cNvPr>
          <p:cNvSpPr/>
          <p:nvPr/>
        </p:nvSpPr>
        <p:spPr>
          <a:xfrm>
            <a:off x="2579380" y="3260592"/>
            <a:ext cx="1041810" cy="484632"/>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defRPr/>
            </a:pPr>
            <a:r>
              <a:rPr lang="en-US" sz="2400" b="1">
                <a:solidFill>
                  <a:schemeClr val="tx1"/>
                </a:solidFill>
                <a:latin typeface="Calibri" charset="0"/>
                <a:ea typeface="Calibri" charset="0"/>
                <a:cs typeface="Calibri" charset="0"/>
              </a:rPr>
              <a:t>1888</a:t>
            </a:r>
          </a:p>
        </p:txBody>
      </p:sp>
      <p:sp>
        <p:nvSpPr>
          <p:cNvPr id="13" name="Rounded Rectangle 12">
            <a:extLst>
              <a:ext uri="{FF2B5EF4-FFF2-40B4-BE49-F238E27FC236}">
                <a16:creationId xmlns:a16="http://schemas.microsoft.com/office/drawing/2014/main" id="{8753F3FD-9C2F-984B-836D-01035873EF62}"/>
              </a:ext>
            </a:extLst>
          </p:cNvPr>
          <p:cNvSpPr/>
          <p:nvPr/>
        </p:nvSpPr>
        <p:spPr>
          <a:xfrm>
            <a:off x="8434959" y="3228091"/>
            <a:ext cx="1041810" cy="484632"/>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defRPr/>
            </a:pPr>
            <a:r>
              <a:rPr lang="en-US" sz="2400" b="1">
                <a:solidFill>
                  <a:schemeClr val="tx1"/>
                </a:solidFill>
                <a:latin typeface="Calibri" charset="0"/>
                <a:ea typeface="Calibri" charset="0"/>
                <a:cs typeface="Calibri" charset="0"/>
              </a:rPr>
              <a:t>1998</a:t>
            </a:r>
          </a:p>
        </p:txBody>
      </p:sp>
      <p:cxnSp>
        <p:nvCxnSpPr>
          <p:cNvPr id="14" name="Straight Arrow Connector 13">
            <a:extLst>
              <a:ext uri="{FF2B5EF4-FFF2-40B4-BE49-F238E27FC236}">
                <a16:creationId xmlns:a16="http://schemas.microsoft.com/office/drawing/2014/main" id="{5DC6FDB1-BBD2-B449-B415-C9CA67D2724B}"/>
              </a:ext>
            </a:extLst>
          </p:cNvPr>
          <p:cNvCxnSpPr>
            <a:cxnSpLocks/>
          </p:cNvCxnSpPr>
          <p:nvPr/>
        </p:nvCxnSpPr>
        <p:spPr>
          <a:xfrm flipH="1">
            <a:off x="3890029" y="4260158"/>
            <a:ext cx="3835014" cy="1"/>
          </a:xfrm>
          <a:prstGeom prst="straightConnector1">
            <a:avLst/>
          </a:prstGeom>
          <a:ln w="57150" cmpd="sng">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465B6EA-5805-3D49-AC62-7C31015E7747}"/>
              </a:ext>
            </a:extLst>
          </p:cNvPr>
          <p:cNvCxnSpPr>
            <a:cxnSpLocks/>
          </p:cNvCxnSpPr>
          <p:nvPr/>
        </p:nvCxnSpPr>
        <p:spPr>
          <a:xfrm flipV="1">
            <a:off x="7695641" y="3482952"/>
            <a:ext cx="0" cy="80301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28C66ACD-F459-2C4B-BD5E-54F36907FEDE}"/>
              </a:ext>
            </a:extLst>
          </p:cNvPr>
          <p:cNvSpPr/>
          <p:nvPr/>
        </p:nvSpPr>
        <p:spPr>
          <a:xfrm>
            <a:off x="7171480" y="3240636"/>
            <a:ext cx="1041810" cy="484632"/>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defRPr/>
            </a:pPr>
            <a:r>
              <a:rPr lang="en-US" sz="2400" b="1">
                <a:solidFill>
                  <a:schemeClr val="tx1"/>
                </a:solidFill>
                <a:latin typeface="Calibri" charset="0"/>
                <a:ea typeface="Calibri" charset="0"/>
                <a:cs typeface="Calibri" charset="0"/>
              </a:rPr>
              <a:t>1985</a:t>
            </a:r>
          </a:p>
        </p:txBody>
      </p:sp>
      <p:sp>
        <p:nvSpPr>
          <p:cNvPr id="17" name="TextBox 16">
            <a:extLst>
              <a:ext uri="{FF2B5EF4-FFF2-40B4-BE49-F238E27FC236}">
                <a16:creationId xmlns:a16="http://schemas.microsoft.com/office/drawing/2014/main" id="{6F2EBA19-D518-2A49-BE81-9A02D3758506}"/>
              </a:ext>
            </a:extLst>
          </p:cNvPr>
          <p:cNvSpPr txBox="1"/>
          <p:nvPr/>
        </p:nvSpPr>
        <p:spPr>
          <a:xfrm>
            <a:off x="4428799" y="4832294"/>
            <a:ext cx="4086105" cy="369332"/>
          </a:xfrm>
          <a:prstGeom prst="rect">
            <a:avLst/>
          </a:prstGeom>
          <a:noFill/>
        </p:spPr>
        <p:txBody>
          <a:bodyPr wrap="square" rtlCol="0">
            <a:spAutoFit/>
          </a:bodyPr>
          <a:lstStyle/>
          <a:p>
            <a:r>
              <a:rPr lang="ru-RU" dirty="0">
                <a:solidFill>
                  <a:schemeClr val="bg1"/>
                </a:solidFill>
              </a:rPr>
              <a:t>Акцент на отличительных доктринах</a:t>
            </a:r>
            <a:endParaRPr lang="en-US" dirty="0">
              <a:solidFill>
                <a:schemeClr val="bg1"/>
              </a:solidFill>
            </a:endParaRPr>
          </a:p>
        </p:txBody>
      </p:sp>
      <p:sp>
        <p:nvSpPr>
          <p:cNvPr id="18" name="TextBox 17">
            <a:extLst>
              <a:ext uri="{FF2B5EF4-FFF2-40B4-BE49-F238E27FC236}">
                <a16:creationId xmlns:a16="http://schemas.microsoft.com/office/drawing/2014/main" id="{21E8A3CF-97F8-F447-A1C3-60C05629C1A5}"/>
              </a:ext>
            </a:extLst>
          </p:cNvPr>
          <p:cNvSpPr txBox="1"/>
          <p:nvPr/>
        </p:nvSpPr>
        <p:spPr>
          <a:xfrm>
            <a:off x="6425828" y="1963168"/>
            <a:ext cx="1902316" cy="369332"/>
          </a:xfrm>
          <a:prstGeom prst="rect">
            <a:avLst/>
          </a:prstGeom>
          <a:noFill/>
        </p:spPr>
        <p:txBody>
          <a:bodyPr wrap="none" rtlCol="0">
            <a:spAutoFit/>
          </a:bodyPr>
          <a:lstStyle/>
          <a:p>
            <a:r>
              <a:rPr lang="ru-RU" dirty="0">
                <a:solidFill>
                  <a:schemeClr val="bg1"/>
                </a:solidFill>
              </a:rPr>
              <a:t>Акцент на общем</a:t>
            </a:r>
            <a:endParaRPr lang="en-US" dirty="0">
              <a:solidFill>
                <a:schemeClr val="bg1"/>
              </a:solidFill>
            </a:endParaRPr>
          </a:p>
        </p:txBody>
      </p:sp>
      <p:sp>
        <p:nvSpPr>
          <p:cNvPr id="19" name="Rounded Rectangle 18">
            <a:extLst>
              <a:ext uri="{FF2B5EF4-FFF2-40B4-BE49-F238E27FC236}">
                <a16:creationId xmlns:a16="http://schemas.microsoft.com/office/drawing/2014/main" id="{C43E6643-52E1-E843-A54F-091E43EE2DD5}"/>
              </a:ext>
            </a:extLst>
          </p:cNvPr>
          <p:cNvSpPr/>
          <p:nvPr/>
        </p:nvSpPr>
        <p:spPr>
          <a:xfrm>
            <a:off x="7892746" y="2393085"/>
            <a:ext cx="3267616" cy="484632"/>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defRPr/>
            </a:pPr>
            <a:r>
              <a:rPr lang="ru-RU" sz="2400" b="1" dirty="0">
                <a:solidFill>
                  <a:schemeClr val="tx1"/>
                </a:solidFill>
                <a:latin typeface="Calibri" charset="0"/>
                <a:ea typeface="Calibri" charset="0"/>
                <a:cs typeface="Calibri" charset="0"/>
              </a:rPr>
              <a:t>Современная культура</a:t>
            </a:r>
            <a:endParaRPr lang="en-US" sz="2400" b="1" dirty="0">
              <a:solidFill>
                <a:schemeClr val="tx1"/>
              </a:solidFill>
              <a:latin typeface="Calibri" charset="0"/>
              <a:ea typeface="Calibri" charset="0"/>
              <a:cs typeface="Calibri" charset="0"/>
            </a:endParaRPr>
          </a:p>
        </p:txBody>
      </p:sp>
      <p:cxnSp>
        <p:nvCxnSpPr>
          <p:cNvPr id="20" name="Straight Arrow Connector 19">
            <a:extLst>
              <a:ext uri="{FF2B5EF4-FFF2-40B4-BE49-F238E27FC236}">
                <a16:creationId xmlns:a16="http://schemas.microsoft.com/office/drawing/2014/main" id="{216BC93E-F91E-9E46-BF07-C65078917FD0}"/>
              </a:ext>
            </a:extLst>
          </p:cNvPr>
          <p:cNvCxnSpPr>
            <a:cxnSpLocks/>
          </p:cNvCxnSpPr>
          <p:nvPr/>
        </p:nvCxnSpPr>
        <p:spPr>
          <a:xfrm>
            <a:off x="6401850" y="2637796"/>
            <a:ext cx="1429911" cy="0"/>
          </a:xfrm>
          <a:prstGeom prst="straightConnector1">
            <a:avLst/>
          </a:prstGeom>
          <a:ln w="57150" cmpd="sng">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9D7BE2E-E58D-1942-BE3F-91BEF9B39963}"/>
              </a:ext>
            </a:extLst>
          </p:cNvPr>
          <p:cNvCxnSpPr>
            <a:cxnSpLocks/>
          </p:cNvCxnSpPr>
          <p:nvPr/>
        </p:nvCxnSpPr>
        <p:spPr>
          <a:xfrm flipV="1">
            <a:off x="6425828" y="2615350"/>
            <a:ext cx="0" cy="80301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595E22D-FDD6-9341-83E2-7C97089BDE7B}"/>
              </a:ext>
            </a:extLst>
          </p:cNvPr>
          <p:cNvSpPr/>
          <p:nvPr/>
        </p:nvSpPr>
        <p:spPr>
          <a:xfrm flipH="1">
            <a:off x="2040004" y="1643194"/>
            <a:ext cx="1866986" cy="400110"/>
          </a:xfrm>
          <a:prstGeom prst="rect">
            <a:avLst/>
          </a:prstGeom>
          <a:scene3d>
            <a:camera prst="orthographicFront">
              <a:rot lat="0" lon="0" rev="600000"/>
            </a:camera>
            <a:lightRig rig="threePt" dir="t"/>
          </a:scene3d>
        </p:spPr>
        <p:txBody>
          <a:bodyPr wrap="none">
            <a:spAutoFit/>
          </a:bodyPr>
          <a:lstStyle/>
          <a:p>
            <a:pPr algn="ctr"/>
            <a:r>
              <a:rPr lang="ru-RU" sz="2000" i="1" dirty="0">
                <a:solidFill>
                  <a:schemeClr val="bg1"/>
                </a:solidFill>
                <a:latin typeface="Lucida Calligraphy" panose="03010101010101010101" pitchFamily="66" charset="77"/>
              </a:rPr>
              <a:t>Альберто Тим</a:t>
            </a:r>
            <a:endParaRPr lang="en-US" sz="2000" i="1" dirty="0">
              <a:solidFill>
                <a:schemeClr val="bg1"/>
              </a:solidFill>
              <a:latin typeface="Lucida Calligraphy" panose="03010101010101010101" pitchFamily="66" charset="77"/>
            </a:endParaRPr>
          </a:p>
        </p:txBody>
      </p:sp>
      <p:sp>
        <p:nvSpPr>
          <p:cNvPr id="23" name="Rounded Rectangle 22">
            <a:extLst>
              <a:ext uri="{FF2B5EF4-FFF2-40B4-BE49-F238E27FC236}">
                <a16:creationId xmlns:a16="http://schemas.microsoft.com/office/drawing/2014/main" id="{DF4A0D4F-767D-2C4E-81FF-47C87CC7EDF5}"/>
              </a:ext>
            </a:extLst>
          </p:cNvPr>
          <p:cNvSpPr/>
          <p:nvPr/>
        </p:nvSpPr>
        <p:spPr>
          <a:xfrm>
            <a:off x="5908001" y="3240636"/>
            <a:ext cx="1041810" cy="484632"/>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defRPr/>
            </a:pPr>
            <a:r>
              <a:rPr lang="en-US" sz="2400" b="1">
                <a:solidFill>
                  <a:schemeClr val="tx1"/>
                </a:solidFill>
                <a:latin typeface="Calibri" charset="0"/>
                <a:ea typeface="Calibri" charset="0"/>
                <a:cs typeface="Calibri" charset="0"/>
              </a:rPr>
              <a:t>1970</a:t>
            </a:r>
          </a:p>
        </p:txBody>
      </p:sp>
      <p:sp>
        <p:nvSpPr>
          <p:cNvPr id="24" name="Rectangle 23">
            <a:extLst>
              <a:ext uri="{FF2B5EF4-FFF2-40B4-BE49-F238E27FC236}">
                <a16:creationId xmlns:a16="http://schemas.microsoft.com/office/drawing/2014/main" id="{97B2C01C-9BE4-0F48-88A5-D8192DA6F6E3}"/>
              </a:ext>
            </a:extLst>
          </p:cNvPr>
          <p:cNvSpPr/>
          <p:nvPr/>
        </p:nvSpPr>
        <p:spPr>
          <a:xfrm>
            <a:off x="802542" y="538407"/>
            <a:ext cx="10210936" cy="769441"/>
          </a:xfrm>
          <a:prstGeom prst="rect">
            <a:avLst/>
          </a:prstGeom>
        </p:spPr>
        <p:txBody>
          <a:bodyPr wrap="none">
            <a:spAutoFit/>
          </a:bodyPr>
          <a:lstStyle/>
          <a:p>
            <a:pPr algn="ctr"/>
            <a:r>
              <a:rPr lang="ru-RU" sz="4400" b="1" dirty="0">
                <a:solidFill>
                  <a:srgbClr val="FFC000"/>
                </a:solidFill>
              </a:rPr>
              <a:t>Напряженность между двумя полюсами</a:t>
            </a:r>
            <a:endParaRPr lang="en-US" sz="4400" b="1" dirty="0">
              <a:solidFill>
                <a:srgbClr val="FFC000"/>
              </a:solidFill>
            </a:endParaRPr>
          </a:p>
        </p:txBody>
      </p:sp>
    </p:spTree>
    <p:extLst>
      <p:ext uri="{BB962C8B-B14F-4D97-AF65-F5344CB8AC3E}">
        <p14:creationId xmlns:p14="http://schemas.microsoft.com/office/powerpoint/2010/main" val="406153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2">
            <a:extLst>
              <a:ext uri="{FF2B5EF4-FFF2-40B4-BE49-F238E27FC236}">
                <a16:creationId xmlns:a16="http://schemas.microsoft.com/office/drawing/2014/main" id="{56FFE2EF-4D69-2344-A810-101AE68D0115}"/>
              </a:ext>
            </a:extLst>
          </p:cNvPr>
          <p:cNvSpPr txBox="1">
            <a:spLocks noChangeArrowheads="1"/>
          </p:cNvSpPr>
          <p:nvPr/>
        </p:nvSpPr>
        <p:spPr bwMode="auto">
          <a:xfrm>
            <a:off x="3571875" y="2963863"/>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a:p>
            <a:endParaRPr lang="en-US" altLang="en-US"/>
          </a:p>
          <a:p>
            <a:endParaRPr lang="en-US" altLang="en-US"/>
          </a:p>
        </p:txBody>
      </p:sp>
      <p:sp>
        <p:nvSpPr>
          <p:cNvPr id="39938" name="TextBox 1">
            <a:extLst>
              <a:ext uri="{FF2B5EF4-FFF2-40B4-BE49-F238E27FC236}">
                <a16:creationId xmlns:a16="http://schemas.microsoft.com/office/drawing/2014/main" id="{3ED84212-8A64-9441-926D-AED2112CB315}"/>
              </a:ext>
            </a:extLst>
          </p:cNvPr>
          <p:cNvSpPr txBox="1">
            <a:spLocks noChangeArrowheads="1"/>
          </p:cNvSpPr>
          <p:nvPr/>
        </p:nvSpPr>
        <p:spPr bwMode="auto">
          <a:xfrm>
            <a:off x="2135189" y="765176"/>
            <a:ext cx="8066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ru-RU" altLang="en-US" sz="4000" b="1" dirty="0">
                <a:solidFill>
                  <a:srgbClr val="FFC000"/>
                </a:solidFill>
              </a:rPr>
              <a:t>Неоднородные группы с общим врагом</a:t>
            </a:r>
            <a:endParaRPr lang="en-US" altLang="en-US" sz="4000" b="1" dirty="0">
              <a:solidFill>
                <a:srgbClr val="FFC000"/>
              </a:solidFill>
            </a:endParaRPr>
          </a:p>
        </p:txBody>
      </p:sp>
      <p:cxnSp>
        <p:nvCxnSpPr>
          <p:cNvPr id="11" name="Straight Arrow Connector 10">
            <a:extLst>
              <a:ext uri="{FF2B5EF4-FFF2-40B4-BE49-F238E27FC236}">
                <a16:creationId xmlns:a16="http://schemas.microsoft.com/office/drawing/2014/main" id="{B4F0E65F-E4F5-2545-8E2D-A8F228AA16B9}"/>
              </a:ext>
            </a:extLst>
          </p:cNvPr>
          <p:cNvCxnSpPr/>
          <p:nvPr/>
        </p:nvCxnSpPr>
        <p:spPr>
          <a:xfrm>
            <a:off x="3287713" y="3141663"/>
            <a:ext cx="2590800" cy="42862"/>
          </a:xfrm>
          <a:prstGeom prst="straightConnector1">
            <a:avLst/>
          </a:prstGeom>
          <a:ln w="76200" cmpd="tri">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0531F09-ADDD-3B43-99BF-5AE1A56172BB}"/>
              </a:ext>
            </a:extLst>
          </p:cNvPr>
          <p:cNvCxnSpPr/>
          <p:nvPr/>
        </p:nvCxnSpPr>
        <p:spPr>
          <a:xfrm>
            <a:off x="3287713" y="3716338"/>
            <a:ext cx="2590800" cy="44450"/>
          </a:xfrm>
          <a:prstGeom prst="straightConnector1">
            <a:avLst/>
          </a:prstGeom>
          <a:ln w="76200" cmpd="tri">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DED6F5F-40F7-5B4F-889A-269A4C73FBB3}"/>
              </a:ext>
            </a:extLst>
          </p:cNvPr>
          <p:cNvCxnSpPr/>
          <p:nvPr/>
        </p:nvCxnSpPr>
        <p:spPr>
          <a:xfrm>
            <a:off x="3287713" y="4292600"/>
            <a:ext cx="2590800" cy="44450"/>
          </a:xfrm>
          <a:prstGeom prst="straightConnector1">
            <a:avLst/>
          </a:prstGeom>
          <a:ln w="76200" cmpd="tri">
            <a:solidFill>
              <a:srgbClr val="7C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C40EC8A-A27F-024D-8C29-A0D228F43716}"/>
              </a:ext>
            </a:extLst>
          </p:cNvPr>
          <p:cNvCxnSpPr/>
          <p:nvPr/>
        </p:nvCxnSpPr>
        <p:spPr>
          <a:xfrm>
            <a:off x="3287713" y="4868863"/>
            <a:ext cx="2590800" cy="42862"/>
          </a:xfrm>
          <a:prstGeom prst="straightConnector1">
            <a:avLst/>
          </a:prstGeom>
          <a:ln w="76200" cmpd="tri">
            <a:solidFill>
              <a:srgbClr val="CCFFCC"/>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A297647-9EB7-434C-93F4-5453F0504C60}"/>
              </a:ext>
            </a:extLst>
          </p:cNvPr>
          <p:cNvCxnSpPr/>
          <p:nvPr/>
        </p:nvCxnSpPr>
        <p:spPr>
          <a:xfrm>
            <a:off x="3287713" y="5445126"/>
            <a:ext cx="2590800" cy="42863"/>
          </a:xfrm>
          <a:prstGeom prst="straightConnector1">
            <a:avLst/>
          </a:prstGeom>
          <a:ln w="76200" cmpd="tri">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39944" name="Picture 11">
            <a:extLst>
              <a:ext uri="{FF2B5EF4-FFF2-40B4-BE49-F238E27FC236}">
                <a16:creationId xmlns:a16="http://schemas.microsoft.com/office/drawing/2014/main" id="{0B8375E4-60CD-9D42-80B7-CFB7EB5B89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2616201"/>
            <a:ext cx="3257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73160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Всё про бамбук в Сочи - Блог о Ландшафтном Дизайне">
            <a:extLst>
              <a:ext uri="{FF2B5EF4-FFF2-40B4-BE49-F238E27FC236}">
                <a16:creationId xmlns:a16="http://schemas.microsoft.com/office/drawing/2014/main" id="{833A2F28-89DC-5EA4-4D38-35DFC8EF5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6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97469-C2F0-3E46-B103-45DA482EAF93}"/>
              </a:ext>
            </a:extLst>
          </p:cNvPr>
          <p:cNvSpPr txBox="1"/>
          <p:nvPr/>
        </p:nvSpPr>
        <p:spPr>
          <a:xfrm>
            <a:off x="2070476" y="1308846"/>
            <a:ext cx="2636364" cy="646331"/>
          </a:xfrm>
          <a:prstGeom prst="rect">
            <a:avLst/>
          </a:prstGeom>
          <a:noFill/>
        </p:spPr>
        <p:txBody>
          <a:bodyPr wrap="none" rtlCol="0">
            <a:spAutoFit/>
          </a:bodyPr>
          <a:lstStyle/>
          <a:p>
            <a:pPr algn="ctr"/>
            <a:r>
              <a:rPr lang="ru-RU" sz="3600" b="1" dirty="0">
                <a:solidFill>
                  <a:srgbClr val="FFC000"/>
                </a:solidFill>
              </a:rPr>
              <a:t>Претензия</a:t>
            </a:r>
            <a:r>
              <a:rPr lang="en-US" sz="3600" b="1" dirty="0">
                <a:solidFill>
                  <a:srgbClr val="FFC000"/>
                </a:solidFill>
              </a:rPr>
              <a:t> 1</a:t>
            </a:r>
          </a:p>
        </p:txBody>
      </p:sp>
      <p:sp>
        <p:nvSpPr>
          <p:cNvPr id="2" name="TextBox 1">
            <a:extLst>
              <a:ext uri="{FF2B5EF4-FFF2-40B4-BE49-F238E27FC236}">
                <a16:creationId xmlns:a16="http://schemas.microsoft.com/office/drawing/2014/main" id="{B07EAFF8-ABF9-624B-9C34-D412D3A7A8A4}"/>
              </a:ext>
            </a:extLst>
          </p:cNvPr>
          <p:cNvSpPr txBox="1"/>
          <p:nvPr/>
        </p:nvSpPr>
        <p:spPr>
          <a:xfrm>
            <a:off x="2467536" y="2594501"/>
            <a:ext cx="7256929" cy="3416320"/>
          </a:xfrm>
          <a:prstGeom prst="rect">
            <a:avLst/>
          </a:prstGeom>
          <a:noFill/>
        </p:spPr>
        <p:txBody>
          <a:bodyPr wrap="square" rtlCol="0">
            <a:spAutoFit/>
          </a:bodyPr>
          <a:lstStyle/>
          <a:p>
            <a:pPr algn="ctr"/>
            <a:r>
              <a:rPr lang="ru-RU" sz="3600" b="1" i="1" dirty="0">
                <a:solidFill>
                  <a:schemeClr val="bg1"/>
                </a:solidFill>
              </a:rPr>
              <a:t>Чтобы доказать Троицу, </a:t>
            </a:r>
            <a:r>
              <a:rPr lang="ru-RU" sz="3600" b="1" i="1" dirty="0">
                <a:solidFill>
                  <a:srgbClr val="FFFF00"/>
                </a:solidFill>
              </a:rPr>
              <a:t>первоначальный текст Библии </a:t>
            </a:r>
            <a:r>
              <a:rPr lang="ru-RU" sz="3600" b="1" i="1" dirty="0">
                <a:solidFill>
                  <a:schemeClr val="bg1"/>
                </a:solidFill>
              </a:rPr>
              <a:t>был искажен под влиянием </a:t>
            </a:r>
            <a:r>
              <a:rPr lang="ru-RU" sz="3600" b="1" i="1" dirty="0">
                <a:solidFill>
                  <a:srgbClr val="FFFF00"/>
                </a:solidFill>
              </a:rPr>
              <a:t>Евсевия Кесарийского </a:t>
            </a:r>
          </a:p>
          <a:p>
            <a:pPr algn="ctr"/>
            <a:r>
              <a:rPr lang="ru-RU" sz="3600" b="1" i="1" dirty="0">
                <a:solidFill>
                  <a:schemeClr val="bg1"/>
                </a:solidFill>
              </a:rPr>
              <a:t>(263–339 гг. н. э.)</a:t>
            </a:r>
          </a:p>
          <a:p>
            <a:pPr algn="ctr"/>
            <a:endParaRPr lang="en-US" sz="3600" b="1" i="1" dirty="0">
              <a:solidFill>
                <a:schemeClr val="bg1"/>
              </a:solidFill>
            </a:endParaRPr>
          </a:p>
        </p:txBody>
      </p:sp>
    </p:spTree>
    <p:extLst>
      <p:ext uri="{BB962C8B-B14F-4D97-AF65-F5344CB8AC3E}">
        <p14:creationId xmlns:p14="http://schemas.microsoft.com/office/powerpoint/2010/main" val="298027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4887A-804C-7841-9DF9-79AFE7EE0ADC}"/>
              </a:ext>
            </a:extLst>
          </p:cNvPr>
          <p:cNvSpPr txBox="1"/>
          <p:nvPr/>
        </p:nvSpPr>
        <p:spPr>
          <a:xfrm>
            <a:off x="1716484" y="1079450"/>
            <a:ext cx="8860845" cy="1384995"/>
          </a:xfrm>
          <a:prstGeom prst="rect">
            <a:avLst/>
          </a:prstGeom>
          <a:noFill/>
        </p:spPr>
        <p:txBody>
          <a:bodyPr wrap="square" rtlCol="0">
            <a:spAutoFit/>
          </a:bodyPr>
          <a:lstStyle/>
          <a:p>
            <a:r>
              <a:rPr lang="en-US" sz="2800" dirty="0">
                <a:solidFill>
                  <a:schemeClr val="bg1"/>
                </a:solidFill>
              </a:rPr>
              <a:t>“</a:t>
            </a:r>
            <a:r>
              <a:rPr lang="ru-RU" sz="2800" dirty="0">
                <a:solidFill>
                  <a:schemeClr val="bg1"/>
                </a:solidFill>
              </a:rPr>
              <a:t>Манускрипты Св. Писания на </a:t>
            </a:r>
            <a:r>
              <a:rPr lang="ru-RU" sz="2800" dirty="0">
                <a:solidFill>
                  <a:srgbClr val="FFFF00"/>
                </a:solidFill>
              </a:rPr>
              <a:t>еврейском</a:t>
            </a:r>
            <a:r>
              <a:rPr lang="ru-RU" sz="2800" dirty="0">
                <a:solidFill>
                  <a:schemeClr val="bg1"/>
                </a:solidFill>
              </a:rPr>
              <a:t> и </a:t>
            </a:r>
            <a:r>
              <a:rPr lang="ru-RU" sz="2800" dirty="0">
                <a:solidFill>
                  <a:srgbClr val="FFFF00"/>
                </a:solidFill>
              </a:rPr>
              <a:t>греческом</a:t>
            </a:r>
            <a:r>
              <a:rPr lang="ru-RU" sz="2800" dirty="0">
                <a:solidFill>
                  <a:schemeClr val="bg1"/>
                </a:solidFill>
              </a:rPr>
              <a:t> языке сохранились </a:t>
            </a:r>
            <a:r>
              <a:rPr lang="ru-RU" sz="2800" dirty="0">
                <a:solidFill>
                  <a:srgbClr val="FFFF00"/>
                </a:solidFill>
              </a:rPr>
              <a:t>на протяжение веков </a:t>
            </a:r>
            <a:r>
              <a:rPr lang="ru-RU" sz="2800" dirty="0">
                <a:solidFill>
                  <a:schemeClr val="bg1"/>
                </a:solidFill>
              </a:rPr>
              <a:t>благодаря чуду Божьему</a:t>
            </a:r>
            <a:r>
              <a:rPr lang="en-US" sz="2800" dirty="0">
                <a:solidFill>
                  <a:schemeClr val="bg1"/>
                </a:solidFill>
              </a:rPr>
              <a:t>.”</a:t>
            </a:r>
            <a:r>
              <a:rPr lang="en-US" sz="2400" dirty="0">
                <a:solidFill>
                  <a:schemeClr val="bg1"/>
                </a:solidFill>
              </a:rPr>
              <a:t> </a:t>
            </a:r>
          </a:p>
        </p:txBody>
      </p:sp>
      <p:sp>
        <p:nvSpPr>
          <p:cNvPr id="3" name="TextBox 2">
            <a:extLst>
              <a:ext uri="{FF2B5EF4-FFF2-40B4-BE49-F238E27FC236}">
                <a16:creationId xmlns:a16="http://schemas.microsoft.com/office/drawing/2014/main" id="{41B6FC4B-A7D0-3E40-8D37-BDC31AB2B086}"/>
              </a:ext>
            </a:extLst>
          </p:cNvPr>
          <p:cNvSpPr txBox="1"/>
          <p:nvPr/>
        </p:nvSpPr>
        <p:spPr>
          <a:xfrm>
            <a:off x="1716484" y="2842568"/>
            <a:ext cx="8719268" cy="954107"/>
          </a:xfrm>
          <a:prstGeom prst="rect">
            <a:avLst/>
          </a:prstGeom>
          <a:noFill/>
        </p:spPr>
        <p:txBody>
          <a:bodyPr wrap="square" rtlCol="0">
            <a:spAutoFit/>
          </a:bodyPr>
          <a:lstStyle/>
          <a:p>
            <a:r>
              <a:rPr lang="en-US" sz="2800" dirty="0">
                <a:solidFill>
                  <a:schemeClr val="bg1"/>
                </a:solidFill>
              </a:rPr>
              <a:t>“</a:t>
            </a:r>
            <a:r>
              <a:rPr lang="ru-RU" sz="2800" dirty="0">
                <a:solidFill>
                  <a:schemeClr val="bg1"/>
                </a:solidFill>
              </a:rPr>
              <a:t>Господь Своей чудотворной силой сохранил эту Священную Книгу в </a:t>
            </a:r>
            <a:r>
              <a:rPr lang="ru-RU" sz="2800" dirty="0">
                <a:solidFill>
                  <a:srgbClr val="FFFF00"/>
                </a:solidFill>
              </a:rPr>
              <a:t>ее нынешнем виде</a:t>
            </a:r>
            <a:r>
              <a:rPr lang="en-US" sz="2800" dirty="0">
                <a:solidFill>
                  <a:schemeClr val="bg1"/>
                </a:solidFill>
              </a:rPr>
              <a:t>.”</a:t>
            </a:r>
            <a:endParaRPr lang="en-US" sz="2400" dirty="0">
              <a:solidFill>
                <a:schemeClr val="bg1"/>
              </a:solidFill>
            </a:endParaRPr>
          </a:p>
        </p:txBody>
      </p:sp>
      <p:sp>
        <p:nvSpPr>
          <p:cNvPr id="5" name="TextBox 4">
            <a:extLst>
              <a:ext uri="{FF2B5EF4-FFF2-40B4-BE49-F238E27FC236}">
                <a16:creationId xmlns:a16="http://schemas.microsoft.com/office/drawing/2014/main" id="{F153AABC-6E66-CD41-A678-57EEAB0C7BC7}"/>
              </a:ext>
            </a:extLst>
          </p:cNvPr>
          <p:cNvSpPr txBox="1"/>
          <p:nvPr/>
        </p:nvSpPr>
        <p:spPr>
          <a:xfrm>
            <a:off x="1716484" y="4679933"/>
            <a:ext cx="8860845" cy="954107"/>
          </a:xfrm>
          <a:prstGeom prst="rect">
            <a:avLst/>
          </a:prstGeom>
          <a:noFill/>
        </p:spPr>
        <p:txBody>
          <a:bodyPr wrap="square" rtlCol="0">
            <a:spAutoFit/>
          </a:bodyPr>
          <a:lstStyle/>
          <a:p>
            <a:r>
              <a:rPr lang="en-US" sz="2800" dirty="0">
                <a:solidFill>
                  <a:schemeClr val="bg1"/>
                </a:solidFill>
              </a:rPr>
              <a:t>“</a:t>
            </a:r>
            <a:r>
              <a:rPr lang="ru-RU" sz="2800" dirty="0">
                <a:solidFill>
                  <a:schemeClr val="bg1"/>
                </a:solidFill>
              </a:rPr>
              <a:t>Слово Божье непогрешимо; примите его, </a:t>
            </a:r>
            <a:r>
              <a:rPr lang="ru-RU" sz="2800" dirty="0">
                <a:solidFill>
                  <a:srgbClr val="FFFF00"/>
                </a:solidFill>
              </a:rPr>
              <a:t>как читаете</a:t>
            </a:r>
            <a:r>
              <a:rPr lang="ru-RU" sz="2800" dirty="0">
                <a:solidFill>
                  <a:schemeClr val="bg1"/>
                </a:solidFill>
              </a:rPr>
              <a:t>; смотрите с доверием на Бога</a:t>
            </a:r>
            <a:r>
              <a:rPr lang="en-US" sz="2800" dirty="0">
                <a:solidFill>
                  <a:schemeClr val="bg1"/>
                </a:solidFill>
              </a:rPr>
              <a:t>.”</a:t>
            </a:r>
            <a:endParaRPr lang="en-US" sz="2400" dirty="0">
              <a:solidFill>
                <a:schemeClr val="bg1"/>
              </a:solidFill>
            </a:endParaRPr>
          </a:p>
        </p:txBody>
      </p:sp>
      <p:sp>
        <p:nvSpPr>
          <p:cNvPr id="6" name="TextBox 5">
            <a:extLst>
              <a:ext uri="{FF2B5EF4-FFF2-40B4-BE49-F238E27FC236}">
                <a16:creationId xmlns:a16="http://schemas.microsoft.com/office/drawing/2014/main" id="{D51F2EA7-E699-1D45-9852-1790AB963EE8}"/>
              </a:ext>
            </a:extLst>
          </p:cNvPr>
          <p:cNvSpPr txBox="1"/>
          <p:nvPr/>
        </p:nvSpPr>
        <p:spPr>
          <a:xfrm>
            <a:off x="5092861" y="2132983"/>
            <a:ext cx="5342891" cy="461665"/>
          </a:xfrm>
          <a:prstGeom prst="rect">
            <a:avLst/>
          </a:prstGeom>
          <a:noFill/>
        </p:spPr>
        <p:txBody>
          <a:bodyPr wrap="square" rtlCol="0">
            <a:spAutoFit/>
          </a:bodyPr>
          <a:lstStyle/>
          <a:p>
            <a:pPr algn="r"/>
            <a:r>
              <a:rPr lang="en-US" sz="2400" dirty="0">
                <a:solidFill>
                  <a:schemeClr val="bg1"/>
                </a:solidFill>
              </a:rPr>
              <a:t>– E. G. White, Lt 32 (Feb. 14), 1899 </a:t>
            </a:r>
          </a:p>
        </p:txBody>
      </p:sp>
      <p:sp>
        <p:nvSpPr>
          <p:cNvPr id="7" name="TextBox 6">
            <a:extLst>
              <a:ext uri="{FF2B5EF4-FFF2-40B4-BE49-F238E27FC236}">
                <a16:creationId xmlns:a16="http://schemas.microsoft.com/office/drawing/2014/main" id="{26F44302-5889-B84D-872B-1EB1BEF43B64}"/>
              </a:ext>
            </a:extLst>
          </p:cNvPr>
          <p:cNvSpPr txBox="1"/>
          <p:nvPr/>
        </p:nvSpPr>
        <p:spPr>
          <a:xfrm>
            <a:off x="4844757" y="3970348"/>
            <a:ext cx="5590995" cy="461665"/>
          </a:xfrm>
          <a:prstGeom prst="rect">
            <a:avLst/>
          </a:prstGeom>
          <a:noFill/>
        </p:spPr>
        <p:txBody>
          <a:bodyPr wrap="square" rtlCol="0">
            <a:spAutoFit/>
          </a:bodyPr>
          <a:lstStyle/>
          <a:p>
            <a:pPr algn="r"/>
            <a:r>
              <a:rPr lang="en-US" sz="2400" dirty="0">
                <a:solidFill>
                  <a:schemeClr val="bg1"/>
                </a:solidFill>
              </a:rPr>
              <a:t>– E. G. White, </a:t>
            </a:r>
            <a:r>
              <a:rPr lang="en-US" sz="2400" i="1" dirty="0">
                <a:solidFill>
                  <a:schemeClr val="bg1"/>
                </a:solidFill>
              </a:rPr>
              <a:t>Selected Messages,</a:t>
            </a:r>
            <a:r>
              <a:rPr lang="en-US" sz="2400" dirty="0">
                <a:solidFill>
                  <a:schemeClr val="bg1"/>
                </a:solidFill>
              </a:rPr>
              <a:t> 1:15 </a:t>
            </a:r>
          </a:p>
        </p:txBody>
      </p:sp>
      <p:sp>
        <p:nvSpPr>
          <p:cNvPr id="8" name="TextBox 7">
            <a:extLst>
              <a:ext uri="{FF2B5EF4-FFF2-40B4-BE49-F238E27FC236}">
                <a16:creationId xmlns:a16="http://schemas.microsoft.com/office/drawing/2014/main" id="{2155F142-44C0-1C4B-A0F2-B474B2351FEF}"/>
              </a:ext>
            </a:extLst>
          </p:cNvPr>
          <p:cNvSpPr txBox="1"/>
          <p:nvPr/>
        </p:nvSpPr>
        <p:spPr>
          <a:xfrm>
            <a:off x="3363622" y="5807713"/>
            <a:ext cx="7072130" cy="461665"/>
          </a:xfrm>
          <a:prstGeom prst="rect">
            <a:avLst/>
          </a:prstGeom>
          <a:noFill/>
        </p:spPr>
        <p:txBody>
          <a:bodyPr wrap="square" rtlCol="0">
            <a:spAutoFit/>
          </a:bodyPr>
          <a:lstStyle/>
          <a:p>
            <a:pPr algn="r"/>
            <a:r>
              <a:rPr lang="en-US" sz="2400" dirty="0">
                <a:solidFill>
                  <a:schemeClr val="bg1"/>
                </a:solidFill>
              </a:rPr>
              <a:t>– E. G. White, </a:t>
            </a:r>
            <a:r>
              <a:rPr lang="en-US" sz="2400" i="1" dirty="0">
                <a:solidFill>
                  <a:schemeClr val="bg1"/>
                </a:solidFill>
              </a:rPr>
              <a:t>Review and Herald,</a:t>
            </a:r>
            <a:r>
              <a:rPr lang="en-US" sz="2400" dirty="0">
                <a:solidFill>
                  <a:schemeClr val="bg1"/>
                </a:solidFill>
              </a:rPr>
              <a:t> Feb. 11, 1896, 81</a:t>
            </a:r>
          </a:p>
        </p:txBody>
      </p:sp>
    </p:spTree>
    <p:extLst>
      <p:ext uri="{BB962C8B-B14F-4D97-AF65-F5344CB8AC3E}">
        <p14:creationId xmlns:p14="http://schemas.microsoft.com/office/powerpoint/2010/main" val="423229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070000" cy="6832241"/>
          </a:xfrm>
          <a:prstGeom prst="rect">
            <a:avLst/>
          </a:prstGeom>
        </p:spPr>
        <p:style>
          <a:lnRef idx="2">
            <a:schemeClr val="dk1"/>
          </a:lnRef>
          <a:fillRef idx="1">
            <a:schemeClr val="lt1"/>
          </a:fillRef>
          <a:effectRef idx="0">
            <a:schemeClr val="dk1"/>
          </a:effectRef>
          <a:fontRef idx="minor">
            <a:schemeClr val="dk1"/>
          </a:fontRef>
        </p:style>
      </p:pic>
      <p:sp>
        <p:nvSpPr>
          <p:cNvPr id="9" name="Rectangle 8">
            <a:extLst>
              <a:ext uri="{FF2B5EF4-FFF2-40B4-BE49-F238E27FC236}">
                <a16:creationId xmlns:a16="http://schemas.microsoft.com/office/drawing/2014/main" id="{2DB10E86-908C-0B40-A7C2-936D991D4035}"/>
              </a:ext>
            </a:extLst>
          </p:cNvPr>
          <p:cNvSpPr/>
          <p:nvPr/>
        </p:nvSpPr>
        <p:spPr>
          <a:xfrm flipH="1">
            <a:off x="9247030" y="5170692"/>
            <a:ext cx="1854557" cy="954107"/>
          </a:xfrm>
          <a:prstGeom prst="rect">
            <a:avLst/>
          </a:prstGeom>
          <a:scene3d>
            <a:camera prst="orthographicFront">
              <a:rot lat="0" lon="0" rev="600000"/>
            </a:camera>
            <a:lightRig rig="threePt" dir="t"/>
          </a:scene3d>
        </p:spPr>
        <p:txBody>
          <a:bodyPr wrap="square">
            <a:spAutoFit/>
          </a:bodyPr>
          <a:lstStyle/>
          <a:p>
            <a:pPr algn="ctr"/>
            <a:r>
              <a:rPr lang="ru-RU" sz="2800" i="1" dirty="0">
                <a:solidFill>
                  <a:schemeClr val="bg1"/>
                </a:solidFill>
                <a:latin typeface="Lucida Calligraphy" panose="03010101010101010101" pitchFamily="66" charset="77"/>
              </a:rPr>
              <a:t>Альберто Тим</a:t>
            </a:r>
            <a:endParaRPr lang="en-US" sz="2800" i="1" dirty="0">
              <a:solidFill>
                <a:schemeClr val="bg1"/>
              </a:solidFill>
              <a:latin typeface="Lucida Calligraphy" panose="03010101010101010101" pitchFamily="66" charset="77"/>
            </a:endParaRPr>
          </a:p>
        </p:txBody>
      </p:sp>
      <p:sp>
        <p:nvSpPr>
          <p:cNvPr id="5" name="TextBox 4">
            <a:extLst>
              <a:ext uri="{FF2B5EF4-FFF2-40B4-BE49-F238E27FC236}">
                <a16:creationId xmlns:a16="http://schemas.microsoft.com/office/drawing/2014/main" id="{E288C65C-5A81-364F-A99E-D14A44F2188B}"/>
              </a:ext>
            </a:extLst>
          </p:cNvPr>
          <p:cNvSpPr txBox="1"/>
          <p:nvPr/>
        </p:nvSpPr>
        <p:spPr>
          <a:xfrm>
            <a:off x="1068947" y="1631240"/>
            <a:ext cx="9810106" cy="2800767"/>
          </a:xfrm>
          <a:prstGeom prst="rect">
            <a:avLst/>
          </a:prstGeom>
          <a:noFill/>
        </p:spPr>
        <p:txBody>
          <a:bodyPr wrap="square" rtlCol="0">
            <a:spAutoFit/>
          </a:bodyPr>
          <a:lstStyle/>
          <a:p>
            <a:pPr lvl="1" algn="ctr"/>
            <a:r>
              <a:rPr lang="ru-RU" sz="6600" b="1" cap="all" dirty="0" err="1">
                <a:solidFill>
                  <a:srgbClr val="FFC000"/>
                </a:solidFill>
                <a:latin typeface="+mj-lt"/>
                <a:cs typeface="Arial" panose="020B0604020202020204" pitchFamily="34" charset="0"/>
              </a:rPr>
              <a:t>Антитринитаризм</a:t>
            </a:r>
            <a:endParaRPr lang="ru-RU" sz="6600" b="1" cap="all" dirty="0">
              <a:solidFill>
                <a:srgbClr val="FFC000"/>
              </a:solidFill>
              <a:latin typeface="+mj-lt"/>
              <a:cs typeface="Arial" panose="020B0604020202020204" pitchFamily="34" charset="0"/>
            </a:endParaRPr>
          </a:p>
          <a:p>
            <a:pPr lvl="1" algn="ctr"/>
            <a:r>
              <a:rPr lang="ru-RU" sz="4400" b="1" dirty="0">
                <a:solidFill>
                  <a:schemeClr val="bg1"/>
                </a:solidFill>
                <a:latin typeface="Apple Chancery" panose="03020702040506060504" pitchFamily="66" charset="-79"/>
                <a:cs typeface="Apple Chancery" panose="03020702040506060504" pitchFamily="66" charset="-79"/>
              </a:rPr>
              <a:t>в современном адвентизме</a:t>
            </a:r>
            <a:endParaRPr lang="en-US" sz="4400" b="1" dirty="0">
              <a:solidFill>
                <a:schemeClr val="bg1"/>
              </a:solidFill>
              <a:latin typeface="Apple Chancery" panose="03020702040506060504" pitchFamily="66" charset="-79"/>
              <a:cs typeface="Apple Chancery" panose="03020702040506060504" pitchFamily="66" charset="-79"/>
            </a:endParaRPr>
          </a:p>
          <a:p>
            <a:pPr lvl="1" algn="ctr"/>
            <a:endParaRPr lang="en-US" sz="6600" b="1" cap="all" dirty="0">
              <a:solidFill>
                <a:srgbClr val="FFC000"/>
              </a:solidFill>
              <a:latin typeface="+mj-lt"/>
              <a:cs typeface="Arial" panose="020B0604020202020204" pitchFamily="34" charset="0"/>
            </a:endParaRPr>
          </a:p>
        </p:txBody>
      </p:sp>
      <p:sp>
        <p:nvSpPr>
          <p:cNvPr id="3" name="Rectangle 2">
            <a:extLst>
              <a:ext uri="{FF2B5EF4-FFF2-40B4-BE49-F238E27FC236}">
                <a16:creationId xmlns:a16="http://schemas.microsoft.com/office/drawing/2014/main" id="{71B4047D-DD77-FD46-B35E-51CC5C057E96}"/>
              </a:ext>
            </a:extLst>
          </p:cNvPr>
          <p:cNvSpPr/>
          <p:nvPr/>
        </p:nvSpPr>
        <p:spPr>
          <a:xfrm>
            <a:off x="2073499" y="4252826"/>
            <a:ext cx="7598535" cy="646331"/>
          </a:xfrm>
          <a:prstGeom prst="rect">
            <a:avLst/>
          </a:prstGeom>
        </p:spPr>
        <p:txBody>
          <a:bodyPr wrap="square">
            <a:spAutoFit/>
          </a:bodyPr>
          <a:lstStyle/>
          <a:p>
            <a:pPr algn="r"/>
            <a:r>
              <a:rPr lang="ru-RU" sz="3600" b="1" spc="50" dirty="0">
                <a:ln w="11430"/>
                <a:solidFill>
                  <a:schemeClr val="bg1"/>
                </a:solidFill>
                <a:effectLst>
                  <a:outerShdw blurRad="38100" dist="38100" dir="2700000" algn="tl">
                    <a:srgbClr val="000000">
                      <a:alpha val="43137"/>
                    </a:srgbClr>
                  </a:outerShdw>
                </a:effectLst>
              </a:rPr>
              <a:t>Герменевтические размышления</a:t>
            </a:r>
            <a:endParaRPr lang="en-US" sz="3600" b="1" spc="50" dirty="0">
              <a:ln w="1143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74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4887A-804C-7841-9DF9-79AFE7EE0ADC}"/>
              </a:ext>
            </a:extLst>
          </p:cNvPr>
          <p:cNvSpPr txBox="1"/>
          <p:nvPr/>
        </p:nvSpPr>
        <p:spPr>
          <a:xfrm>
            <a:off x="1545465" y="1309209"/>
            <a:ext cx="9375819" cy="1815882"/>
          </a:xfrm>
          <a:prstGeom prst="rect">
            <a:avLst/>
          </a:prstGeom>
          <a:noFill/>
        </p:spPr>
        <p:txBody>
          <a:bodyPr wrap="square" rtlCol="0">
            <a:spAutoFit/>
          </a:bodyPr>
          <a:lstStyle/>
          <a:p>
            <a:r>
              <a:rPr lang="en-US" sz="2800" dirty="0">
                <a:solidFill>
                  <a:schemeClr val="bg1"/>
                </a:solidFill>
              </a:rPr>
              <a:t>“</a:t>
            </a:r>
            <a:r>
              <a:rPr lang="ru-RU" sz="2800" dirty="0">
                <a:solidFill>
                  <a:schemeClr val="bg1"/>
                </a:solidFill>
              </a:rPr>
              <a:t>Если мы не хотим строить наши надежды на небеса на ложном основании, мы должны принимать Библию так, </a:t>
            </a:r>
            <a:r>
              <a:rPr lang="ru-RU" sz="2800" dirty="0">
                <a:solidFill>
                  <a:srgbClr val="FFFF00"/>
                </a:solidFill>
              </a:rPr>
              <a:t>как читаем</a:t>
            </a:r>
            <a:r>
              <a:rPr lang="ru-RU" sz="2800" dirty="0">
                <a:solidFill>
                  <a:schemeClr val="bg1"/>
                </a:solidFill>
              </a:rPr>
              <a:t>, и верить, что Господь </a:t>
            </a:r>
            <a:r>
              <a:rPr lang="ru-RU" sz="2800" dirty="0">
                <a:solidFill>
                  <a:srgbClr val="FFFF00"/>
                </a:solidFill>
              </a:rPr>
              <a:t>говорит именно то, что имеет в виду.</a:t>
            </a:r>
            <a:r>
              <a:rPr lang="en-US" sz="2800" dirty="0">
                <a:solidFill>
                  <a:schemeClr val="bg1"/>
                </a:solidFill>
              </a:rPr>
              <a:t>.”</a:t>
            </a:r>
            <a:endParaRPr lang="en-US" sz="2400" dirty="0">
              <a:solidFill>
                <a:schemeClr val="bg1"/>
              </a:solidFill>
            </a:endParaRPr>
          </a:p>
        </p:txBody>
      </p:sp>
      <p:sp>
        <p:nvSpPr>
          <p:cNvPr id="3" name="TextBox 2">
            <a:extLst>
              <a:ext uri="{FF2B5EF4-FFF2-40B4-BE49-F238E27FC236}">
                <a16:creationId xmlns:a16="http://schemas.microsoft.com/office/drawing/2014/main" id="{41B6FC4B-A7D0-3E40-8D37-BDC31AB2B086}"/>
              </a:ext>
            </a:extLst>
          </p:cNvPr>
          <p:cNvSpPr txBox="1"/>
          <p:nvPr/>
        </p:nvSpPr>
        <p:spPr>
          <a:xfrm>
            <a:off x="1899001" y="3773380"/>
            <a:ext cx="8393998" cy="1384995"/>
          </a:xfrm>
          <a:prstGeom prst="rect">
            <a:avLst/>
          </a:prstGeom>
          <a:noFill/>
        </p:spPr>
        <p:txBody>
          <a:bodyPr wrap="square" rtlCol="0">
            <a:spAutoFit/>
          </a:bodyPr>
          <a:lstStyle/>
          <a:p>
            <a:r>
              <a:rPr lang="en-US" sz="2800" dirty="0">
                <a:solidFill>
                  <a:schemeClr val="bg1"/>
                </a:solidFill>
              </a:rPr>
              <a:t>“</a:t>
            </a:r>
            <a:r>
              <a:rPr lang="ru-RU" sz="2800" dirty="0">
                <a:solidFill>
                  <a:schemeClr val="bg1"/>
                </a:solidFill>
              </a:rPr>
              <a:t>Братья, держитесь Библии, как читаете, и </a:t>
            </a:r>
            <a:r>
              <a:rPr lang="ru-RU" sz="2800" dirty="0">
                <a:solidFill>
                  <a:srgbClr val="FFFF00"/>
                </a:solidFill>
              </a:rPr>
              <a:t>перестаньте критиковать </a:t>
            </a:r>
            <a:r>
              <a:rPr lang="ru-RU" sz="2800" dirty="0">
                <a:solidFill>
                  <a:schemeClr val="bg1"/>
                </a:solidFill>
              </a:rPr>
              <a:t>ее достоверность, и повинуйтесь Слову, и никто из вас не погибнет.</a:t>
            </a:r>
            <a:r>
              <a:rPr lang="en-US" sz="2800" dirty="0">
                <a:solidFill>
                  <a:schemeClr val="bg1"/>
                </a:solidFill>
              </a:rPr>
              <a:t>.”</a:t>
            </a:r>
            <a:endParaRPr lang="en-US" sz="2400" dirty="0">
              <a:solidFill>
                <a:schemeClr val="bg1"/>
              </a:solidFill>
            </a:endParaRPr>
          </a:p>
        </p:txBody>
      </p:sp>
      <p:sp>
        <p:nvSpPr>
          <p:cNvPr id="5" name="TextBox 4">
            <a:extLst>
              <a:ext uri="{FF2B5EF4-FFF2-40B4-BE49-F238E27FC236}">
                <a16:creationId xmlns:a16="http://schemas.microsoft.com/office/drawing/2014/main" id="{C802AAD8-89E3-454E-85A6-8B936919551A}"/>
              </a:ext>
            </a:extLst>
          </p:cNvPr>
          <p:cNvSpPr txBox="1"/>
          <p:nvPr/>
        </p:nvSpPr>
        <p:spPr>
          <a:xfrm>
            <a:off x="3750196" y="2828879"/>
            <a:ext cx="6679769" cy="461665"/>
          </a:xfrm>
          <a:prstGeom prst="rect">
            <a:avLst/>
          </a:prstGeom>
          <a:noFill/>
        </p:spPr>
        <p:txBody>
          <a:bodyPr wrap="square" rtlCol="0">
            <a:spAutoFit/>
          </a:bodyPr>
          <a:lstStyle/>
          <a:p>
            <a:pPr algn="r"/>
            <a:r>
              <a:rPr lang="en-US" sz="2400" dirty="0">
                <a:solidFill>
                  <a:schemeClr val="bg1"/>
                </a:solidFill>
              </a:rPr>
              <a:t>– E. G. White, </a:t>
            </a:r>
            <a:r>
              <a:rPr lang="en-US" sz="2400" i="1" dirty="0">
                <a:solidFill>
                  <a:schemeClr val="bg1"/>
                </a:solidFill>
              </a:rPr>
              <a:t>Testimonies for the Church,</a:t>
            </a:r>
            <a:r>
              <a:rPr lang="en-US" sz="2400" dirty="0">
                <a:solidFill>
                  <a:schemeClr val="bg1"/>
                </a:solidFill>
              </a:rPr>
              <a:t> 5:171 </a:t>
            </a:r>
          </a:p>
        </p:txBody>
      </p:sp>
      <p:sp>
        <p:nvSpPr>
          <p:cNvPr id="6" name="TextBox 5">
            <a:extLst>
              <a:ext uri="{FF2B5EF4-FFF2-40B4-BE49-F238E27FC236}">
                <a16:creationId xmlns:a16="http://schemas.microsoft.com/office/drawing/2014/main" id="{03C7CCFF-A838-FA48-895A-B86B0A6D320F}"/>
              </a:ext>
            </a:extLst>
          </p:cNvPr>
          <p:cNvSpPr txBox="1"/>
          <p:nvPr/>
        </p:nvSpPr>
        <p:spPr>
          <a:xfrm>
            <a:off x="5019722" y="5317958"/>
            <a:ext cx="5321506" cy="461665"/>
          </a:xfrm>
          <a:prstGeom prst="rect">
            <a:avLst/>
          </a:prstGeom>
          <a:noFill/>
        </p:spPr>
        <p:txBody>
          <a:bodyPr wrap="square" rtlCol="0">
            <a:spAutoFit/>
          </a:bodyPr>
          <a:lstStyle/>
          <a:p>
            <a:pPr algn="r"/>
            <a:r>
              <a:rPr lang="en-US" sz="2400" dirty="0">
                <a:solidFill>
                  <a:schemeClr val="bg1"/>
                </a:solidFill>
              </a:rPr>
              <a:t>– E. G. White, </a:t>
            </a:r>
            <a:r>
              <a:rPr lang="en-US" sz="2400" i="1" dirty="0">
                <a:solidFill>
                  <a:schemeClr val="bg1"/>
                </a:solidFill>
              </a:rPr>
              <a:t>Selected Messages,</a:t>
            </a:r>
            <a:r>
              <a:rPr lang="en-US" sz="2400" dirty="0">
                <a:solidFill>
                  <a:schemeClr val="bg1"/>
                </a:solidFill>
              </a:rPr>
              <a:t> 1:18 </a:t>
            </a:r>
          </a:p>
        </p:txBody>
      </p:sp>
    </p:spTree>
    <p:extLst>
      <p:ext uri="{BB962C8B-B14F-4D97-AF65-F5344CB8AC3E}">
        <p14:creationId xmlns:p14="http://schemas.microsoft.com/office/powerpoint/2010/main" val="321680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97469-C2F0-3E46-B103-45DA482EAF93}"/>
              </a:ext>
            </a:extLst>
          </p:cNvPr>
          <p:cNvSpPr txBox="1"/>
          <p:nvPr/>
        </p:nvSpPr>
        <p:spPr>
          <a:xfrm>
            <a:off x="2070476" y="1308846"/>
            <a:ext cx="2636364" cy="646331"/>
          </a:xfrm>
          <a:prstGeom prst="rect">
            <a:avLst/>
          </a:prstGeom>
          <a:noFill/>
        </p:spPr>
        <p:txBody>
          <a:bodyPr wrap="none" rtlCol="0">
            <a:spAutoFit/>
          </a:bodyPr>
          <a:lstStyle/>
          <a:p>
            <a:pPr algn="ctr"/>
            <a:r>
              <a:rPr lang="ru-RU" sz="3600" b="1" dirty="0">
                <a:solidFill>
                  <a:srgbClr val="FFC000"/>
                </a:solidFill>
              </a:rPr>
              <a:t>Претензия</a:t>
            </a:r>
            <a:r>
              <a:rPr lang="en-US" sz="3600" b="1" dirty="0">
                <a:solidFill>
                  <a:srgbClr val="FFC000"/>
                </a:solidFill>
              </a:rPr>
              <a:t> 2</a:t>
            </a:r>
          </a:p>
        </p:txBody>
      </p:sp>
      <p:sp>
        <p:nvSpPr>
          <p:cNvPr id="2" name="TextBox 1">
            <a:extLst>
              <a:ext uri="{FF2B5EF4-FFF2-40B4-BE49-F238E27FC236}">
                <a16:creationId xmlns:a16="http://schemas.microsoft.com/office/drawing/2014/main" id="{B07EAFF8-ABF9-624B-9C34-D412D3A7A8A4}"/>
              </a:ext>
            </a:extLst>
          </p:cNvPr>
          <p:cNvSpPr txBox="1"/>
          <p:nvPr/>
        </p:nvSpPr>
        <p:spPr>
          <a:xfrm>
            <a:off x="2467536" y="2594501"/>
            <a:ext cx="7256929" cy="2308324"/>
          </a:xfrm>
          <a:prstGeom prst="rect">
            <a:avLst/>
          </a:prstGeom>
          <a:noFill/>
        </p:spPr>
        <p:txBody>
          <a:bodyPr wrap="square" rtlCol="0">
            <a:spAutoFit/>
          </a:bodyPr>
          <a:lstStyle/>
          <a:p>
            <a:pPr algn="ctr"/>
            <a:r>
              <a:rPr lang="ru-RU" sz="3600" b="1" i="1" dirty="0">
                <a:solidFill>
                  <a:schemeClr val="bg1"/>
                </a:solidFill>
              </a:rPr>
              <a:t>Упоминания Отца, Сына и Святого Духа в </a:t>
            </a:r>
            <a:r>
              <a:rPr lang="ru-RU" sz="3600" b="1" i="1" dirty="0">
                <a:solidFill>
                  <a:srgbClr val="FFFF00"/>
                </a:solidFill>
              </a:rPr>
              <a:t>Матфея 28:19 </a:t>
            </a:r>
            <a:r>
              <a:rPr lang="ru-RU" sz="3600" b="1" i="1" dirty="0">
                <a:solidFill>
                  <a:schemeClr val="bg1"/>
                </a:solidFill>
              </a:rPr>
              <a:t>в первоначальном библейском тексте не было.</a:t>
            </a:r>
            <a:endParaRPr lang="en-US" sz="3600" b="1" i="1" dirty="0">
              <a:solidFill>
                <a:schemeClr val="bg1"/>
              </a:solidFill>
            </a:endParaRPr>
          </a:p>
        </p:txBody>
      </p:sp>
    </p:spTree>
    <p:extLst>
      <p:ext uri="{BB962C8B-B14F-4D97-AF65-F5344CB8AC3E}">
        <p14:creationId xmlns:p14="http://schemas.microsoft.com/office/powerpoint/2010/main" val="179799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99E402-7B3C-7744-862C-CC50CF72F9F9}"/>
              </a:ext>
            </a:extLst>
          </p:cNvPr>
          <p:cNvPicPr>
            <a:picLocks noChangeAspect="1"/>
          </p:cNvPicPr>
          <p:nvPr/>
        </p:nvPicPr>
        <p:blipFill>
          <a:blip r:embed="rId2"/>
          <a:stretch>
            <a:fillRect/>
          </a:stretch>
        </p:blipFill>
        <p:spPr>
          <a:xfrm>
            <a:off x="1204343" y="196724"/>
            <a:ext cx="9729820" cy="6500290"/>
          </a:xfrm>
          <a:prstGeom prst="rect">
            <a:avLst/>
          </a:prstGeom>
        </p:spPr>
      </p:pic>
    </p:spTree>
    <p:extLst>
      <p:ext uri="{BB962C8B-B14F-4D97-AF65-F5344CB8AC3E}">
        <p14:creationId xmlns:p14="http://schemas.microsoft.com/office/powerpoint/2010/main" val="538619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4887A-804C-7841-9DF9-79AFE7EE0ADC}"/>
              </a:ext>
            </a:extLst>
          </p:cNvPr>
          <p:cNvSpPr txBox="1"/>
          <p:nvPr/>
        </p:nvSpPr>
        <p:spPr>
          <a:xfrm>
            <a:off x="1705940" y="1746371"/>
            <a:ext cx="8780120" cy="2308324"/>
          </a:xfrm>
          <a:prstGeom prst="rect">
            <a:avLst/>
          </a:prstGeom>
          <a:noFill/>
        </p:spPr>
        <p:txBody>
          <a:bodyPr wrap="square" rtlCol="0">
            <a:spAutoFit/>
          </a:bodyPr>
          <a:lstStyle/>
          <a:p>
            <a:r>
              <a:rPr lang="en-US" sz="3600" dirty="0">
                <a:solidFill>
                  <a:schemeClr val="bg1"/>
                </a:solidFill>
              </a:rPr>
              <a:t>“</a:t>
            </a:r>
            <a:r>
              <a:rPr lang="ru-RU" sz="3600" dirty="0">
                <a:solidFill>
                  <a:schemeClr val="bg1"/>
                </a:solidFill>
              </a:rPr>
              <a:t>Получив поручение от Бога и получив одобрение церкви, они [апостолы] пошли крестить во имя </a:t>
            </a:r>
            <a:r>
              <a:rPr lang="ru-RU" sz="3600" dirty="0">
                <a:solidFill>
                  <a:srgbClr val="FFFF00"/>
                </a:solidFill>
              </a:rPr>
              <a:t>Отца, Сына и Святого Духа</a:t>
            </a:r>
            <a:r>
              <a:rPr lang="en-US" sz="3600" dirty="0">
                <a:solidFill>
                  <a:schemeClr val="bg1"/>
                </a:solidFill>
              </a:rPr>
              <a:t>.”</a:t>
            </a:r>
          </a:p>
        </p:txBody>
      </p:sp>
      <p:sp>
        <p:nvSpPr>
          <p:cNvPr id="3" name="TextBox 2">
            <a:extLst>
              <a:ext uri="{FF2B5EF4-FFF2-40B4-BE49-F238E27FC236}">
                <a16:creationId xmlns:a16="http://schemas.microsoft.com/office/drawing/2014/main" id="{5BF9A148-5FF0-204D-8B58-1BF842A22465}"/>
              </a:ext>
            </a:extLst>
          </p:cNvPr>
          <p:cNvSpPr txBox="1"/>
          <p:nvPr/>
        </p:nvSpPr>
        <p:spPr>
          <a:xfrm>
            <a:off x="3276600" y="4353779"/>
            <a:ext cx="7209460" cy="1200329"/>
          </a:xfrm>
          <a:prstGeom prst="rect">
            <a:avLst/>
          </a:prstGeom>
          <a:noFill/>
        </p:spPr>
        <p:txBody>
          <a:bodyPr wrap="square" rtlCol="0">
            <a:spAutoFit/>
          </a:bodyPr>
          <a:lstStyle/>
          <a:p>
            <a:pPr algn="r"/>
            <a:r>
              <a:rPr lang="en-US" sz="2400" dirty="0">
                <a:solidFill>
                  <a:schemeClr val="bg1"/>
                </a:solidFill>
              </a:rPr>
              <a:t>– E. G. White, </a:t>
            </a:r>
            <a:r>
              <a:rPr lang="en-US" sz="2400" i="1" dirty="0">
                <a:solidFill>
                  <a:schemeClr val="bg1"/>
                </a:solidFill>
              </a:rPr>
              <a:t>Supplement to the Christian Experience</a:t>
            </a:r>
          </a:p>
          <a:p>
            <a:pPr algn="r"/>
            <a:r>
              <a:rPr lang="en-US" sz="2400" i="1" dirty="0">
                <a:solidFill>
                  <a:schemeClr val="bg1"/>
                </a:solidFill>
              </a:rPr>
              <a:t>and Views of Ellen G. White</a:t>
            </a:r>
            <a:r>
              <a:rPr lang="en-US" sz="2400" dirty="0">
                <a:solidFill>
                  <a:schemeClr val="bg1"/>
                </a:solidFill>
              </a:rPr>
              <a:t> (</a:t>
            </a:r>
            <a:r>
              <a:rPr lang="en-US" sz="2400" dirty="0">
                <a:solidFill>
                  <a:srgbClr val="FFFF00"/>
                </a:solidFill>
              </a:rPr>
              <a:t>1854</a:t>
            </a:r>
            <a:r>
              <a:rPr lang="en-US" sz="2400" dirty="0">
                <a:solidFill>
                  <a:schemeClr val="bg1"/>
                </a:solidFill>
              </a:rPr>
              <a:t>), 19;</a:t>
            </a:r>
          </a:p>
          <a:p>
            <a:pPr algn="r"/>
            <a:r>
              <a:rPr lang="en-US" sz="2400" dirty="0">
                <a:solidFill>
                  <a:schemeClr val="bg1"/>
                </a:solidFill>
              </a:rPr>
              <a:t>republished in </a:t>
            </a:r>
            <a:r>
              <a:rPr lang="en-US" sz="2400" i="1" dirty="0">
                <a:solidFill>
                  <a:schemeClr val="bg1"/>
                </a:solidFill>
              </a:rPr>
              <a:t>Early Writings,</a:t>
            </a:r>
            <a:r>
              <a:rPr lang="en-US" sz="2400" dirty="0">
                <a:solidFill>
                  <a:schemeClr val="bg1"/>
                </a:solidFill>
              </a:rPr>
              <a:t> 101</a:t>
            </a:r>
          </a:p>
        </p:txBody>
      </p:sp>
    </p:spTree>
    <p:extLst>
      <p:ext uri="{BB962C8B-B14F-4D97-AF65-F5344CB8AC3E}">
        <p14:creationId xmlns:p14="http://schemas.microsoft.com/office/powerpoint/2010/main" val="365594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4887A-804C-7841-9DF9-79AFE7EE0ADC}"/>
              </a:ext>
            </a:extLst>
          </p:cNvPr>
          <p:cNvSpPr txBox="1"/>
          <p:nvPr/>
        </p:nvSpPr>
        <p:spPr>
          <a:xfrm>
            <a:off x="1583222" y="1395835"/>
            <a:ext cx="9025556" cy="3539430"/>
          </a:xfrm>
          <a:prstGeom prst="rect">
            <a:avLst/>
          </a:prstGeom>
          <a:noFill/>
        </p:spPr>
        <p:txBody>
          <a:bodyPr wrap="square" rtlCol="0">
            <a:spAutoFit/>
          </a:bodyPr>
          <a:lstStyle/>
          <a:p>
            <a:r>
              <a:rPr lang="en-US" sz="3200" dirty="0">
                <a:solidFill>
                  <a:schemeClr val="bg1"/>
                </a:solidFill>
              </a:rPr>
              <a:t>“</a:t>
            </a:r>
            <a:r>
              <a:rPr lang="ru-RU" sz="3200" dirty="0">
                <a:solidFill>
                  <a:schemeClr val="bg1"/>
                </a:solidFill>
              </a:rPr>
              <a:t>Когда христианин совершает торжественный обряд крещения, три высшие силы во вселенной — </a:t>
            </a:r>
            <a:r>
              <a:rPr lang="ru-RU" sz="3200" dirty="0">
                <a:solidFill>
                  <a:srgbClr val="FFFF00"/>
                </a:solidFill>
              </a:rPr>
              <a:t>Отец</a:t>
            </a:r>
            <a:r>
              <a:rPr lang="ru-RU" sz="3200" dirty="0">
                <a:solidFill>
                  <a:schemeClr val="bg1"/>
                </a:solidFill>
              </a:rPr>
              <a:t>, </a:t>
            </a:r>
            <a:r>
              <a:rPr lang="ru-RU" sz="3200" dirty="0">
                <a:solidFill>
                  <a:srgbClr val="FFFF00"/>
                </a:solidFill>
              </a:rPr>
              <a:t>Сын</a:t>
            </a:r>
            <a:r>
              <a:rPr lang="ru-RU" sz="3200" dirty="0">
                <a:solidFill>
                  <a:schemeClr val="bg1"/>
                </a:solidFill>
              </a:rPr>
              <a:t> и </a:t>
            </a:r>
            <a:r>
              <a:rPr lang="ru-RU" sz="3200" dirty="0">
                <a:solidFill>
                  <a:srgbClr val="FFFF00"/>
                </a:solidFill>
              </a:rPr>
              <a:t>Святой Дух </a:t>
            </a:r>
            <a:r>
              <a:rPr lang="ru-RU" sz="3200" dirty="0">
                <a:solidFill>
                  <a:schemeClr val="bg1"/>
                </a:solidFill>
              </a:rPr>
              <a:t>— одобряют его действия, обещая проявить свою силу в его интересах, когда он почитает Бога. […] Три великие небесные силы обязуются оказывать христианину всю необходимую помощь</a:t>
            </a:r>
            <a:r>
              <a:rPr lang="en-US" sz="3200" dirty="0">
                <a:solidFill>
                  <a:schemeClr val="bg1"/>
                </a:solidFill>
              </a:rPr>
              <a:t>.”</a:t>
            </a:r>
            <a:endParaRPr lang="en-US" sz="2400" dirty="0">
              <a:solidFill>
                <a:schemeClr val="bg1"/>
              </a:solidFill>
            </a:endParaRPr>
          </a:p>
        </p:txBody>
      </p:sp>
      <p:sp>
        <p:nvSpPr>
          <p:cNvPr id="3" name="TextBox 2">
            <a:extLst>
              <a:ext uri="{FF2B5EF4-FFF2-40B4-BE49-F238E27FC236}">
                <a16:creationId xmlns:a16="http://schemas.microsoft.com/office/drawing/2014/main" id="{279CCF75-AF26-DE4A-B27D-549950156141}"/>
              </a:ext>
            </a:extLst>
          </p:cNvPr>
          <p:cNvSpPr txBox="1"/>
          <p:nvPr/>
        </p:nvSpPr>
        <p:spPr>
          <a:xfrm>
            <a:off x="3022356" y="5231332"/>
            <a:ext cx="7586422" cy="461665"/>
          </a:xfrm>
          <a:prstGeom prst="rect">
            <a:avLst/>
          </a:prstGeom>
          <a:noFill/>
        </p:spPr>
        <p:txBody>
          <a:bodyPr wrap="square" rtlCol="0">
            <a:spAutoFit/>
          </a:bodyPr>
          <a:lstStyle/>
          <a:p>
            <a:pPr algn="r"/>
            <a:r>
              <a:rPr lang="en-US" sz="2400" dirty="0">
                <a:solidFill>
                  <a:schemeClr val="bg1"/>
                </a:solidFill>
              </a:rPr>
              <a:t>– E. G. White to W. W. Prescott, Lt 53 (Jan. 26), 1904</a:t>
            </a:r>
          </a:p>
        </p:txBody>
      </p:sp>
    </p:spTree>
    <p:extLst>
      <p:ext uri="{BB962C8B-B14F-4D97-AF65-F5344CB8AC3E}">
        <p14:creationId xmlns:p14="http://schemas.microsoft.com/office/powerpoint/2010/main" val="3900978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4887A-804C-7841-9DF9-79AFE7EE0ADC}"/>
              </a:ext>
            </a:extLst>
          </p:cNvPr>
          <p:cNvSpPr txBox="1"/>
          <p:nvPr/>
        </p:nvSpPr>
        <p:spPr>
          <a:xfrm>
            <a:off x="1842637" y="2274838"/>
            <a:ext cx="8506725" cy="2308324"/>
          </a:xfrm>
          <a:prstGeom prst="rect">
            <a:avLst/>
          </a:prstGeom>
          <a:noFill/>
        </p:spPr>
        <p:txBody>
          <a:bodyPr wrap="square" rtlCol="0">
            <a:spAutoFit/>
          </a:bodyPr>
          <a:lstStyle/>
          <a:p>
            <a:pPr algn="ctr"/>
            <a:r>
              <a:rPr lang="ru-RU" sz="3600" dirty="0">
                <a:solidFill>
                  <a:schemeClr val="bg1"/>
                </a:solidFill>
              </a:rPr>
              <a:t>В своих трудах Эллен Г. Уайт никогда не цитировала </a:t>
            </a:r>
            <a:r>
              <a:rPr lang="ru-RU" sz="3600" dirty="0" err="1">
                <a:solidFill>
                  <a:srgbClr val="FFFF00"/>
                </a:solidFill>
              </a:rPr>
              <a:t>Иоаннову</a:t>
            </a:r>
            <a:r>
              <a:rPr lang="ru-RU" sz="3600" dirty="0">
                <a:solidFill>
                  <a:srgbClr val="FFFF00"/>
                </a:solidFill>
              </a:rPr>
              <a:t> вставку </a:t>
            </a:r>
            <a:r>
              <a:rPr lang="ru-RU" sz="3600" dirty="0">
                <a:solidFill>
                  <a:schemeClr val="bg1"/>
                </a:solidFill>
              </a:rPr>
              <a:t>(1 Ин. 5:7-8), но много раз цитировала </a:t>
            </a:r>
            <a:r>
              <a:rPr lang="ru-RU" sz="3600" dirty="0">
                <a:solidFill>
                  <a:srgbClr val="FFFF00"/>
                </a:solidFill>
              </a:rPr>
              <a:t>Великое поручение</a:t>
            </a:r>
            <a:r>
              <a:rPr lang="ru-RU" sz="3600" dirty="0">
                <a:solidFill>
                  <a:schemeClr val="bg1"/>
                </a:solidFill>
              </a:rPr>
              <a:t> (Мф. 28:18-20).</a:t>
            </a:r>
            <a:endParaRPr lang="en-US" sz="3600" dirty="0">
              <a:solidFill>
                <a:schemeClr val="bg1"/>
              </a:solidFill>
            </a:endParaRPr>
          </a:p>
        </p:txBody>
      </p:sp>
    </p:spTree>
    <p:extLst>
      <p:ext uri="{BB962C8B-B14F-4D97-AF65-F5344CB8AC3E}">
        <p14:creationId xmlns:p14="http://schemas.microsoft.com/office/powerpoint/2010/main" val="404360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97469-C2F0-3E46-B103-45DA482EAF93}"/>
              </a:ext>
            </a:extLst>
          </p:cNvPr>
          <p:cNvSpPr txBox="1"/>
          <p:nvPr/>
        </p:nvSpPr>
        <p:spPr>
          <a:xfrm>
            <a:off x="2070476" y="1308846"/>
            <a:ext cx="2636364" cy="646331"/>
          </a:xfrm>
          <a:prstGeom prst="rect">
            <a:avLst/>
          </a:prstGeom>
          <a:noFill/>
        </p:spPr>
        <p:txBody>
          <a:bodyPr wrap="none" rtlCol="0">
            <a:spAutoFit/>
          </a:bodyPr>
          <a:lstStyle/>
          <a:p>
            <a:pPr algn="ctr"/>
            <a:r>
              <a:rPr lang="ru-RU" sz="3600" b="1" dirty="0">
                <a:solidFill>
                  <a:srgbClr val="FFC000"/>
                </a:solidFill>
              </a:rPr>
              <a:t>Претензия</a:t>
            </a:r>
            <a:r>
              <a:rPr lang="en-US" sz="3600" b="1" dirty="0">
                <a:solidFill>
                  <a:srgbClr val="FFC000"/>
                </a:solidFill>
              </a:rPr>
              <a:t> 3</a:t>
            </a:r>
          </a:p>
        </p:txBody>
      </p:sp>
      <p:sp>
        <p:nvSpPr>
          <p:cNvPr id="2" name="TextBox 1">
            <a:extLst>
              <a:ext uri="{FF2B5EF4-FFF2-40B4-BE49-F238E27FC236}">
                <a16:creationId xmlns:a16="http://schemas.microsoft.com/office/drawing/2014/main" id="{B07EAFF8-ABF9-624B-9C34-D412D3A7A8A4}"/>
              </a:ext>
            </a:extLst>
          </p:cNvPr>
          <p:cNvSpPr txBox="1"/>
          <p:nvPr/>
        </p:nvSpPr>
        <p:spPr>
          <a:xfrm>
            <a:off x="2467536" y="2769551"/>
            <a:ext cx="7256929" cy="1754326"/>
          </a:xfrm>
          <a:prstGeom prst="rect">
            <a:avLst/>
          </a:prstGeom>
          <a:noFill/>
        </p:spPr>
        <p:txBody>
          <a:bodyPr wrap="square" rtlCol="0">
            <a:spAutoFit/>
          </a:bodyPr>
          <a:lstStyle/>
          <a:p>
            <a:pPr algn="ctr"/>
            <a:r>
              <a:rPr lang="ru-RU" sz="3600" b="1" i="1" dirty="0">
                <a:solidFill>
                  <a:schemeClr val="bg1"/>
                </a:solidFill>
              </a:rPr>
              <a:t>После 1888 года руководство церкви АСД </a:t>
            </a:r>
            <a:r>
              <a:rPr lang="ru-RU" sz="3600" b="1" i="1" dirty="0">
                <a:solidFill>
                  <a:srgbClr val="FFFF00"/>
                </a:solidFill>
              </a:rPr>
              <a:t>фальсифицировало</a:t>
            </a:r>
          </a:p>
          <a:p>
            <a:pPr algn="ctr"/>
            <a:r>
              <a:rPr lang="ru-RU" sz="3600" b="1" i="1" dirty="0">
                <a:solidFill>
                  <a:schemeClr val="bg1"/>
                </a:solidFill>
              </a:rPr>
              <a:t>  сочинения Эллен Г. Уайт.</a:t>
            </a:r>
            <a:endParaRPr lang="en-US" sz="3600" b="1" i="1" dirty="0">
              <a:solidFill>
                <a:schemeClr val="bg1"/>
              </a:solidFill>
            </a:endParaRPr>
          </a:p>
        </p:txBody>
      </p:sp>
    </p:spTree>
    <p:extLst>
      <p:ext uri="{BB962C8B-B14F-4D97-AF65-F5344CB8AC3E}">
        <p14:creationId xmlns:p14="http://schemas.microsoft.com/office/powerpoint/2010/main" val="1485019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404444-863A-8F49-86DE-205E9A5F9FE7}"/>
              </a:ext>
            </a:extLst>
          </p:cNvPr>
          <p:cNvSpPr txBox="1"/>
          <p:nvPr/>
        </p:nvSpPr>
        <p:spPr>
          <a:xfrm>
            <a:off x="1720077" y="843330"/>
            <a:ext cx="9278481" cy="3539430"/>
          </a:xfrm>
          <a:prstGeom prst="rect">
            <a:avLst/>
          </a:prstGeom>
          <a:noFill/>
        </p:spPr>
        <p:txBody>
          <a:bodyPr wrap="square" rtlCol="0">
            <a:spAutoFit/>
          </a:bodyPr>
          <a:lstStyle/>
          <a:p>
            <a:r>
              <a:rPr lang="en-US" sz="2800" b="1" dirty="0">
                <a:solidFill>
                  <a:srgbClr val="FFC000"/>
                </a:solidFill>
              </a:rPr>
              <a:t>E. G. White, </a:t>
            </a:r>
            <a:r>
              <a:rPr lang="en-US" sz="2800" b="1" i="1" dirty="0">
                <a:solidFill>
                  <a:srgbClr val="FFC000"/>
                </a:solidFill>
              </a:rPr>
              <a:t>Manuscript Releases,</a:t>
            </a:r>
            <a:r>
              <a:rPr lang="en-US" sz="2800" b="1" dirty="0">
                <a:solidFill>
                  <a:srgbClr val="FFC000"/>
                </a:solidFill>
              </a:rPr>
              <a:t> 14:23-24</a:t>
            </a:r>
            <a:r>
              <a:rPr lang="en-US" sz="2800" b="1" dirty="0">
                <a:solidFill>
                  <a:schemeClr val="bg1"/>
                </a:solidFill>
              </a:rPr>
              <a:t> – </a:t>
            </a:r>
            <a:r>
              <a:rPr lang="en-US" sz="2800" dirty="0">
                <a:solidFill>
                  <a:schemeClr val="bg1"/>
                </a:solidFill>
              </a:rPr>
              <a:t>“</a:t>
            </a:r>
            <a:r>
              <a:rPr lang="ru-RU" sz="2800" dirty="0">
                <a:solidFill>
                  <a:schemeClr val="bg1"/>
                </a:solidFill>
              </a:rPr>
              <a:t>Ограниченный человеческим естеством, Христос не мог быть лично везде; поэтому для их же пользы было то, что Он оставил их, отправился к Своему Отцу и послал Святого Духа, чтобы Тот стал Его преемником на земле. </a:t>
            </a:r>
            <a:r>
              <a:rPr lang="ru-RU" sz="2800" dirty="0">
                <a:solidFill>
                  <a:srgbClr val="FFFF00"/>
                </a:solidFill>
              </a:rPr>
              <a:t>Сам Святой Дух лишен человеческой природы и независим от нее</a:t>
            </a:r>
            <a:r>
              <a:rPr lang="ru-RU" sz="2800" dirty="0">
                <a:solidFill>
                  <a:schemeClr val="bg1"/>
                </a:solidFill>
              </a:rPr>
              <a:t>. Христос представлял Себя присутствующим во всех местах Своим Святым Духом, как Вездесущий.</a:t>
            </a:r>
            <a:r>
              <a:rPr lang="en-US" sz="2800" dirty="0">
                <a:solidFill>
                  <a:schemeClr val="bg1"/>
                </a:solidFill>
              </a:rPr>
              <a:t>.”</a:t>
            </a:r>
          </a:p>
        </p:txBody>
      </p:sp>
      <p:sp>
        <p:nvSpPr>
          <p:cNvPr id="6" name="TextBox 5">
            <a:extLst>
              <a:ext uri="{FF2B5EF4-FFF2-40B4-BE49-F238E27FC236}">
                <a16:creationId xmlns:a16="http://schemas.microsoft.com/office/drawing/2014/main" id="{AE92DD76-1CFF-1F43-A0C3-43935BB33464}"/>
              </a:ext>
            </a:extLst>
          </p:cNvPr>
          <p:cNvSpPr txBox="1"/>
          <p:nvPr/>
        </p:nvSpPr>
        <p:spPr>
          <a:xfrm>
            <a:off x="1720077" y="4629675"/>
            <a:ext cx="8721689" cy="1384995"/>
          </a:xfrm>
          <a:prstGeom prst="rect">
            <a:avLst/>
          </a:prstGeom>
          <a:noFill/>
        </p:spPr>
        <p:txBody>
          <a:bodyPr wrap="square" rtlCol="0">
            <a:spAutoFit/>
          </a:bodyPr>
          <a:lstStyle/>
          <a:p>
            <a:r>
              <a:rPr lang="en-US" sz="2800" b="1" dirty="0">
                <a:solidFill>
                  <a:srgbClr val="FFC000"/>
                </a:solidFill>
              </a:rPr>
              <a:t>E. G. White, </a:t>
            </a:r>
            <a:r>
              <a:rPr lang="en-US" sz="2800" b="1" i="1" dirty="0">
                <a:solidFill>
                  <a:srgbClr val="FFC000"/>
                </a:solidFill>
              </a:rPr>
              <a:t>The Desire of Ages,</a:t>
            </a:r>
            <a:r>
              <a:rPr lang="en-US" sz="2800" b="1" dirty="0">
                <a:solidFill>
                  <a:srgbClr val="FFC000"/>
                </a:solidFill>
              </a:rPr>
              <a:t> 669</a:t>
            </a:r>
            <a:r>
              <a:rPr lang="en-US" sz="2800" b="1" dirty="0">
                <a:solidFill>
                  <a:schemeClr val="bg1"/>
                </a:solidFill>
              </a:rPr>
              <a:t> – </a:t>
            </a:r>
            <a:r>
              <a:rPr lang="en-US" sz="2800" dirty="0">
                <a:solidFill>
                  <a:schemeClr val="bg1"/>
                </a:solidFill>
              </a:rPr>
              <a:t>“</a:t>
            </a:r>
            <a:r>
              <a:rPr lang="ru-RU" sz="2800" dirty="0">
                <a:solidFill>
                  <a:srgbClr val="FFFF00"/>
                </a:solidFill>
              </a:rPr>
              <a:t>Святой Дух является представителем Христа, но лишенным человеческой природы и независимым от нее</a:t>
            </a:r>
            <a:r>
              <a:rPr lang="en-US" sz="2800" dirty="0">
                <a:solidFill>
                  <a:srgbClr val="FFFF00"/>
                </a:solidFill>
              </a:rPr>
              <a:t>.</a:t>
            </a:r>
            <a:r>
              <a:rPr lang="en-US" sz="2800" dirty="0">
                <a:solidFill>
                  <a:schemeClr val="bg1"/>
                </a:solidFill>
              </a:rPr>
              <a:t>”</a:t>
            </a:r>
          </a:p>
        </p:txBody>
      </p:sp>
    </p:spTree>
    <p:extLst>
      <p:ext uri="{BB962C8B-B14F-4D97-AF65-F5344CB8AC3E}">
        <p14:creationId xmlns:p14="http://schemas.microsoft.com/office/powerpoint/2010/main" val="220409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C29EC-0FEC-954A-9939-11AA088FEA27}"/>
              </a:ext>
            </a:extLst>
          </p:cNvPr>
          <p:cNvSpPr/>
          <p:nvPr/>
        </p:nvSpPr>
        <p:spPr>
          <a:xfrm>
            <a:off x="1445838" y="1092912"/>
            <a:ext cx="9707266" cy="4401205"/>
          </a:xfrm>
          <a:prstGeom prst="rect">
            <a:avLst/>
          </a:prstGeom>
        </p:spPr>
        <p:txBody>
          <a:bodyPr wrap="square">
            <a:spAutoFit/>
          </a:bodyPr>
          <a:lstStyle/>
          <a:p>
            <a:r>
              <a:rPr lang="en-US" sz="2800" dirty="0">
                <a:solidFill>
                  <a:schemeClr val="bg1"/>
                </a:solidFill>
              </a:rPr>
              <a:t>“</a:t>
            </a:r>
            <a:r>
              <a:rPr lang="ru-RU" sz="2800" dirty="0">
                <a:solidFill>
                  <a:schemeClr val="bg1"/>
                </a:solidFill>
              </a:rPr>
              <a:t>Греху можно было сопротивляться и преодолевать его только с помощью могущественного вмешательства </a:t>
            </a:r>
            <a:r>
              <a:rPr lang="ru-RU" sz="2800" dirty="0">
                <a:solidFill>
                  <a:srgbClr val="FFFF00"/>
                </a:solidFill>
              </a:rPr>
              <a:t>Третьей Личности Божества</a:t>
            </a:r>
            <a:r>
              <a:rPr lang="ru-RU" sz="2800" dirty="0">
                <a:solidFill>
                  <a:schemeClr val="bg1"/>
                </a:solidFill>
              </a:rPr>
              <a:t>, которая явит себя не в виде какой-то энергии, а в полноте божественной силы. Именно Дух делает действенным то, что было совершено Искупителем мира. Именно Духом сердце очищается. Через Духа верующий становится причастником Божеского естества. Христос дал Свой Дух как божественную силу, чтобы преодолеть все наследственные и взращенные наклонности ко злу и запечатлеть в церкви Свой собственный характер.</a:t>
            </a:r>
            <a:r>
              <a:rPr lang="en-US" sz="2800" dirty="0">
                <a:solidFill>
                  <a:schemeClr val="bg1"/>
                </a:solidFill>
              </a:rPr>
              <a:t>.”</a:t>
            </a:r>
            <a:endParaRPr lang="en-US" sz="2400" dirty="0">
              <a:solidFill>
                <a:schemeClr val="bg1"/>
              </a:solidFill>
            </a:endParaRPr>
          </a:p>
        </p:txBody>
      </p:sp>
      <p:sp>
        <p:nvSpPr>
          <p:cNvPr id="4" name="Rectangle 3">
            <a:extLst>
              <a:ext uri="{FF2B5EF4-FFF2-40B4-BE49-F238E27FC236}">
                <a16:creationId xmlns:a16="http://schemas.microsoft.com/office/drawing/2014/main" id="{E014797F-5ACB-8D41-952F-9F5BF6E76919}"/>
              </a:ext>
            </a:extLst>
          </p:cNvPr>
          <p:cNvSpPr/>
          <p:nvPr/>
        </p:nvSpPr>
        <p:spPr>
          <a:xfrm>
            <a:off x="5416334" y="5534255"/>
            <a:ext cx="5736770" cy="461665"/>
          </a:xfrm>
          <a:prstGeom prst="rect">
            <a:avLst/>
          </a:prstGeom>
        </p:spPr>
        <p:txBody>
          <a:bodyPr wrap="square">
            <a:spAutoFit/>
          </a:bodyPr>
          <a:lstStyle/>
          <a:p>
            <a:pPr lvl="0" algn="r"/>
            <a:r>
              <a:rPr lang="en-US" sz="2400" dirty="0">
                <a:solidFill>
                  <a:schemeClr val="bg1"/>
                </a:solidFill>
              </a:rPr>
              <a:t>– E. G. White, </a:t>
            </a:r>
            <a:r>
              <a:rPr lang="en-US" sz="2400" i="1" dirty="0">
                <a:solidFill>
                  <a:schemeClr val="bg1"/>
                </a:solidFill>
              </a:rPr>
              <a:t>The Desire of Ages</a:t>
            </a:r>
            <a:r>
              <a:rPr lang="en-US" sz="2400" dirty="0">
                <a:solidFill>
                  <a:schemeClr val="bg1"/>
                </a:solidFill>
              </a:rPr>
              <a:t>, 671</a:t>
            </a:r>
          </a:p>
        </p:txBody>
      </p:sp>
    </p:spTree>
    <p:extLst>
      <p:ext uri="{BB962C8B-B14F-4D97-AF65-F5344CB8AC3E}">
        <p14:creationId xmlns:p14="http://schemas.microsoft.com/office/powerpoint/2010/main" val="80877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C798AE-F9FC-8A4F-B077-78417B72E1FC}"/>
              </a:ext>
            </a:extLst>
          </p:cNvPr>
          <p:cNvSpPr/>
          <p:nvPr/>
        </p:nvSpPr>
        <p:spPr>
          <a:xfrm>
            <a:off x="1654628" y="2253342"/>
            <a:ext cx="8882743" cy="1815882"/>
          </a:xfrm>
          <a:prstGeom prst="rect">
            <a:avLst/>
          </a:prstGeom>
        </p:spPr>
        <p:txBody>
          <a:bodyPr wrap="square">
            <a:spAutoFit/>
          </a:bodyPr>
          <a:lstStyle/>
          <a:p>
            <a:pPr algn="ctr"/>
            <a:r>
              <a:rPr lang="ru-RU" sz="2800" dirty="0">
                <a:solidFill>
                  <a:schemeClr val="bg1"/>
                </a:solidFill>
                <a:cs typeface="Arial" panose="020B0604020202020204" pitchFamily="34" charset="0"/>
              </a:rPr>
              <a:t>Тим </a:t>
            </a:r>
            <a:r>
              <a:rPr lang="ru-RU" sz="2800" dirty="0" err="1">
                <a:solidFill>
                  <a:schemeClr val="bg1"/>
                </a:solidFill>
                <a:cs typeface="Arial" panose="020B0604020202020204" pitchFamily="34" charset="0"/>
              </a:rPr>
              <a:t>Пуарье</a:t>
            </a:r>
            <a:r>
              <a:rPr lang="ru-RU" sz="2800" dirty="0">
                <a:solidFill>
                  <a:schemeClr val="bg1"/>
                </a:solidFill>
                <a:cs typeface="Arial" panose="020B0604020202020204" pitchFamily="34" charset="0"/>
              </a:rPr>
              <a:t>, </a:t>
            </a:r>
            <a:r>
              <a:rPr lang="ru-RU" sz="2800" dirty="0">
                <a:solidFill>
                  <a:srgbClr val="FFFF00"/>
                </a:solidFill>
                <a:cs typeface="Arial" panose="020B0604020202020204" pitchFamily="34" charset="0"/>
              </a:rPr>
              <a:t>«Тринитарные заявления Эллен Уайт: что</a:t>
            </a:r>
          </a:p>
          <a:p>
            <a:pPr algn="ctr"/>
            <a:r>
              <a:rPr lang="ru-RU" sz="2800" dirty="0">
                <a:solidFill>
                  <a:srgbClr val="FFFF00"/>
                </a:solidFill>
                <a:cs typeface="Arial" panose="020B0604020202020204" pitchFamily="34" charset="0"/>
              </a:rPr>
              <a:t>       она на самом деле писала?» </a:t>
            </a:r>
            <a:r>
              <a:rPr lang="ru-RU" sz="2800" i="1" dirty="0">
                <a:solidFill>
                  <a:schemeClr val="bg1"/>
                </a:solidFill>
                <a:cs typeface="Arial" panose="020B0604020202020204" pitchFamily="34" charset="0"/>
              </a:rPr>
              <a:t>Елена Уайт и текущие проблемы. Симпозиум 2006</a:t>
            </a:r>
            <a:r>
              <a:rPr lang="ru-RU" sz="2800" dirty="0">
                <a:solidFill>
                  <a:schemeClr val="bg1"/>
                </a:solidFill>
                <a:cs typeface="Arial" panose="020B0604020202020204" pitchFamily="34" charset="0"/>
              </a:rPr>
              <a:t> (Университет Эндрюса), </a:t>
            </a:r>
          </a:p>
          <a:p>
            <a:pPr algn="ctr"/>
            <a:r>
              <a:rPr lang="ru-RU" sz="2800" dirty="0">
                <a:solidFill>
                  <a:schemeClr val="bg1"/>
                </a:solidFill>
                <a:cs typeface="Arial" panose="020B0604020202020204" pitchFamily="34" charset="0"/>
              </a:rPr>
              <a:t>18–44.</a:t>
            </a:r>
            <a:endParaRPr lang="en-US" sz="2000" dirty="0">
              <a:solidFill>
                <a:schemeClr val="bg1"/>
              </a:solidFill>
              <a:cs typeface="Arial" panose="020B0604020202020204" pitchFamily="34" charset="0"/>
            </a:endParaRPr>
          </a:p>
        </p:txBody>
      </p:sp>
      <p:sp>
        <p:nvSpPr>
          <p:cNvPr id="3" name="Rectangle 2">
            <a:extLst>
              <a:ext uri="{FF2B5EF4-FFF2-40B4-BE49-F238E27FC236}">
                <a16:creationId xmlns:a16="http://schemas.microsoft.com/office/drawing/2014/main" id="{11C15A65-4E2A-BC4E-94BB-9A17559CF6CA}"/>
              </a:ext>
            </a:extLst>
          </p:cNvPr>
          <p:cNvSpPr/>
          <p:nvPr/>
        </p:nvSpPr>
        <p:spPr>
          <a:xfrm>
            <a:off x="1894113" y="4851810"/>
            <a:ext cx="8403771" cy="461665"/>
          </a:xfrm>
          <a:prstGeom prst="rect">
            <a:avLst/>
          </a:prstGeom>
        </p:spPr>
        <p:txBody>
          <a:bodyPr wrap="square">
            <a:spAutoFit/>
          </a:bodyPr>
          <a:lstStyle/>
          <a:p>
            <a:pPr algn="r"/>
            <a:r>
              <a:rPr lang="en-US" sz="2400" dirty="0">
                <a:solidFill>
                  <a:schemeClr val="bg1"/>
                </a:solidFill>
                <a:cs typeface="Arial" panose="020B0604020202020204" pitchFamily="34" charset="0"/>
              </a:rPr>
              <a:t>– https://media1.whiteestate.org/legacy/issues/</a:t>
            </a:r>
            <a:r>
              <a:rPr lang="en-US" sz="2400" dirty="0" err="1">
                <a:solidFill>
                  <a:schemeClr val="bg1"/>
                </a:solidFill>
                <a:cs typeface="Arial" panose="020B0604020202020204" pitchFamily="34" charset="0"/>
              </a:rPr>
              <a:t>TheTrinity.pdf</a:t>
            </a:r>
            <a:endParaRPr lang="en-U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154819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6CB8FB-285A-8C41-8A26-DB31850B1C49}"/>
              </a:ext>
            </a:extLst>
          </p:cNvPr>
          <p:cNvPicPr>
            <a:picLocks noChangeAspect="1"/>
          </p:cNvPicPr>
          <p:nvPr/>
        </p:nvPicPr>
        <p:blipFill>
          <a:blip r:embed="rId2"/>
          <a:stretch>
            <a:fillRect/>
          </a:stretch>
        </p:blipFill>
        <p:spPr>
          <a:xfrm>
            <a:off x="1724217" y="1148386"/>
            <a:ext cx="8743566" cy="4561227"/>
          </a:xfrm>
          <a:prstGeom prst="rect">
            <a:avLst/>
          </a:prstGeom>
        </p:spPr>
      </p:pic>
    </p:spTree>
    <p:extLst>
      <p:ext uri="{BB962C8B-B14F-4D97-AF65-F5344CB8AC3E}">
        <p14:creationId xmlns:p14="http://schemas.microsoft.com/office/powerpoint/2010/main" val="853112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97469-C2F0-3E46-B103-45DA482EAF93}"/>
              </a:ext>
            </a:extLst>
          </p:cNvPr>
          <p:cNvSpPr txBox="1"/>
          <p:nvPr/>
        </p:nvSpPr>
        <p:spPr>
          <a:xfrm>
            <a:off x="2070476" y="1308846"/>
            <a:ext cx="2636364" cy="646331"/>
          </a:xfrm>
          <a:prstGeom prst="rect">
            <a:avLst/>
          </a:prstGeom>
          <a:noFill/>
        </p:spPr>
        <p:txBody>
          <a:bodyPr wrap="none" rtlCol="0">
            <a:spAutoFit/>
          </a:bodyPr>
          <a:lstStyle/>
          <a:p>
            <a:pPr algn="ctr"/>
            <a:r>
              <a:rPr lang="ru-RU" sz="3600" b="1" dirty="0">
                <a:solidFill>
                  <a:srgbClr val="FFC000"/>
                </a:solidFill>
              </a:rPr>
              <a:t>Претензия</a:t>
            </a:r>
            <a:r>
              <a:rPr lang="en-US" sz="3600" b="1" dirty="0">
                <a:solidFill>
                  <a:srgbClr val="FFC000"/>
                </a:solidFill>
              </a:rPr>
              <a:t> 4</a:t>
            </a:r>
          </a:p>
        </p:txBody>
      </p:sp>
      <p:sp>
        <p:nvSpPr>
          <p:cNvPr id="2" name="TextBox 1">
            <a:extLst>
              <a:ext uri="{FF2B5EF4-FFF2-40B4-BE49-F238E27FC236}">
                <a16:creationId xmlns:a16="http://schemas.microsoft.com/office/drawing/2014/main" id="{B07EAFF8-ABF9-624B-9C34-D412D3A7A8A4}"/>
              </a:ext>
            </a:extLst>
          </p:cNvPr>
          <p:cNvSpPr txBox="1"/>
          <p:nvPr/>
        </p:nvSpPr>
        <p:spPr>
          <a:xfrm>
            <a:off x="2325941" y="2736895"/>
            <a:ext cx="7540119" cy="1754326"/>
          </a:xfrm>
          <a:prstGeom prst="rect">
            <a:avLst/>
          </a:prstGeom>
          <a:noFill/>
        </p:spPr>
        <p:txBody>
          <a:bodyPr wrap="square" rtlCol="0">
            <a:spAutoFit/>
          </a:bodyPr>
          <a:lstStyle/>
          <a:p>
            <a:pPr algn="ctr"/>
            <a:r>
              <a:rPr lang="ru-RU" sz="3600" b="1" i="1" dirty="0">
                <a:solidFill>
                  <a:schemeClr val="bg1"/>
                </a:solidFill>
              </a:rPr>
              <a:t>«</a:t>
            </a:r>
            <a:r>
              <a:rPr lang="ru-RU" sz="3600" b="1" i="1" dirty="0">
                <a:solidFill>
                  <a:srgbClr val="FFFF00"/>
                </a:solidFill>
              </a:rPr>
              <a:t>Три высшие силы</a:t>
            </a:r>
            <a:r>
              <a:rPr lang="ru-RU" sz="3600" b="1" i="1" dirty="0">
                <a:solidFill>
                  <a:schemeClr val="bg1"/>
                </a:solidFill>
              </a:rPr>
              <a:t>» или «</a:t>
            </a:r>
            <a:r>
              <a:rPr lang="ru-RU" sz="3600" b="1" i="1" dirty="0">
                <a:solidFill>
                  <a:srgbClr val="FFFF00"/>
                </a:solidFill>
              </a:rPr>
              <a:t>небесное трио</a:t>
            </a:r>
            <a:r>
              <a:rPr lang="ru-RU" sz="3600" b="1" i="1" dirty="0">
                <a:solidFill>
                  <a:schemeClr val="bg1"/>
                </a:solidFill>
              </a:rPr>
              <a:t>» составляли Отец,</a:t>
            </a:r>
          </a:p>
          <a:p>
            <a:pPr algn="ctr"/>
            <a:r>
              <a:rPr lang="ru-RU" sz="3600" b="1" i="1" dirty="0">
                <a:solidFill>
                  <a:schemeClr val="bg1"/>
                </a:solidFill>
              </a:rPr>
              <a:t>Сын и Люцифер.</a:t>
            </a:r>
            <a:endParaRPr lang="en-US" sz="3600" b="1" i="1" dirty="0">
              <a:solidFill>
                <a:schemeClr val="bg1"/>
              </a:solidFill>
            </a:endParaRPr>
          </a:p>
        </p:txBody>
      </p:sp>
    </p:spTree>
    <p:extLst>
      <p:ext uri="{BB962C8B-B14F-4D97-AF65-F5344CB8AC3E}">
        <p14:creationId xmlns:p14="http://schemas.microsoft.com/office/powerpoint/2010/main" val="226136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C29EC-0FEC-954A-9939-11AA088FEA27}"/>
              </a:ext>
            </a:extLst>
          </p:cNvPr>
          <p:cNvSpPr/>
          <p:nvPr/>
        </p:nvSpPr>
        <p:spPr>
          <a:xfrm>
            <a:off x="1355272" y="1104581"/>
            <a:ext cx="9481456" cy="3970318"/>
          </a:xfrm>
          <a:prstGeom prst="rect">
            <a:avLst/>
          </a:prstGeom>
        </p:spPr>
        <p:txBody>
          <a:bodyPr wrap="square">
            <a:spAutoFit/>
          </a:bodyPr>
          <a:lstStyle/>
          <a:p>
            <a:r>
              <a:rPr lang="en-US" sz="2800" dirty="0">
                <a:solidFill>
                  <a:schemeClr val="bg1"/>
                </a:solidFill>
              </a:rPr>
              <a:t>“</a:t>
            </a:r>
            <a:r>
              <a:rPr lang="ru-RU" sz="2800" dirty="0">
                <a:solidFill>
                  <a:schemeClr val="bg1"/>
                </a:solidFill>
              </a:rPr>
              <a:t>Мы знаем, что Бог Отец является наивысшим, наивысшим во власти, наивысшим по положению. Мы знаем, что Христос является следующим по власти Сыном Божьим, единородным сыном Божьим, а следующим по чести после Христа был </a:t>
            </a:r>
            <a:r>
              <a:rPr lang="ru-RU" sz="2800" dirty="0">
                <a:solidFill>
                  <a:srgbClr val="FFFF00"/>
                </a:solidFill>
              </a:rPr>
              <a:t>Люцифер</a:t>
            </a:r>
            <a:r>
              <a:rPr lang="ru-RU" sz="2800" dirty="0">
                <a:solidFill>
                  <a:schemeClr val="bg1"/>
                </a:solidFill>
              </a:rPr>
              <a:t>. Итак, первым по власти был Отец, вторым по власти был Сын, а третьим по власти был </a:t>
            </a:r>
            <a:r>
              <a:rPr lang="ru-RU" sz="2800" dirty="0">
                <a:solidFill>
                  <a:srgbClr val="FFFF00"/>
                </a:solidFill>
              </a:rPr>
              <a:t>Люцифер</a:t>
            </a:r>
            <a:r>
              <a:rPr lang="ru-RU" sz="2800" dirty="0">
                <a:solidFill>
                  <a:schemeClr val="bg1"/>
                </a:solidFill>
              </a:rPr>
              <a:t>. Таким образом, тремя «высшими силами на небе» были </a:t>
            </a:r>
            <a:r>
              <a:rPr lang="ru-RU" sz="2800" dirty="0">
                <a:solidFill>
                  <a:srgbClr val="FFFF00"/>
                </a:solidFill>
              </a:rPr>
              <a:t>Отец</a:t>
            </a:r>
            <a:r>
              <a:rPr lang="ru-RU" sz="2800" dirty="0">
                <a:solidFill>
                  <a:schemeClr val="bg1"/>
                </a:solidFill>
              </a:rPr>
              <a:t>, </a:t>
            </a:r>
            <a:r>
              <a:rPr lang="ru-RU" sz="2800" dirty="0">
                <a:solidFill>
                  <a:srgbClr val="FFFF00"/>
                </a:solidFill>
              </a:rPr>
              <a:t>Сын</a:t>
            </a:r>
            <a:r>
              <a:rPr lang="ru-RU" sz="2800" dirty="0">
                <a:solidFill>
                  <a:schemeClr val="bg1"/>
                </a:solidFill>
              </a:rPr>
              <a:t> и </a:t>
            </a:r>
            <a:r>
              <a:rPr lang="ru-RU" sz="2800" dirty="0">
                <a:solidFill>
                  <a:srgbClr val="FFFF00"/>
                </a:solidFill>
              </a:rPr>
              <a:t>Люцифер</a:t>
            </a:r>
            <a:r>
              <a:rPr lang="ru-RU" sz="2800" dirty="0">
                <a:solidFill>
                  <a:schemeClr val="bg1"/>
                </a:solidFill>
              </a:rPr>
              <a:t>, представляющий ангелов. Я думаю, это поразительно</a:t>
            </a:r>
            <a:r>
              <a:rPr lang="en-US" sz="2800" dirty="0">
                <a:solidFill>
                  <a:schemeClr val="bg1"/>
                </a:solidFill>
              </a:rPr>
              <a:t>!”</a:t>
            </a:r>
            <a:endParaRPr lang="en-US" sz="2400" dirty="0">
              <a:solidFill>
                <a:schemeClr val="bg1"/>
              </a:solidFill>
            </a:endParaRPr>
          </a:p>
        </p:txBody>
      </p:sp>
      <p:sp>
        <p:nvSpPr>
          <p:cNvPr id="4" name="Rectangle 3">
            <a:extLst>
              <a:ext uri="{FF2B5EF4-FFF2-40B4-BE49-F238E27FC236}">
                <a16:creationId xmlns:a16="http://schemas.microsoft.com/office/drawing/2014/main" id="{265B633D-2010-644A-B87D-6FEBED2B69BF}"/>
              </a:ext>
            </a:extLst>
          </p:cNvPr>
          <p:cNvSpPr/>
          <p:nvPr/>
        </p:nvSpPr>
        <p:spPr>
          <a:xfrm>
            <a:off x="4403807" y="5060921"/>
            <a:ext cx="7173687" cy="1384995"/>
          </a:xfrm>
          <a:prstGeom prst="rect">
            <a:avLst/>
          </a:prstGeom>
        </p:spPr>
        <p:txBody>
          <a:bodyPr wrap="square">
            <a:spAutoFit/>
          </a:bodyPr>
          <a:lstStyle/>
          <a:p>
            <a:pPr lvl="0"/>
            <a:endParaRPr lang="en-US" sz="1200" i="1" dirty="0">
              <a:solidFill>
                <a:schemeClr val="bg1"/>
              </a:solidFill>
            </a:endParaRPr>
          </a:p>
          <a:p>
            <a:pPr lvl="0" algn="r"/>
            <a:r>
              <a:rPr lang="en-US" sz="2400" dirty="0">
                <a:solidFill>
                  <a:schemeClr val="bg1"/>
                </a:solidFill>
              </a:rPr>
              <a:t>– Dustin Butler, “Who Are the Three Highest Powers,”</a:t>
            </a:r>
          </a:p>
          <a:p>
            <a:pPr lvl="0" algn="r"/>
            <a:r>
              <a:rPr lang="en-US" sz="2400" dirty="0">
                <a:solidFill>
                  <a:schemeClr val="bg1"/>
                </a:solidFill>
              </a:rPr>
              <a:t>at </a:t>
            </a:r>
            <a:r>
              <a:rPr lang="en-US" sz="2400" dirty="0">
                <a:solidFill>
                  <a:schemeClr val="bg1"/>
                </a:solidFill>
                <a:hlinkClick r:id="rId2">
                  <a:extLst>
                    <a:ext uri="{A12FA001-AC4F-418D-AE19-62706E023703}">
                      <ahyp:hlinkClr xmlns:ahyp="http://schemas.microsoft.com/office/drawing/2018/hyperlinkcolor" val="tx"/>
                    </a:ext>
                  </a:extLst>
                </a:hlinkClick>
              </a:rPr>
              <a:t>https://phm.org/category/dustin-butler/</a:t>
            </a:r>
            <a:endParaRPr lang="en-US" sz="2400" dirty="0">
              <a:solidFill>
                <a:schemeClr val="bg1"/>
              </a:solidFill>
            </a:endParaRPr>
          </a:p>
          <a:p>
            <a:pPr lvl="0" algn="r"/>
            <a:r>
              <a:rPr lang="en-US" sz="2400" dirty="0">
                <a:solidFill>
                  <a:schemeClr val="bg1"/>
                </a:solidFill>
              </a:rPr>
              <a:t>(posted on Sept. 17, 2019) </a:t>
            </a:r>
          </a:p>
        </p:txBody>
      </p:sp>
    </p:spTree>
    <p:extLst>
      <p:ext uri="{BB962C8B-B14F-4D97-AF65-F5344CB8AC3E}">
        <p14:creationId xmlns:p14="http://schemas.microsoft.com/office/powerpoint/2010/main" val="3081306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C29EC-0FEC-954A-9939-11AA088FEA27}"/>
              </a:ext>
            </a:extLst>
          </p:cNvPr>
          <p:cNvSpPr/>
          <p:nvPr/>
        </p:nvSpPr>
        <p:spPr>
          <a:xfrm>
            <a:off x="1575217" y="1758829"/>
            <a:ext cx="9041566" cy="2677656"/>
          </a:xfrm>
          <a:prstGeom prst="rect">
            <a:avLst/>
          </a:prstGeom>
        </p:spPr>
        <p:txBody>
          <a:bodyPr wrap="square">
            <a:spAutoFit/>
          </a:bodyPr>
          <a:lstStyle/>
          <a:p>
            <a:r>
              <a:rPr lang="ru-RU" sz="2800" b="1" dirty="0">
                <a:solidFill>
                  <a:srgbClr val="FFC000"/>
                </a:solidFill>
              </a:rPr>
              <a:t>Фридрих Ницше </a:t>
            </a:r>
            <a:r>
              <a:rPr lang="ru-RU" sz="2800" b="1" dirty="0">
                <a:solidFill>
                  <a:schemeClr val="bg1"/>
                </a:solidFill>
              </a:rPr>
              <a:t>(1844-1900) пытался «спасти честь дьявола» и обвинял Бога как «отца зла». В возрасте 12 лет он пришел к выводу, что Троица состоит из </a:t>
            </a:r>
            <a:r>
              <a:rPr lang="ru-RU" sz="2800" b="1" dirty="0">
                <a:solidFill>
                  <a:srgbClr val="FFFF00"/>
                </a:solidFill>
              </a:rPr>
              <a:t>Бога-Отца, Бога-Сына </a:t>
            </a:r>
            <a:r>
              <a:rPr lang="ru-RU" sz="2800" b="1" dirty="0">
                <a:solidFill>
                  <a:schemeClr val="bg1"/>
                </a:solidFill>
              </a:rPr>
              <a:t>и</a:t>
            </a:r>
            <a:r>
              <a:rPr lang="ru-RU" sz="2800" b="1" dirty="0">
                <a:solidFill>
                  <a:srgbClr val="FFFF00"/>
                </a:solidFill>
              </a:rPr>
              <a:t> Бога-Дьявола</a:t>
            </a:r>
            <a:r>
              <a:rPr lang="ru-RU" sz="2800" b="1" dirty="0">
                <a:solidFill>
                  <a:schemeClr val="bg1"/>
                </a:solidFill>
              </a:rPr>
              <a:t> (нем. </a:t>
            </a:r>
            <a:r>
              <a:rPr lang="en-US" sz="2800" b="1" dirty="0">
                <a:solidFill>
                  <a:schemeClr val="bg1"/>
                </a:solidFill>
              </a:rPr>
              <a:t>Gott-Teufel). </a:t>
            </a:r>
            <a:r>
              <a:rPr lang="ru-RU" sz="2800" b="1" dirty="0">
                <a:solidFill>
                  <a:schemeClr val="bg1"/>
                </a:solidFill>
              </a:rPr>
              <a:t>Это, как он утверждал, было началом его философствования.</a:t>
            </a:r>
            <a:endParaRPr lang="en-US" sz="2400" dirty="0">
              <a:solidFill>
                <a:schemeClr val="bg1"/>
              </a:solidFill>
            </a:endParaRPr>
          </a:p>
        </p:txBody>
      </p:sp>
      <p:sp>
        <p:nvSpPr>
          <p:cNvPr id="4" name="Rectangle 3">
            <a:extLst>
              <a:ext uri="{FF2B5EF4-FFF2-40B4-BE49-F238E27FC236}">
                <a16:creationId xmlns:a16="http://schemas.microsoft.com/office/drawing/2014/main" id="{EE6276D6-3027-AC4B-B3FF-C66523A31DCB}"/>
              </a:ext>
            </a:extLst>
          </p:cNvPr>
          <p:cNvSpPr/>
          <p:nvPr/>
        </p:nvSpPr>
        <p:spPr>
          <a:xfrm>
            <a:off x="3628155" y="4217428"/>
            <a:ext cx="6988628" cy="1384995"/>
          </a:xfrm>
          <a:prstGeom prst="rect">
            <a:avLst/>
          </a:prstGeom>
        </p:spPr>
        <p:txBody>
          <a:bodyPr wrap="square">
            <a:spAutoFit/>
          </a:bodyPr>
          <a:lstStyle/>
          <a:p>
            <a:pPr lvl="0"/>
            <a:endParaRPr lang="en-US" sz="1200" i="1" dirty="0">
              <a:solidFill>
                <a:schemeClr val="bg1"/>
              </a:solidFill>
            </a:endParaRPr>
          </a:p>
          <a:p>
            <a:pPr lvl="0" algn="r"/>
            <a:r>
              <a:rPr lang="en-US" sz="2400" dirty="0">
                <a:solidFill>
                  <a:schemeClr val="bg1"/>
                </a:solidFill>
              </a:rPr>
              <a:t>– F. Nietzsche, </a:t>
            </a:r>
            <a:r>
              <a:rPr lang="en-US" sz="2400" i="1" dirty="0">
                <a:solidFill>
                  <a:schemeClr val="bg1"/>
                </a:solidFill>
              </a:rPr>
              <a:t>The Will to Power,</a:t>
            </a:r>
            <a:r>
              <a:rPr lang="en-US" sz="2400" dirty="0">
                <a:solidFill>
                  <a:schemeClr val="bg1"/>
                </a:solidFill>
              </a:rPr>
              <a:t> 524 [1015]</a:t>
            </a:r>
          </a:p>
          <a:p>
            <a:pPr algn="r"/>
            <a:r>
              <a:rPr lang="en-US" sz="2400" dirty="0">
                <a:solidFill>
                  <a:schemeClr val="bg1"/>
                </a:solidFill>
              </a:rPr>
              <a:t>– F. Nietzsche, </a:t>
            </a:r>
            <a:r>
              <a:rPr lang="en-US" sz="2400" i="1" dirty="0">
                <a:solidFill>
                  <a:schemeClr val="bg1"/>
                </a:solidFill>
              </a:rPr>
              <a:t>On the Genealogy of Morality, 4-5</a:t>
            </a:r>
            <a:r>
              <a:rPr lang="en-US" sz="2400" dirty="0">
                <a:solidFill>
                  <a:schemeClr val="bg1"/>
                </a:solidFill>
              </a:rPr>
              <a:t> </a:t>
            </a:r>
          </a:p>
          <a:p>
            <a:pPr algn="r"/>
            <a:r>
              <a:rPr lang="en-US" sz="2400" dirty="0">
                <a:solidFill>
                  <a:schemeClr val="bg1"/>
                </a:solidFill>
              </a:rPr>
              <a:t>– F. Nietzsche, NF-1884, 26 [390] </a:t>
            </a:r>
          </a:p>
        </p:txBody>
      </p:sp>
    </p:spTree>
    <p:extLst>
      <p:ext uri="{BB962C8B-B14F-4D97-AF65-F5344CB8AC3E}">
        <p14:creationId xmlns:p14="http://schemas.microsoft.com/office/powerpoint/2010/main" val="955511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4887A-804C-7841-9DF9-79AFE7EE0ADC}"/>
              </a:ext>
            </a:extLst>
          </p:cNvPr>
          <p:cNvSpPr txBox="1"/>
          <p:nvPr/>
        </p:nvSpPr>
        <p:spPr>
          <a:xfrm>
            <a:off x="1545122" y="1384948"/>
            <a:ext cx="9101756" cy="3539430"/>
          </a:xfrm>
          <a:prstGeom prst="rect">
            <a:avLst/>
          </a:prstGeom>
          <a:noFill/>
        </p:spPr>
        <p:txBody>
          <a:bodyPr wrap="square" rtlCol="0">
            <a:spAutoFit/>
          </a:bodyPr>
          <a:lstStyle/>
          <a:p>
            <a:r>
              <a:rPr lang="en-US" sz="3200" dirty="0">
                <a:solidFill>
                  <a:schemeClr val="bg1"/>
                </a:solidFill>
              </a:rPr>
              <a:t>“</a:t>
            </a:r>
            <a:r>
              <a:rPr lang="ru-RU" sz="3200" dirty="0">
                <a:solidFill>
                  <a:schemeClr val="bg1"/>
                </a:solidFill>
              </a:rPr>
              <a:t>Когда христианин совершает торжественный обряд крещения, три высшие силы во вселенной — </a:t>
            </a:r>
            <a:r>
              <a:rPr lang="ru-RU" sz="3200" dirty="0">
                <a:solidFill>
                  <a:srgbClr val="FFFF00"/>
                </a:solidFill>
              </a:rPr>
              <a:t>Отец, Сын и Святой Дух </a:t>
            </a:r>
            <a:r>
              <a:rPr lang="ru-RU" sz="3200" dirty="0">
                <a:solidFill>
                  <a:schemeClr val="bg1"/>
                </a:solidFill>
              </a:rPr>
              <a:t>— одобряют его действия, обещая проявить свою силу в его интересах, когда он почитает Бога. […] Три великие небесные силы обязуются оказывать христианину всю необходимую помощь</a:t>
            </a:r>
            <a:r>
              <a:rPr lang="en-US" sz="3200" dirty="0">
                <a:solidFill>
                  <a:schemeClr val="bg1"/>
                </a:solidFill>
              </a:rPr>
              <a:t>.”</a:t>
            </a:r>
            <a:endParaRPr lang="en-US" sz="2400" dirty="0">
              <a:solidFill>
                <a:schemeClr val="bg1"/>
              </a:solidFill>
            </a:endParaRPr>
          </a:p>
        </p:txBody>
      </p:sp>
      <p:sp>
        <p:nvSpPr>
          <p:cNvPr id="3" name="TextBox 2">
            <a:extLst>
              <a:ext uri="{FF2B5EF4-FFF2-40B4-BE49-F238E27FC236}">
                <a16:creationId xmlns:a16="http://schemas.microsoft.com/office/drawing/2014/main" id="{78953880-52B3-1C44-B6A8-483728AA9091}"/>
              </a:ext>
            </a:extLst>
          </p:cNvPr>
          <p:cNvSpPr txBox="1"/>
          <p:nvPr/>
        </p:nvSpPr>
        <p:spPr>
          <a:xfrm>
            <a:off x="3320144" y="5242219"/>
            <a:ext cx="7326734" cy="461665"/>
          </a:xfrm>
          <a:prstGeom prst="rect">
            <a:avLst/>
          </a:prstGeom>
          <a:noFill/>
        </p:spPr>
        <p:txBody>
          <a:bodyPr wrap="square" rtlCol="0">
            <a:spAutoFit/>
          </a:bodyPr>
          <a:lstStyle/>
          <a:p>
            <a:pPr algn="r"/>
            <a:r>
              <a:rPr lang="en-US" sz="2400" dirty="0">
                <a:solidFill>
                  <a:schemeClr val="bg1"/>
                </a:solidFill>
              </a:rPr>
              <a:t>– E. G. White to W. W. Prescott, Lt 53 (Jan. 26), 1904</a:t>
            </a:r>
          </a:p>
        </p:txBody>
      </p:sp>
    </p:spTree>
    <p:extLst>
      <p:ext uri="{BB962C8B-B14F-4D97-AF65-F5344CB8AC3E}">
        <p14:creationId xmlns:p14="http://schemas.microsoft.com/office/powerpoint/2010/main" val="1732787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97469-C2F0-3E46-B103-45DA482EAF93}"/>
              </a:ext>
            </a:extLst>
          </p:cNvPr>
          <p:cNvSpPr txBox="1"/>
          <p:nvPr/>
        </p:nvSpPr>
        <p:spPr>
          <a:xfrm>
            <a:off x="2070476" y="1308846"/>
            <a:ext cx="2636364" cy="646331"/>
          </a:xfrm>
          <a:prstGeom prst="rect">
            <a:avLst/>
          </a:prstGeom>
          <a:noFill/>
        </p:spPr>
        <p:txBody>
          <a:bodyPr wrap="none" rtlCol="0">
            <a:spAutoFit/>
          </a:bodyPr>
          <a:lstStyle/>
          <a:p>
            <a:pPr algn="ctr"/>
            <a:r>
              <a:rPr lang="ru-RU" sz="3600" b="1" dirty="0">
                <a:solidFill>
                  <a:srgbClr val="FFC000"/>
                </a:solidFill>
              </a:rPr>
              <a:t>Претензия</a:t>
            </a:r>
            <a:r>
              <a:rPr lang="en-US" sz="3600" b="1" dirty="0">
                <a:solidFill>
                  <a:srgbClr val="FFC000"/>
                </a:solidFill>
              </a:rPr>
              <a:t> 5</a:t>
            </a:r>
          </a:p>
        </p:txBody>
      </p:sp>
      <p:sp>
        <p:nvSpPr>
          <p:cNvPr id="2" name="TextBox 1">
            <a:extLst>
              <a:ext uri="{FF2B5EF4-FFF2-40B4-BE49-F238E27FC236}">
                <a16:creationId xmlns:a16="http://schemas.microsoft.com/office/drawing/2014/main" id="{B07EAFF8-ABF9-624B-9C34-D412D3A7A8A4}"/>
              </a:ext>
            </a:extLst>
          </p:cNvPr>
          <p:cNvSpPr txBox="1"/>
          <p:nvPr/>
        </p:nvSpPr>
        <p:spPr>
          <a:xfrm>
            <a:off x="1275008" y="2828835"/>
            <a:ext cx="9826581" cy="1754326"/>
          </a:xfrm>
          <a:prstGeom prst="rect">
            <a:avLst/>
          </a:prstGeom>
          <a:noFill/>
        </p:spPr>
        <p:txBody>
          <a:bodyPr wrap="square" rtlCol="0">
            <a:spAutoFit/>
          </a:bodyPr>
          <a:lstStyle/>
          <a:p>
            <a:pPr algn="ctr"/>
            <a:r>
              <a:rPr lang="ru-RU" sz="3600" b="1" i="1" dirty="0">
                <a:solidFill>
                  <a:schemeClr val="bg1"/>
                </a:solidFill>
              </a:rPr>
              <a:t>Современные адвентистские </a:t>
            </a:r>
            <a:r>
              <a:rPr lang="ru-RU" sz="3600" b="1" i="1" dirty="0" err="1">
                <a:solidFill>
                  <a:schemeClr val="bg1"/>
                </a:solidFill>
              </a:rPr>
              <a:t>антитринитарии</a:t>
            </a:r>
            <a:r>
              <a:rPr lang="ru-RU" sz="3600" b="1" i="1" dirty="0">
                <a:solidFill>
                  <a:schemeClr val="bg1"/>
                </a:solidFill>
              </a:rPr>
              <a:t> - </a:t>
            </a:r>
            <a:r>
              <a:rPr lang="ru-RU" sz="3600" b="1" i="1" dirty="0">
                <a:solidFill>
                  <a:srgbClr val="FFFF00"/>
                </a:solidFill>
              </a:rPr>
              <a:t>истинные последователи</a:t>
            </a:r>
          </a:p>
          <a:p>
            <a:pPr algn="ctr"/>
            <a:r>
              <a:rPr lang="ru-RU" sz="3600" b="1" i="1" dirty="0">
                <a:solidFill>
                  <a:schemeClr val="bg1"/>
                </a:solidFill>
              </a:rPr>
              <a:t>пионеров адвентизма</a:t>
            </a:r>
            <a:endParaRPr lang="en-US" sz="3600" b="1" i="1" dirty="0">
              <a:solidFill>
                <a:schemeClr val="bg1"/>
              </a:solidFill>
            </a:endParaRPr>
          </a:p>
        </p:txBody>
      </p:sp>
    </p:spTree>
    <p:extLst>
      <p:ext uri="{BB962C8B-B14F-4D97-AF65-F5344CB8AC3E}">
        <p14:creationId xmlns:p14="http://schemas.microsoft.com/office/powerpoint/2010/main" val="3265104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DE90634-6734-6B46-8BA5-9EA618645C14}"/>
              </a:ext>
            </a:extLst>
          </p:cNvPr>
          <p:cNvGraphicFramePr>
            <a:graphicFrameLocks noGrp="1"/>
          </p:cNvGraphicFramePr>
          <p:nvPr>
            <p:extLst>
              <p:ext uri="{D42A27DB-BD31-4B8C-83A1-F6EECF244321}">
                <p14:modId xmlns:p14="http://schemas.microsoft.com/office/powerpoint/2010/main" val="1840662107"/>
              </p:ext>
            </p:extLst>
          </p:nvPr>
        </p:nvGraphicFramePr>
        <p:xfrm>
          <a:off x="1326524" y="1841680"/>
          <a:ext cx="9607638" cy="4610637"/>
        </p:xfrm>
        <a:graphic>
          <a:graphicData uri="http://schemas.openxmlformats.org/drawingml/2006/table">
            <a:tbl>
              <a:tblPr firstRow="1" bandRow="1">
                <a:tableStyleId>{E8034E78-7F5D-4C2E-B375-FC64B27BC917}</a:tableStyleId>
              </a:tblPr>
              <a:tblGrid>
                <a:gridCol w="3065172">
                  <a:extLst>
                    <a:ext uri="{9D8B030D-6E8A-4147-A177-3AD203B41FA5}">
                      <a16:colId xmlns:a16="http://schemas.microsoft.com/office/drawing/2014/main" val="4037542887"/>
                    </a:ext>
                  </a:extLst>
                </a:gridCol>
                <a:gridCol w="3142445">
                  <a:extLst>
                    <a:ext uri="{9D8B030D-6E8A-4147-A177-3AD203B41FA5}">
                      <a16:colId xmlns:a16="http://schemas.microsoft.com/office/drawing/2014/main" val="2082295657"/>
                    </a:ext>
                  </a:extLst>
                </a:gridCol>
                <a:gridCol w="3400021">
                  <a:extLst>
                    <a:ext uri="{9D8B030D-6E8A-4147-A177-3AD203B41FA5}">
                      <a16:colId xmlns:a16="http://schemas.microsoft.com/office/drawing/2014/main" val="2563613566"/>
                    </a:ext>
                  </a:extLst>
                </a:gridCol>
              </a:tblGrid>
              <a:tr h="839387">
                <a:tc>
                  <a:txBody>
                    <a:bodyPr/>
                    <a:lstStyle/>
                    <a:p>
                      <a:endParaRPr lang="en-US" sz="2400" dirty="0">
                        <a:latin typeface="Arial" panose="020B0604020202020204" pitchFamily="34" charset="0"/>
                        <a:cs typeface="Arial" panose="020B0604020202020204" pitchFamily="34" charset="0"/>
                      </a:endParaRPr>
                    </a:p>
                  </a:txBody>
                  <a:tcPr/>
                </a:tc>
                <a:tc>
                  <a:txBody>
                    <a:bodyPr/>
                    <a:lstStyle/>
                    <a:p>
                      <a:pPr algn="ctr"/>
                      <a:r>
                        <a:rPr lang="ru-RU" sz="2400" b="1" dirty="0">
                          <a:latin typeface="Arial" panose="020B0604020202020204" pitchFamily="34" charset="0"/>
                          <a:cs typeface="Arial" panose="020B0604020202020204" pitchFamily="34" charset="0"/>
                        </a:rPr>
                        <a:t>Пионеры адвентизма</a:t>
                      </a:r>
                      <a:endParaRPr lang="en-US" sz="2400" b="1" dirty="0">
                        <a:latin typeface="Arial" panose="020B0604020202020204" pitchFamily="34" charset="0"/>
                        <a:cs typeface="Arial" panose="020B0604020202020204" pitchFamily="34" charset="0"/>
                      </a:endParaRPr>
                    </a:p>
                  </a:txBody>
                  <a:tcPr/>
                </a:tc>
                <a:tc>
                  <a:txBody>
                    <a:bodyPr/>
                    <a:lstStyle/>
                    <a:p>
                      <a:pPr algn="ctr"/>
                      <a:r>
                        <a:rPr lang="ru-RU" sz="2400" b="1" dirty="0">
                          <a:latin typeface="Arial" panose="020B0604020202020204" pitchFamily="34" charset="0"/>
                          <a:cs typeface="Arial" panose="020B0604020202020204" pitchFamily="34" charset="0"/>
                        </a:rPr>
                        <a:t>Современные </a:t>
                      </a:r>
                      <a:r>
                        <a:rPr lang="ru-RU" sz="2400" b="1" dirty="0" err="1">
                          <a:latin typeface="Arial" panose="020B0604020202020204" pitchFamily="34" charset="0"/>
                          <a:cs typeface="Arial" panose="020B0604020202020204" pitchFamily="34" charset="0"/>
                        </a:rPr>
                        <a:t>антитринитарии</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3860093"/>
                  </a:ext>
                </a:extLst>
              </a:tr>
              <a:tr h="488588">
                <a:tc>
                  <a:txBody>
                    <a:bodyPr/>
                    <a:lstStyle/>
                    <a:p>
                      <a:r>
                        <a:rPr lang="ru-RU" sz="2400" b="1" dirty="0">
                          <a:solidFill>
                            <a:schemeClr val="tx1"/>
                          </a:solidFill>
                          <a:latin typeface="Arial" panose="020B0604020202020204" pitchFamily="34" charset="0"/>
                          <a:cs typeface="Arial" panose="020B0604020202020204" pitchFamily="34" charset="0"/>
                        </a:rPr>
                        <a:t>Авторитет</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Писание</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Традиция</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4836383"/>
                  </a:ext>
                </a:extLst>
              </a:tr>
              <a:tr h="488588">
                <a:tc>
                  <a:txBody>
                    <a:bodyPr/>
                    <a:lstStyle/>
                    <a:p>
                      <a:r>
                        <a:rPr lang="ru-RU" sz="2400" b="1" dirty="0">
                          <a:solidFill>
                            <a:schemeClr val="tx1"/>
                          </a:solidFill>
                          <a:latin typeface="Arial" panose="020B0604020202020204" pitchFamily="34" charset="0"/>
                          <a:cs typeface="Arial" panose="020B0604020202020204" pitchFamily="34" charset="0"/>
                        </a:rPr>
                        <a:t>Библия</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непогрешима</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искажена</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5543000"/>
                  </a:ext>
                </a:extLst>
              </a:tr>
              <a:tr h="488588">
                <a:tc>
                  <a:txBody>
                    <a:bodyPr/>
                    <a:lstStyle/>
                    <a:p>
                      <a:r>
                        <a:rPr lang="ru-RU" sz="2400" b="1" dirty="0">
                          <a:solidFill>
                            <a:schemeClr val="tx1"/>
                          </a:solidFill>
                          <a:latin typeface="Arial" panose="020B0604020202020204" pitchFamily="34" charset="0"/>
                          <a:cs typeface="Arial" panose="020B0604020202020204" pitchFamily="34" charset="0"/>
                        </a:rPr>
                        <a:t>Труды Э. Уайт</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непогрешимы</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фальсифицированы</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5523403"/>
                  </a:ext>
                </a:extLst>
              </a:tr>
              <a:tr h="488588">
                <a:tc>
                  <a:txBody>
                    <a:bodyPr/>
                    <a:lstStyle/>
                    <a:p>
                      <a:r>
                        <a:rPr lang="ru-RU" sz="2400" b="1" dirty="0">
                          <a:solidFill>
                            <a:schemeClr val="tx1"/>
                          </a:solidFill>
                          <a:latin typeface="Arial" panose="020B0604020202020204" pitchFamily="34" charset="0"/>
                          <a:cs typeface="Arial" panose="020B0604020202020204" pitchFamily="34" charset="0"/>
                        </a:rPr>
                        <a:t>Акценты</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ясные</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избирательные</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0464142"/>
                  </a:ext>
                </a:extLst>
              </a:tr>
              <a:tr h="488588">
                <a:tc>
                  <a:txBody>
                    <a:bodyPr/>
                    <a:lstStyle/>
                    <a:p>
                      <a:r>
                        <a:rPr lang="ru-RU" sz="2400" b="1" dirty="0">
                          <a:solidFill>
                            <a:schemeClr val="tx1"/>
                          </a:solidFill>
                          <a:latin typeface="Arial" panose="020B0604020202020204" pitchFamily="34" charset="0"/>
                          <a:cs typeface="Arial" panose="020B0604020202020204" pitchFamily="34" charset="0"/>
                        </a:rPr>
                        <a:t>Фокус</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инклюзивный</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эксклюзивный</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0256376"/>
                  </a:ext>
                </a:extLst>
              </a:tr>
              <a:tr h="839387">
                <a:tc>
                  <a:txBody>
                    <a:bodyPr/>
                    <a:lstStyle/>
                    <a:p>
                      <a:r>
                        <a:rPr lang="ru-RU" sz="2400" b="1" dirty="0">
                          <a:solidFill>
                            <a:schemeClr val="tx1"/>
                          </a:solidFill>
                          <a:latin typeface="Arial" panose="020B0604020202020204" pitchFamily="34" charset="0"/>
                          <a:cs typeface="Arial" panose="020B0604020202020204" pitchFamily="34" charset="0"/>
                        </a:rPr>
                        <a:t>Понимание истины</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прогрессирующий характер</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статично</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6106358"/>
                  </a:ext>
                </a:extLst>
              </a:tr>
              <a:tr h="488923">
                <a:tc>
                  <a:txBody>
                    <a:bodyPr/>
                    <a:lstStyle/>
                    <a:p>
                      <a:r>
                        <a:rPr lang="ru-RU" sz="2400" b="1" dirty="0">
                          <a:solidFill>
                            <a:schemeClr val="tx1"/>
                          </a:solidFill>
                          <a:latin typeface="Arial" panose="020B0604020202020204" pitchFamily="34" charset="0"/>
                          <a:cs typeface="Arial" panose="020B0604020202020204" pitchFamily="34" charset="0"/>
                        </a:rPr>
                        <a:t>Новый свет</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принятие</a:t>
                      </a:r>
                      <a:endParaRPr lang="en-US" sz="2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400" b="1" dirty="0">
                          <a:solidFill>
                            <a:schemeClr val="tx1"/>
                          </a:solidFill>
                          <a:latin typeface="Arial" panose="020B0604020202020204" pitchFamily="34" charset="0"/>
                          <a:cs typeface="Arial" panose="020B0604020202020204" pitchFamily="34" charset="0"/>
                        </a:rPr>
                        <a:t>отвержение</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4327370"/>
                  </a:ext>
                </a:extLst>
              </a:tr>
            </a:tbl>
          </a:graphicData>
        </a:graphic>
      </p:graphicFrame>
      <p:sp>
        <p:nvSpPr>
          <p:cNvPr id="4" name="Rectangle 3">
            <a:extLst>
              <a:ext uri="{FF2B5EF4-FFF2-40B4-BE49-F238E27FC236}">
                <a16:creationId xmlns:a16="http://schemas.microsoft.com/office/drawing/2014/main" id="{D017B457-E2EE-0C4D-8636-198D79946549}"/>
              </a:ext>
            </a:extLst>
          </p:cNvPr>
          <p:cNvSpPr/>
          <p:nvPr/>
        </p:nvSpPr>
        <p:spPr>
          <a:xfrm>
            <a:off x="3623143" y="516278"/>
            <a:ext cx="4945713" cy="830997"/>
          </a:xfrm>
          <a:prstGeom prst="rect">
            <a:avLst/>
          </a:prstGeom>
        </p:spPr>
        <p:txBody>
          <a:bodyPr wrap="none">
            <a:spAutoFit/>
          </a:bodyPr>
          <a:lstStyle/>
          <a:p>
            <a:pPr algn="ctr"/>
            <a:r>
              <a:rPr lang="ru-RU" sz="4800" b="1" dirty="0">
                <a:solidFill>
                  <a:srgbClr val="FFC000"/>
                </a:solidFill>
              </a:rPr>
              <a:t>Резкие контрасты</a:t>
            </a:r>
            <a:endParaRPr lang="en-US" sz="4800" b="1" dirty="0">
              <a:solidFill>
                <a:srgbClr val="FFC000"/>
              </a:solidFill>
            </a:endParaRPr>
          </a:p>
        </p:txBody>
      </p:sp>
      <p:sp>
        <p:nvSpPr>
          <p:cNvPr id="3" name="Rectangle 2">
            <a:extLst>
              <a:ext uri="{FF2B5EF4-FFF2-40B4-BE49-F238E27FC236}">
                <a16:creationId xmlns:a16="http://schemas.microsoft.com/office/drawing/2014/main" id="{EB1DD6C8-E631-CD42-BFC3-1D14C395106A}"/>
              </a:ext>
            </a:extLst>
          </p:cNvPr>
          <p:cNvSpPr/>
          <p:nvPr/>
        </p:nvSpPr>
        <p:spPr>
          <a:xfrm>
            <a:off x="8102828" y="1347275"/>
            <a:ext cx="1700274" cy="369332"/>
          </a:xfrm>
          <a:prstGeom prst="rect">
            <a:avLst/>
          </a:prstGeom>
        </p:spPr>
        <p:txBody>
          <a:bodyPr wrap="none">
            <a:spAutoFit/>
          </a:bodyPr>
          <a:lstStyle/>
          <a:p>
            <a:pPr algn="ctr"/>
            <a:r>
              <a:rPr lang="ru-RU" i="1" dirty="0">
                <a:solidFill>
                  <a:schemeClr val="bg1"/>
                </a:solidFill>
                <a:latin typeface="Lucida Calligraphy" panose="03010101010101010101" pitchFamily="66" charset="77"/>
              </a:rPr>
              <a:t>Альберто Тим</a:t>
            </a:r>
            <a:endParaRPr lang="en-US" i="1" dirty="0">
              <a:solidFill>
                <a:schemeClr val="bg1"/>
              </a:solidFill>
              <a:latin typeface="Lucida Calligraphy" panose="03010101010101010101" pitchFamily="66" charset="77"/>
            </a:endParaRPr>
          </a:p>
        </p:txBody>
      </p:sp>
    </p:spTree>
    <p:extLst>
      <p:ext uri="{BB962C8B-B14F-4D97-AF65-F5344CB8AC3E}">
        <p14:creationId xmlns:p14="http://schemas.microsoft.com/office/powerpoint/2010/main" val="102522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97469-C2F0-3E46-B103-45DA482EAF93}"/>
              </a:ext>
            </a:extLst>
          </p:cNvPr>
          <p:cNvSpPr txBox="1"/>
          <p:nvPr/>
        </p:nvSpPr>
        <p:spPr>
          <a:xfrm>
            <a:off x="4913624" y="1550895"/>
            <a:ext cx="2364750" cy="830997"/>
          </a:xfrm>
          <a:prstGeom prst="rect">
            <a:avLst/>
          </a:prstGeom>
          <a:noFill/>
        </p:spPr>
        <p:txBody>
          <a:bodyPr wrap="none" rtlCol="0">
            <a:spAutoFit/>
          </a:bodyPr>
          <a:lstStyle/>
          <a:p>
            <a:pPr algn="ctr"/>
            <a:r>
              <a:rPr lang="ru-RU" sz="4800" b="1" i="1" dirty="0">
                <a:solidFill>
                  <a:srgbClr val="FFC000"/>
                </a:solidFill>
              </a:rPr>
              <a:t>Часть</a:t>
            </a:r>
            <a:r>
              <a:rPr lang="en-US" sz="4800" b="1" i="1" dirty="0">
                <a:solidFill>
                  <a:srgbClr val="FFC000"/>
                </a:solidFill>
              </a:rPr>
              <a:t> 3</a:t>
            </a:r>
          </a:p>
        </p:txBody>
      </p:sp>
      <p:sp>
        <p:nvSpPr>
          <p:cNvPr id="5" name="Rectangle 4">
            <a:extLst>
              <a:ext uri="{FF2B5EF4-FFF2-40B4-BE49-F238E27FC236}">
                <a16:creationId xmlns:a16="http://schemas.microsoft.com/office/drawing/2014/main" id="{36626DA9-5522-CB42-9B40-6AB195B0AC9C}"/>
              </a:ext>
            </a:extLst>
          </p:cNvPr>
          <p:cNvSpPr/>
          <p:nvPr/>
        </p:nvSpPr>
        <p:spPr>
          <a:xfrm>
            <a:off x="2518311" y="2896345"/>
            <a:ext cx="7155375" cy="1938992"/>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sz="6000" b="1" dirty="0">
                <a:solidFill>
                  <a:schemeClr val="tx1"/>
                </a:solidFill>
                <a:cs typeface="Calibri"/>
              </a:rPr>
              <a:t>Святой Дух и Его работа</a:t>
            </a:r>
            <a:endParaRPr lang="en-US" sz="6000" b="1" dirty="0">
              <a:solidFill>
                <a:schemeClr val="tx1"/>
              </a:solidFill>
              <a:cs typeface="Calibri"/>
            </a:endParaRPr>
          </a:p>
        </p:txBody>
      </p:sp>
    </p:spTree>
    <p:extLst>
      <p:ext uri="{BB962C8B-B14F-4D97-AF65-F5344CB8AC3E}">
        <p14:creationId xmlns:p14="http://schemas.microsoft.com/office/powerpoint/2010/main" val="3430251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DF9D2E-A3F6-D542-865E-5DD69DCE17BF}"/>
              </a:ext>
            </a:extLst>
          </p:cNvPr>
          <p:cNvSpPr txBox="1"/>
          <p:nvPr/>
        </p:nvSpPr>
        <p:spPr>
          <a:xfrm>
            <a:off x="2727929" y="1633871"/>
            <a:ext cx="7090852" cy="523220"/>
          </a:xfrm>
          <a:prstGeom prst="rect">
            <a:avLst/>
          </a:prstGeom>
          <a:noFill/>
        </p:spPr>
        <p:txBody>
          <a:bodyPr wrap="none" rtlCol="0">
            <a:spAutoFit/>
          </a:bodyPr>
          <a:lstStyle/>
          <a:p>
            <a:r>
              <a:rPr lang="ru-RU" sz="2800" b="1" dirty="0">
                <a:solidFill>
                  <a:schemeClr val="bg1"/>
                </a:solidFill>
              </a:rPr>
              <a:t>Ин.</a:t>
            </a:r>
            <a:r>
              <a:rPr lang="en-US" sz="2800" b="1" dirty="0">
                <a:solidFill>
                  <a:schemeClr val="bg1"/>
                </a:solidFill>
              </a:rPr>
              <a:t> 16:8-11; </a:t>
            </a:r>
            <a:r>
              <a:rPr lang="ru-RU" sz="2800" b="1" dirty="0">
                <a:solidFill>
                  <a:schemeClr val="bg1"/>
                </a:solidFill>
              </a:rPr>
              <a:t>Деян.</a:t>
            </a:r>
            <a:r>
              <a:rPr lang="en-US" sz="2800" b="1" dirty="0">
                <a:solidFill>
                  <a:schemeClr val="bg1"/>
                </a:solidFill>
              </a:rPr>
              <a:t> 1:8; 1 </a:t>
            </a:r>
            <a:r>
              <a:rPr lang="ru-RU" sz="2800" b="1" dirty="0">
                <a:solidFill>
                  <a:schemeClr val="bg1"/>
                </a:solidFill>
              </a:rPr>
              <a:t>Кор.</a:t>
            </a:r>
            <a:r>
              <a:rPr lang="en-US" sz="2800" b="1" dirty="0">
                <a:solidFill>
                  <a:schemeClr val="bg1"/>
                </a:solidFill>
              </a:rPr>
              <a:t> 12; </a:t>
            </a:r>
            <a:r>
              <a:rPr lang="ru-RU" sz="2800" b="1" dirty="0">
                <a:solidFill>
                  <a:schemeClr val="bg1"/>
                </a:solidFill>
              </a:rPr>
              <a:t>Гал.</a:t>
            </a:r>
            <a:r>
              <a:rPr lang="en-US" sz="2800" b="1" dirty="0">
                <a:solidFill>
                  <a:schemeClr val="bg1"/>
                </a:solidFill>
              </a:rPr>
              <a:t> 5:19-25</a:t>
            </a:r>
          </a:p>
        </p:txBody>
      </p:sp>
      <p:graphicFrame>
        <p:nvGraphicFramePr>
          <p:cNvPr id="5" name="Table 4">
            <a:extLst>
              <a:ext uri="{FF2B5EF4-FFF2-40B4-BE49-F238E27FC236}">
                <a16:creationId xmlns:a16="http://schemas.microsoft.com/office/drawing/2014/main" id="{9AF71D2C-6F36-5A48-B88D-A36377EA7767}"/>
              </a:ext>
            </a:extLst>
          </p:cNvPr>
          <p:cNvGraphicFramePr>
            <a:graphicFrameLocks noGrp="1"/>
          </p:cNvGraphicFramePr>
          <p:nvPr>
            <p:extLst>
              <p:ext uri="{D42A27DB-BD31-4B8C-83A1-F6EECF244321}">
                <p14:modId xmlns:p14="http://schemas.microsoft.com/office/powerpoint/2010/main" val="2035793286"/>
              </p:ext>
            </p:extLst>
          </p:nvPr>
        </p:nvGraphicFramePr>
        <p:xfrm>
          <a:off x="1429555" y="2363958"/>
          <a:ext cx="9053848" cy="4054215"/>
        </p:xfrm>
        <a:graphic>
          <a:graphicData uri="http://schemas.openxmlformats.org/drawingml/2006/table">
            <a:tbl>
              <a:tblPr firstRow="1" bandRow="1">
                <a:tableStyleId>{E8034E78-7F5D-4C2E-B375-FC64B27BC917}</a:tableStyleId>
              </a:tblPr>
              <a:tblGrid>
                <a:gridCol w="3306622">
                  <a:extLst>
                    <a:ext uri="{9D8B030D-6E8A-4147-A177-3AD203B41FA5}">
                      <a16:colId xmlns:a16="http://schemas.microsoft.com/office/drawing/2014/main" val="4037542887"/>
                    </a:ext>
                  </a:extLst>
                </a:gridCol>
                <a:gridCol w="3227894">
                  <a:extLst>
                    <a:ext uri="{9D8B030D-6E8A-4147-A177-3AD203B41FA5}">
                      <a16:colId xmlns:a16="http://schemas.microsoft.com/office/drawing/2014/main" val="2082295657"/>
                    </a:ext>
                  </a:extLst>
                </a:gridCol>
                <a:gridCol w="2519332">
                  <a:extLst>
                    <a:ext uri="{9D8B030D-6E8A-4147-A177-3AD203B41FA5}">
                      <a16:colId xmlns:a16="http://schemas.microsoft.com/office/drawing/2014/main" val="2563613566"/>
                    </a:ext>
                  </a:extLst>
                </a:gridCol>
              </a:tblGrid>
              <a:tr h="479025">
                <a:tc>
                  <a:txBody>
                    <a:bodyPr/>
                    <a:lstStyle/>
                    <a:p>
                      <a:endParaRPr lang="en-US" sz="2400" dirty="0">
                        <a:latin typeface="Arial" panose="020B0604020202020204" pitchFamily="34" charset="0"/>
                        <a:cs typeface="Arial" panose="020B0604020202020204" pitchFamily="34" charset="0"/>
                      </a:endParaRPr>
                    </a:p>
                  </a:txBody>
                  <a:tcPr/>
                </a:tc>
                <a:tc>
                  <a:txBody>
                    <a:bodyPr/>
                    <a:lstStyle/>
                    <a:p>
                      <a:pPr algn="ctr"/>
                      <a:r>
                        <a:rPr lang="ru-RU" sz="2400" b="1" dirty="0">
                          <a:latin typeface="Arial" panose="020B0604020202020204" pitchFamily="34" charset="0"/>
                          <a:cs typeface="Arial" panose="020B0604020202020204" pitchFamily="34" charset="0"/>
                        </a:rPr>
                        <a:t>Св. Дух</a:t>
                      </a:r>
                      <a:endParaRPr lang="en-US" sz="2400" b="1" dirty="0">
                        <a:latin typeface="Arial" panose="020B0604020202020204" pitchFamily="34" charset="0"/>
                        <a:cs typeface="Arial" panose="020B0604020202020204" pitchFamily="34" charset="0"/>
                      </a:endParaRPr>
                    </a:p>
                  </a:txBody>
                  <a:tcPr/>
                </a:tc>
                <a:tc>
                  <a:txBody>
                    <a:bodyPr/>
                    <a:lstStyle/>
                    <a:p>
                      <a:pPr algn="ctr"/>
                      <a:r>
                        <a:rPr lang="ru-RU" sz="2400" b="1" dirty="0">
                          <a:latin typeface="Arial" panose="020B0604020202020204" pitchFamily="34" charset="0"/>
                          <a:cs typeface="Arial" panose="020B0604020202020204" pitchFamily="34" charset="0"/>
                        </a:rPr>
                        <a:t>Сатана</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3860093"/>
                  </a:ext>
                </a:extLst>
              </a:tr>
              <a:tr h="479025">
                <a:tc>
                  <a:txBody>
                    <a:bodyPr/>
                    <a:lstStyle/>
                    <a:p>
                      <a:r>
                        <a:rPr lang="ru-RU" sz="2000" b="1" dirty="0">
                          <a:solidFill>
                            <a:schemeClr val="tx1"/>
                          </a:solidFill>
                          <a:latin typeface="Arial" panose="020B0604020202020204" pitchFamily="34" charset="0"/>
                          <a:cs typeface="Arial" panose="020B0604020202020204" pitchFamily="34" charset="0"/>
                        </a:rPr>
                        <a:t>ГРЕХ</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Помогает победить</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Вводит в</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4836383"/>
                  </a:ext>
                </a:extLst>
              </a:tr>
              <a:tr h="479025">
                <a:tc>
                  <a:txBody>
                    <a:bodyPr/>
                    <a:lstStyle/>
                    <a:p>
                      <a:r>
                        <a:rPr lang="ru-RU" sz="2000" b="1" dirty="0">
                          <a:solidFill>
                            <a:schemeClr val="tx1"/>
                          </a:solidFill>
                          <a:latin typeface="Arial" panose="020B0604020202020204" pitchFamily="34" charset="0"/>
                          <a:cs typeface="Arial" panose="020B0604020202020204" pitchFamily="34" charset="0"/>
                        </a:rPr>
                        <a:t>ПРАВЕДНОСТЬ</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Ведет к</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Уводит в сторону</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5543000"/>
                  </a:ext>
                </a:extLst>
              </a:tr>
              <a:tr h="479025">
                <a:tc>
                  <a:txBody>
                    <a:bodyPr/>
                    <a:lstStyle/>
                    <a:p>
                      <a:r>
                        <a:rPr lang="ru-RU" sz="2000" b="1" dirty="0">
                          <a:solidFill>
                            <a:schemeClr val="tx1"/>
                          </a:solidFill>
                          <a:latin typeface="Arial" panose="020B0604020202020204" pitchFamily="34" charset="0"/>
                          <a:cs typeface="Arial" panose="020B0604020202020204" pitchFamily="34" charset="0"/>
                        </a:rPr>
                        <a:t>СУД</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000" b="1" dirty="0">
                          <a:solidFill>
                            <a:schemeClr val="tx1"/>
                          </a:solidFill>
                          <a:latin typeface="Arial" panose="020B0604020202020204" pitchFamily="34" charset="0"/>
                          <a:cs typeface="Arial" panose="020B0604020202020204" pitchFamily="34" charset="0"/>
                        </a:rPr>
                        <a:t> </a:t>
                      </a:r>
                      <a:r>
                        <a:rPr lang="ru-RU" sz="2000" b="1" dirty="0">
                          <a:solidFill>
                            <a:schemeClr val="tx1"/>
                          </a:solidFill>
                          <a:latin typeface="Arial" panose="020B0604020202020204" pitchFamily="34" charset="0"/>
                          <a:cs typeface="Arial" panose="020B0604020202020204" pitchFamily="34" charset="0"/>
                        </a:rPr>
                        <a:t>побуждает к бодрствованию</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отрицает</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5523403"/>
                  </a:ext>
                </a:extLst>
              </a:tr>
              <a:tr h="479025">
                <a:tc>
                  <a:txBody>
                    <a:bodyPr/>
                    <a:lstStyle/>
                    <a:p>
                      <a:r>
                        <a:rPr lang="ru-RU" sz="2000" b="1" dirty="0">
                          <a:solidFill>
                            <a:schemeClr val="tx1"/>
                          </a:solidFill>
                          <a:latin typeface="Arial" panose="020B0604020202020204" pitchFamily="34" charset="0"/>
                          <a:cs typeface="Arial" panose="020B0604020202020204" pitchFamily="34" charset="0"/>
                        </a:rPr>
                        <a:t>ПЛОД ДУХА</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производит</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подрывает</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4674989"/>
                  </a:ext>
                </a:extLst>
              </a:tr>
              <a:tr h="479025">
                <a:tc>
                  <a:txBody>
                    <a:bodyPr/>
                    <a:lstStyle/>
                    <a:p>
                      <a:r>
                        <a:rPr lang="ru-RU" sz="2000" b="1" dirty="0">
                          <a:solidFill>
                            <a:schemeClr val="tx1"/>
                          </a:solidFill>
                          <a:latin typeface="Arial" panose="020B0604020202020204" pitchFamily="34" charset="0"/>
                          <a:cs typeface="Arial" panose="020B0604020202020204" pitchFamily="34" charset="0"/>
                        </a:rPr>
                        <a:t>ДАРЫ ДУХА</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наделяет</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фальсифицирует</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34178"/>
                  </a:ext>
                </a:extLst>
              </a:tr>
              <a:tr h="479025">
                <a:tc>
                  <a:txBody>
                    <a:bodyPr/>
                    <a:lstStyle/>
                    <a:p>
                      <a:r>
                        <a:rPr lang="ru-RU" sz="2000" b="1" dirty="0">
                          <a:solidFill>
                            <a:schemeClr val="tx1"/>
                          </a:solidFill>
                          <a:latin typeface="Arial" panose="020B0604020202020204" pitchFamily="34" charset="0"/>
                          <a:cs typeface="Arial" panose="020B0604020202020204" pitchFamily="34" charset="0"/>
                        </a:rPr>
                        <a:t>ВОЗРОЖДЕНИЕ</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производит</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имитирует</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3919970"/>
                  </a:ext>
                </a:extLst>
              </a:tr>
              <a:tr h="479025">
                <a:tc>
                  <a:txBody>
                    <a:bodyPr/>
                    <a:lstStyle/>
                    <a:p>
                      <a:r>
                        <a:rPr lang="ru-RU" sz="2000" b="1" dirty="0">
                          <a:solidFill>
                            <a:schemeClr val="tx1"/>
                          </a:solidFill>
                          <a:latin typeface="Arial" panose="020B0604020202020204" pitchFamily="34" charset="0"/>
                          <a:cs typeface="Arial" panose="020B0604020202020204" pitchFamily="34" charset="0"/>
                        </a:rPr>
                        <a:t>МИССИЯ</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Наделяет силой</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2000" b="1" dirty="0">
                          <a:solidFill>
                            <a:schemeClr val="tx1"/>
                          </a:solidFill>
                          <a:latin typeface="Arial" panose="020B0604020202020204" pitchFamily="34" charset="0"/>
                          <a:cs typeface="Arial" panose="020B0604020202020204" pitchFamily="34" charset="0"/>
                        </a:rPr>
                        <a:t>ослабляет</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3746137"/>
                  </a:ext>
                </a:extLst>
              </a:tr>
            </a:tbl>
          </a:graphicData>
        </a:graphic>
      </p:graphicFrame>
      <p:sp>
        <p:nvSpPr>
          <p:cNvPr id="6" name="TextBox 5">
            <a:extLst>
              <a:ext uri="{FF2B5EF4-FFF2-40B4-BE49-F238E27FC236}">
                <a16:creationId xmlns:a16="http://schemas.microsoft.com/office/drawing/2014/main" id="{EC31BE08-106F-B544-9D05-263F95A2694B}"/>
              </a:ext>
            </a:extLst>
          </p:cNvPr>
          <p:cNvSpPr txBox="1"/>
          <p:nvPr/>
        </p:nvSpPr>
        <p:spPr>
          <a:xfrm>
            <a:off x="2659198" y="864430"/>
            <a:ext cx="7093288" cy="769441"/>
          </a:xfrm>
          <a:prstGeom prst="rect">
            <a:avLst/>
          </a:prstGeom>
          <a:noFill/>
        </p:spPr>
        <p:txBody>
          <a:bodyPr wrap="none" rtlCol="0">
            <a:spAutoFit/>
          </a:bodyPr>
          <a:lstStyle/>
          <a:p>
            <a:pPr algn="ctr"/>
            <a:r>
              <a:rPr lang="ru-RU" sz="4400" b="1" dirty="0">
                <a:solidFill>
                  <a:srgbClr val="FFC000"/>
                </a:solidFill>
              </a:rPr>
              <a:t>Полная противоположность</a:t>
            </a:r>
            <a:endParaRPr lang="en-US" sz="4400" b="1" dirty="0">
              <a:solidFill>
                <a:srgbClr val="FFC000"/>
              </a:solidFill>
            </a:endParaRPr>
          </a:p>
        </p:txBody>
      </p:sp>
    </p:spTree>
    <p:extLst>
      <p:ext uri="{BB962C8B-B14F-4D97-AF65-F5344CB8AC3E}">
        <p14:creationId xmlns:p14="http://schemas.microsoft.com/office/powerpoint/2010/main" val="368582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BBA67-2D39-9848-9BD7-0C9E23C36FAB}"/>
              </a:ext>
            </a:extLst>
          </p:cNvPr>
          <p:cNvSpPr txBox="1"/>
          <p:nvPr/>
        </p:nvSpPr>
        <p:spPr>
          <a:xfrm>
            <a:off x="2035288" y="3230349"/>
            <a:ext cx="8112838" cy="2677656"/>
          </a:xfrm>
          <a:prstGeom prst="rect">
            <a:avLst/>
          </a:prstGeom>
          <a:noFill/>
        </p:spPr>
        <p:txBody>
          <a:bodyPr wrap="square" rtlCol="0">
            <a:spAutoFit/>
          </a:bodyPr>
          <a:lstStyle/>
          <a:p>
            <a:pPr marL="457200" indent="-457200">
              <a:buFont typeface="Wingdings" pitchFamily="2" charset="2"/>
              <a:buChar char="Ø"/>
            </a:pPr>
            <a:r>
              <a:rPr lang="ru-RU" sz="2800" dirty="0">
                <a:solidFill>
                  <a:schemeClr val="bg1"/>
                </a:solidFill>
              </a:rPr>
              <a:t>Когда мы больше всего нуждаемся в истинном пробуждении, чтобы завершить проповедь Евангелия, появляются некоторые люди, сомневающиеся в </a:t>
            </a:r>
            <a:r>
              <a:rPr lang="ru-RU" sz="2800" dirty="0">
                <a:solidFill>
                  <a:srgbClr val="FFFF00"/>
                </a:solidFill>
              </a:rPr>
              <a:t>самой природе </a:t>
            </a:r>
            <a:r>
              <a:rPr lang="ru-RU" sz="2800" dirty="0">
                <a:solidFill>
                  <a:schemeClr val="bg1"/>
                </a:solidFill>
              </a:rPr>
              <a:t>Святого Духа!</a:t>
            </a:r>
            <a:endParaRPr lang="en-US" sz="2800" dirty="0">
              <a:solidFill>
                <a:schemeClr val="bg1"/>
              </a:solidFill>
            </a:endParaRPr>
          </a:p>
          <a:p>
            <a:pPr marL="457200" indent="-457200">
              <a:buFont typeface="Wingdings" pitchFamily="2" charset="2"/>
              <a:buChar char="Ø"/>
            </a:pPr>
            <a:r>
              <a:rPr lang="ru-RU" sz="2800" dirty="0">
                <a:solidFill>
                  <a:srgbClr val="FFFF00"/>
                </a:solidFill>
              </a:rPr>
              <a:t>Истинное возрождение </a:t>
            </a:r>
            <a:r>
              <a:rPr lang="ru-RU" sz="2800" dirty="0">
                <a:solidFill>
                  <a:schemeClr val="bg1"/>
                </a:solidFill>
              </a:rPr>
              <a:t>не может выйти из современных </a:t>
            </a:r>
            <a:r>
              <a:rPr lang="ru-RU" sz="2800" dirty="0" err="1">
                <a:solidFill>
                  <a:schemeClr val="bg1"/>
                </a:solidFill>
              </a:rPr>
              <a:t>антитринитарных</a:t>
            </a:r>
            <a:r>
              <a:rPr lang="ru-RU" sz="2800" dirty="0">
                <a:solidFill>
                  <a:schemeClr val="bg1"/>
                </a:solidFill>
              </a:rPr>
              <a:t> кругов.</a:t>
            </a:r>
            <a:endParaRPr lang="en-US" sz="2800" dirty="0">
              <a:solidFill>
                <a:schemeClr val="bg1"/>
              </a:solidFill>
            </a:endParaRPr>
          </a:p>
        </p:txBody>
      </p:sp>
      <p:sp>
        <p:nvSpPr>
          <p:cNvPr id="4" name="Rounded Rectangle 3">
            <a:extLst>
              <a:ext uri="{FF2B5EF4-FFF2-40B4-BE49-F238E27FC236}">
                <a16:creationId xmlns:a16="http://schemas.microsoft.com/office/drawing/2014/main" id="{92429012-D48C-1343-B813-D6385D6D0FEB}"/>
              </a:ext>
            </a:extLst>
          </p:cNvPr>
          <p:cNvSpPr/>
          <p:nvPr/>
        </p:nvSpPr>
        <p:spPr>
          <a:xfrm>
            <a:off x="1493949" y="1217244"/>
            <a:ext cx="9195516" cy="1678450"/>
          </a:xfrm>
          <a:prstGeom prst="roundRect">
            <a:avLst/>
          </a:prstGeom>
          <a:ln>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en-US" sz="3200" dirty="0"/>
              <a:t>“</a:t>
            </a:r>
            <a:r>
              <a:rPr lang="ru-RU" sz="3200" dirty="0"/>
              <a:t>Возрождение и преобразование должны произойти под влиянием служения Святого Духа.</a:t>
            </a:r>
            <a:r>
              <a:rPr lang="en-US" sz="3200" dirty="0"/>
              <a:t>.”  </a:t>
            </a:r>
          </a:p>
          <a:p>
            <a:pPr lvl="0"/>
            <a:endParaRPr lang="en-US" sz="1050" i="1" dirty="0"/>
          </a:p>
          <a:p>
            <a:pPr lvl="0" algn="r"/>
            <a:r>
              <a:rPr lang="en-US" sz="2400" dirty="0"/>
              <a:t>– E. G. White, </a:t>
            </a:r>
            <a:r>
              <a:rPr lang="en-US" sz="2400" i="1" dirty="0"/>
              <a:t>Selected Messages, </a:t>
            </a:r>
            <a:r>
              <a:rPr lang="en-US" sz="2400" dirty="0"/>
              <a:t>1:128</a:t>
            </a:r>
          </a:p>
        </p:txBody>
      </p:sp>
    </p:spTree>
    <p:extLst>
      <p:ext uri="{BB962C8B-B14F-4D97-AF65-F5344CB8AC3E}">
        <p14:creationId xmlns:p14="http://schemas.microsoft.com/office/powerpoint/2010/main" val="1646224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8729E-71D1-334E-9894-C475880BD396}"/>
              </a:ext>
            </a:extLst>
          </p:cNvPr>
          <p:cNvSpPr txBox="1"/>
          <p:nvPr/>
        </p:nvSpPr>
        <p:spPr>
          <a:xfrm>
            <a:off x="4339383" y="1377455"/>
            <a:ext cx="3513231"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4800" b="1" dirty="0">
                <a:solidFill>
                  <a:srgbClr val="FFC000"/>
                </a:solidFill>
              </a:rPr>
              <a:t>Деян.</a:t>
            </a:r>
            <a:r>
              <a:rPr lang="en-US" sz="4800" b="1" dirty="0">
                <a:solidFill>
                  <a:srgbClr val="FFC000"/>
                </a:solidFill>
              </a:rPr>
              <a:t> 19:1-7</a:t>
            </a:r>
          </a:p>
        </p:txBody>
      </p:sp>
      <p:sp>
        <p:nvSpPr>
          <p:cNvPr id="3" name="TextBox 2">
            <a:extLst>
              <a:ext uri="{FF2B5EF4-FFF2-40B4-BE49-F238E27FC236}">
                <a16:creationId xmlns:a16="http://schemas.microsoft.com/office/drawing/2014/main" id="{2DA23298-0103-BB4B-A9AE-85E11AC1D3EB}"/>
              </a:ext>
            </a:extLst>
          </p:cNvPr>
          <p:cNvSpPr txBox="1"/>
          <p:nvPr/>
        </p:nvSpPr>
        <p:spPr>
          <a:xfrm>
            <a:off x="2375098" y="2714851"/>
            <a:ext cx="7441800" cy="3416320"/>
          </a:xfrm>
          <a:prstGeom prst="rect">
            <a:avLst/>
          </a:prstGeom>
          <a:noFill/>
        </p:spPr>
        <p:txBody>
          <a:bodyPr wrap="square" rtlCol="0">
            <a:spAutoFit/>
          </a:bodyPr>
          <a:lstStyle/>
          <a:p>
            <a:pPr algn="ctr"/>
            <a:r>
              <a:rPr lang="ru-RU" sz="3600" dirty="0">
                <a:solidFill>
                  <a:schemeClr val="bg1"/>
                </a:solidFill>
              </a:rPr>
              <a:t>И спросил он </a:t>
            </a:r>
            <a:r>
              <a:rPr lang="en-US" sz="3600" dirty="0">
                <a:solidFill>
                  <a:schemeClr val="bg1"/>
                </a:solidFill>
              </a:rPr>
              <a:t>[</a:t>
            </a:r>
            <a:r>
              <a:rPr lang="ru-RU" sz="3600" dirty="0">
                <a:solidFill>
                  <a:schemeClr val="bg1"/>
                </a:solidFill>
              </a:rPr>
              <a:t>Павел</a:t>
            </a:r>
            <a:r>
              <a:rPr lang="en-US" sz="3600" dirty="0">
                <a:solidFill>
                  <a:schemeClr val="bg1"/>
                </a:solidFill>
              </a:rPr>
              <a:t>]</a:t>
            </a:r>
            <a:r>
              <a:rPr lang="ru-RU" sz="3600" dirty="0">
                <a:solidFill>
                  <a:schemeClr val="bg1"/>
                </a:solidFill>
              </a:rPr>
              <a:t> у них: «Сошел ли на вас </a:t>
            </a:r>
            <a:r>
              <a:rPr lang="ru-RU" sz="3600" dirty="0">
                <a:solidFill>
                  <a:srgbClr val="FFFF00"/>
                </a:solidFill>
              </a:rPr>
              <a:t>Дух Святой</a:t>
            </a:r>
            <a:r>
              <a:rPr lang="ru-RU" sz="3600" dirty="0">
                <a:solidFill>
                  <a:schemeClr val="bg1"/>
                </a:solidFill>
              </a:rPr>
              <a:t>, когда вы уверовали </a:t>
            </a:r>
            <a:r>
              <a:rPr lang="ru-RU" sz="3600" i="1" dirty="0">
                <a:solidFill>
                  <a:schemeClr val="bg1"/>
                </a:solidFill>
              </a:rPr>
              <a:t>во Христа</a:t>
            </a:r>
            <a:r>
              <a:rPr lang="ru-RU" sz="3600" dirty="0">
                <a:solidFill>
                  <a:schemeClr val="bg1"/>
                </a:solidFill>
              </a:rPr>
              <a:t>?» Они же ему </a:t>
            </a:r>
            <a:r>
              <a:rPr lang="ru-RU" sz="3600" i="1" dirty="0">
                <a:solidFill>
                  <a:schemeClr val="bg1"/>
                </a:solidFill>
              </a:rPr>
              <a:t>отвечали</a:t>
            </a:r>
            <a:r>
              <a:rPr lang="ru-RU" sz="3600" dirty="0">
                <a:solidFill>
                  <a:schemeClr val="bg1"/>
                </a:solidFill>
              </a:rPr>
              <a:t>: «Мы вообще не слышали, что </a:t>
            </a:r>
            <a:r>
              <a:rPr lang="ru-RU" sz="3600" dirty="0">
                <a:solidFill>
                  <a:srgbClr val="FFFF00"/>
                </a:solidFill>
              </a:rPr>
              <a:t>есть</a:t>
            </a:r>
            <a:r>
              <a:rPr lang="ru-RU" sz="3600" dirty="0">
                <a:solidFill>
                  <a:schemeClr val="bg1"/>
                </a:solidFill>
              </a:rPr>
              <a:t> </a:t>
            </a:r>
            <a:r>
              <a:rPr lang="ru-RU" sz="3600" i="1" dirty="0">
                <a:solidFill>
                  <a:schemeClr val="bg1"/>
                </a:solidFill>
              </a:rPr>
              <a:t>еще некий </a:t>
            </a:r>
            <a:r>
              <a:rPr lang="ru-RU" sz="3600" dirty="0">
                <a:solidFill>
                  <a:schemeClr val="bg1"/>
                </a:solidFill>
              </a:rPr>
              <a:t>Дух Святой»</a:t>
            </a:r>
            <a:r>
              <a:rPr lang="en-US" sz="3600" dirty="0">
                <a:solidFill>
                  <a:schemeClr val="bg1"/>
                </a:solidFill>
              </a:rPr>
              <a:t> (</a:t>
            </a:r>
            <a:r>
              <a:rPr lang="ru-RU" sz="3600" dirty="0" err="1">
                <a:solidFill>
                  <a:schemeClr val="bg1"/>
                </a:solidFill>
              </a:rPr>
              <a:t>ст</a:t>
            </a:r>
            <a:r>
              <a:rPr lang="en-US" sz="3600" dirty="0">
                <a:solidFill>
                  <a:schemeClr val="bg1"/>
                </a:solidFill>
              </a:rPr>
              <a:t>. 2, </a:t>
            </a:r>
            <a:r>
              <a:rPr lang="ru-RU" sz="3600" dirty="0">
                <a:solidFill>
                  <a:schemeClr val="bg1"/>
                </a:solidFill>
              </a:rPr>
              <a:t>ИПБ</a:t>
            </a:r>
            <a:r>
              <a:rPr lang="en-US" sz="3600" dirty="0">
                <a:solidFill>
                  <a:schemeClr val="bg1"/>
                </a:solidFill>
              </a:rPr>
              <a:t>).</a:t>
            </a:r>
            <a:endParaRPr lang="en-US" sz="3600" b="1" dirty="0">
              <a:solidFill>
                <a:schemeClr val="bg1"/>
              </a:solidFill>
            </a:endParaRPr>
          </a:p>
        </p:txBody>
      </p:sp>
    </p:spTree>
    <p:extLst>
      <p:ext uri="{BB962C8B-B14F-4D97-AF65-F5344CB8AC3E}">
        <p14:creationId xmlns:p14="http://schemas.microsoft.com/office/powerpoint/2010/main" val="367541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76BB5B-F4E5-5143-8B8F-73C048D3A223}"/>
              </a:ext>
            </a:extLst>
          </p:cNvPr>
          <p:cNvPicPr>
            <a:picLocks noChangeAspect="1"/>
          </p:cNvPicPr>
          <p:nvPr/>
        </p:nvPicPr>
        <p:blipFill>
          <a:blip r:embed="rId2"/>
          <a:stretch>
            <a:fillRect/>
          </a:stretch>
        </p:blipFill>
        <p:spPr>
          <a:xfrm>
            <a:off x="894669" y="-16023"/>
            <a:ext cx="10402662" cy="6874023"/>
          </a:xfrm>
          <a:prstGeom prst="rect">
            <a:avLst/>
          </a:prstGeom>
          <a:solidFill>
            <a:srgbClr val="FFFFFF">
              <a:shade val="85000"/>
            </a:srgbClr>
          </a:solidFill>
          <a:ln w="3175"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dk1"/>
          </a:lnRef>
          <a:fillRef idx="1">
            <a:schemeClr val="lt1"/>
          </a:fillRef>
          <a:effectRef idx="0">
            <a:schemeClr val="dk1"/>
          </a:effectRef>
          <a:fontRef idx="minor">
            <a:schemeClr val="dk1"/>
          </a:fontRef>
        </p:style>
      </p:pic>
      <p:sp>
        <p:nvSpPr>
          <p:cNvPr id="3" name="TextBox 2">
            <a:extLst>
              <a:ext uri="{FF2B5EF4-FFF2-40B4-BE49-F238E27FC236}">
                <a16:creationId xmlns:a16="http://schemas.microsoft.com/office/drawing/2014/main" id="{56435428-E8F2-D64D-BDE8-8ECECF44F135}"/>
              </a:ext>
            </a:extLst>
          </p:cNvPr>
          <p:cNvSpPr txBox="1"/>
          <p:nvPr/>
        </p:nvSpPr>
        <p:spPr>
          <a:xfrm>
            <a:off x="5349176" y="529437"/>
            <a:ext cx="4935582" cy="584775"/>
          </a:xfrm>
          <a:prstGeom prst="rect">
            <a:avLst/>
          </a:prstGeom>
          <a:noFill/>
        </p:spPr>
        <p:txBody>
          <a:bodyPr wrap="none" rtlCol="0">
            <a:spAutoFit/>
          </a:bodyPr>
          <a:lstStyle/>
          <a:p>
            <a:r>
              <a:rPr lang="ru-RU" sz="3200" b="1" dirty="0">
                <a:solidFill>
                  <a:schemeClr val="bg1"/>
                </a:solidFill>
              </a:rPr>
              <a:t>Пизанская башня (Италия)</a:t>
            </a:r>
            <a:endParaRPr lang="en-US" sz="3200" b="1" dirty="0">
              <a:solidFill>
                <a:schemeClr val="bg1"/>
              </a:solidFill>
            </a:endParaRPr>
          </a:p>
        </p:txBody>
      </p:sp>
    </p:spTree>
    <p:extLst>
      <p:ext uri="{BB962C8B-B14F-4D97-AF65-F5344CB8AC3E}">
        <p14:creationId xmlns:p14="http://schemas.microsoft.com/office/powerpoint/2010/main" val="2842049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8729E-71D1-334E-9894-C475880BD396}"/>
              </a:ext>
            </a:extLst>
          </p:cNvPr>
          <p:cNvSpPr txBox="1"/>
          <p:nvPr/>
        </p:nvSpPr>
        <p:spPr>
          <a:xfrm>
            <a:off x="4716369" y="1366569"/>
            <a:ext cx="2759260"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4800" b="1" dirty="0">
                <a:solidFill>
                  <a:srgbClr val="FFC000"/>
                </a:solidFill>
              </a:rPr>
              <a:t>Деян.</a:t>
            </a:r>
            <a:r>
              <a:rPr lang="en-US" sz="4800" b="1" dirty="0">
                <a:solidFill>
                  <a:srgbClr val="FFC000"/>
                </a:solidFill>
              </a:rPr>
              <a:t> 1:8</a:t>
            </a:r>
          </a:p>
        </p:txBody>
      </p:sp>
      <p:sp>
        <p:nvSpPr>
          <p:cNvPr id="3" name="TextBox 2">
            <a:extLst>
              <a:ext uri="{FF2B5EF4-FFF2-40B4-BE49-F238E27FC236}">
                <a16:creationId xmlns:a16="http://schemas.microsoft.com/office/drawing/2014/main" id="{2DA23298-0103-BB4B-A9AE-85E11AC1D3EB}"/>
              </a:ext>
            </a:extLst>
          </p:cNvPr>
          <p:cNvSpPr txBox="1"/>
          <p:nvPr/>
        </p:nvSpPr>
        <p:spPr>
          <a:xfrm>
            <a:off x="2479118" y="2508023"/>
            <a:ext cx="7233763" cy="2862322"/>
          </a:xfrm>
          <a:prstGeom prst="rect">
            <a:avLst/>
          </a:prstGeom>
          <a:noFill/>
        </p:spPr>
        <p:txBody>
          <a:bodyPr wrap="square" rtlCol="0">
            <a:spAutoFit/>
          </a:bodyPr>
          <a:lstStyle/>
          <a:p>
            <a:pPr algn="ctr"/>
            <a:r>
              <a:rPr lang="en-US" sz="3600" b="1" dirty="0">
                <a:solidFill>
                  <a:schemeClr val="bg1"/>
                </a:solidFill>
              </a:rPr>
              <a:t>“</a:t>
            </a:r>
            <a:r>
              <a:rPr lang="ru-RU" sz="3600" dirty="0">
                <a:solidFill>
                  <a:schemeClr val="bg1"/>
                </a:solidFill>
              </a:rPr>
              <a:t>Но вы примете силу, когда сойдет на вас </a:t>
            </a:r>
            <a:r>
              <a:rPr lang="ru-RU" sz="3600" dirty="0">
                <a:solidFill>
                  <a:srgbClr val="FFFF00"/>
                </a:solidFill>
              </a:rPr>
              <a:t>Святой Дух</a:t>
            </a:r>
            <a:r>
              <a:rPr lang="ru-RU" sz="3600" dirty="0">
                <a:solidFill>
                  <a:schemeClr val="bg1"/>
                </a:solidFill>
              </a:rPr>
              <a:t>; и будете Мне свидетелями в Иерусалиме и во всей Иудее, и Самарии, и до края земли</a:t>
            </a:r>
            <a:r>
              <a:rPr lang="en-US" sz="3600" dirty="0">
                <a:solidFill>
                  <a:schemeClr val="bg1"/>
                </a:solidFill>
              </a:rPr>
              <a:t>.”</a:t>
            </a:r>
            <a:endParaRPr lang="en-US" sz="3600" b="1" dirty="0">
              <a:solidFill>
                <a:schemeClr val="bg1"/>
              </a:solidFill>
            </a:endParaRPr>
          </a:p>
        </p:txBody>
      </p:sp>
    </p:spTree>
    <p:extLst>
      <p:ext uri="{BB962C8B-B14F-4D97-AF65-F5344CB8AC3E}">
        <p14:creationId xmlns:p14="http://schemas.microsoft.com/office/powerpoint/2010/main" val="212048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65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8729E-71D1-334E-9894-C475880BD396}"/>
              </a:ext>
            </a:extLst>
          </p:cNvPr>
          <p:cNvSpPr txBox="1"/>
          <p:nvPr/>
        </p:nvSpPr>
        <p:spPr>
          <a:xfrm>
            <a:off x="2721233" y="1666984"/>
            <a:ext cx="6317960"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4800" b="1" dirty="0">
                <a:solidFill>
                  <a:srgbClr val="FFC000"/>
                </a:solidFill>
              </a:rPr>
              <a:t>Ев. от Матфея</a:t>
            </a:r>
            <a:r>
              <a:rPr lang="pt-BR" sz="4800" b="1" dirty="0">
                <a:solidFill>
                  <a:srgbClr val="FFC000"/>
                </a:solidFill>
              </a:rPr>
              <a:t> 7:21-27</a:t>
            </a:r>
          </a:p>
        </p:txBody>
      </p:sp>
      <p:sp>
        <p:nvSpPr>
          <p:cNvPr id="5" name="TextBox 4">
            <a:extLst>
              <a:ext uri="{FF2B5EF4-FFF2-40B4-BE49-F238E27FC236}">
                <a16:creationId xmlns:a16="http://schemas.microsoft.com/office/drawing/2014/main" id="{6E05EF19-09D8-3E4A-8A01-6E09727ED77C}"/>
              </a:ext>
            </a:extLst>
          </p:cNvPr>
          <p:cNvSpPr txBox="1"/>
          <p:nvPr/>
        </p:nvSpPr>
        <p:spPr>
          <a:xfrm>
            <a:off x="2375279" y="3163862"/>
            <a:ext cx="7009868" cy="1384995"/>
          </a:xfrm>
          <a:prstGeom prst="rect">
            <a:avLst/>
          </a:prstGeom>
          <a:noFill/>
        </p:spPr>
        <p:txBody>
          <a:bodyPr wrap="none" rtlCol="0">
            <a:spAutoFit/>
          </a:bodyPr>
          <a:lstStyle/>
          <a:p>
            <a:r>
              <a:rPr lang="en-US" sz="2800" b="1" dirty="0">
                <a:solidFill>
                  <a:schemeClr val="bg1"/>
                </a:solidFill>
              </a:rPr>
              <a:t>– “</a:t>
            </a:r>
            <a:r>
              <a:rPr lang="ru-RU" sz="2800" b="1" dirty="0">
                <a:solidFill>
                  <a:srgbClr val="FFC000"/>
                </a:solidFill>
                <a:highlight>
                  <a:srgbClr val="000000"/>
                </a:highlight>
              </a:rPr>
              <a:t>благоразумный</a:t>
            </a:r>
            <a:r>
              <a:rPr lang="ru-RU" sz="2800" b="1" dirty="0">
                <a:solidFill>
                  <a:schemeClr val="bg1"/>
                </a:solidFill>
              </a:rPr>
              <a:t> построил дом на </a:t>
            </a:r>
            <a:r>
              <a:rPr lang="ru-RU" sz="2800" b="1" dirty="0">
                <a:solidFill>
                  <a:srgbClr val="FFC000"/>
                </a:solidFill>
              </a:rPr>
              <a:t>камне</a:t>
            </a:r>
            <a:r>
              <a:rPr lang="en-US" sz="2800" b="1" dirty="0">
                <a:solidFill>
                  <a:schemeClr val="bg1"/>
                </a:solidFill>
              </a:rPr>
              <a:t>”</a:t>
            </a:r>
          </a:p>
          <a:p>
            <a:endParaRPr lang="en-US" sz="2800" b="1" dirty="0">
              <a:solidFill>
                <a:schemeClr val="bg1"/>
              </a:solidFill>
            </a:endParaRPr>
          </a:p>
          <a:p>
            <a:pPr algn="ctr"/>
            <a:r>
              <a:rPr lang="en-US" sz="2800" b="1" dirty="0">
                <a:solidFill>
                  <a:schemeClr val="bg1"/>
                </a:solidFill>
              </a:rPr>
              <a:t>– “</a:t>
            </a:r>
            <a:r>
              <a:rPr lang="ru-RU" sz="2800" b="1" dirty="0">
                <a:solidFill>
                  <a:srgbClr val="FFC000"/>
                </a:solidFill>
              </a:rPr>
              <a:t>безрассудный</a:t>
            </a:r>
            <a:r>
              <a:rPr lang="ru-RU" sz="2800" b="1" dirty="0">
                <a:solidFill>
                  <a:schemeClr val="bg1"/>
                </a:solidFill>
              </a:rPr>
              <a:t> построил дом на </a:t>
            </a:r>
            <a:r>
              <a:rPr lang="ru-RU" sz="2800" b="1" dirty="0">
                <a:solidFill>
                  <a:srgbClr val="FFC000"/>
                </a:solidFill>
              </a:rPr>
              <a:t>песке</a:t>
            </a:r>
            <a:r>
              <a:rPr lang="en-US" sz="2800" b="1" dirty="0">
                <a:solidFill>
                  <a:schemeClr val="bg1"/>
                </a:solidFill>
              </a:rPr>
              <a:t>”</a:t>
            </a:r>
          </a:p>
        </p:txBody>
      </p:sp>
    </p:spTree>
    <p:extLst>
      <p:ext uri="{BB962C8B-B14F-4D97-AF65-F5344CB8AC3E}">
        <p14:creationId xmlns:p14="http://schemas.microsoft.com/office/powerpoint/2010/main" val="170634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8729E-71D1-334E-9894-C475880BD396}"/>
              </a:ext>
            </a:extLst>
          </p:cNvPr>
          <p:cNvSpPr txBox="1"/>
          <p:nvPr/>
        </p:nvSpPr>
        <p:spPr>
          <a:xfrm>
            <a:off x="3161578" y="1780227"/>
            <a:ext cx="5868842"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4800" b="1" dirty="0">
                <a:solidFill>
                  <a:srgbClr val="FFC000"/>
                </a:solidFill>
              </a:rPr>
              <a:t>Откровение</a:t>
            </a:r>
            <a:r>
              <a:rPr lang="en-US" sz="4800" b="1" dirty="0">
                <a:solidFill>
                  <a:srgbClr val="FFC000"/>
                </a:solidFill>
              </a:rPr>
              <a:t> 22:18-19</a:t>
            </a:r>
          </a:p>
        </p:txBody>
      </p:sp>
      <p:sp>
        <p:nvSpPr>
          <p:cNvPr id="3" name="TextBox 2">
            <a:extLst>
              <a:ext uri="{FF2B5EF4-FFF2-40B4-BE49-F238E27FC236}">
                <a16:creationId xmlns:a16="http://schemas.microsoft.com/office/drawing/2014/main" id="{2DA23298-0103-BB4B-A9AE-85E11AC1D3EB}"/>
              </a:ext>
            </a:extLst>
          </p:cNvPr>
          <p:cNvSpPr txBox="1"/>
          <p:nvPr/>
        </p:nvSpPr>
        <p:spPr>
          <a:xfrm>
            <a:off x="3760809" y="3128512"/>
            <a:ext cx="3714799" cy="1384995"/>
          </a:xfrm>
          <a:prstGeom prst="rect">
            <a:avLst/>
          </a:prstGeom>
          <a:noFill/>
        </p:spPr>
        <p:txBody>
          <a:bodyPr wrap="none" rtlCol="0">
            <a:spAutoFit/>
          </a:bodyPr>
          <a:lstStyle/>
          <a:p>
            <a:r>
              <a:rPr lang="en-US" sz="2800" b="1" dirty="0">
                <a:solidFill>
                  <a:schemeClr val="bg1"/>
                </a:solidFill>
              </a:rPr>
              <a:t>– “</a:t>
            </a:r>
            <a:r>
              <a:rPr lang="ru-RU" sz="2800" b="1" dirty="0">
                <a:solidFill>
                  <a:schemeClr val="bg1"/>
                </a:solidFill>
              </a:rPr>
              <a:t>если кто </a:t>
            </a:r>
            <a:r>
              <a:rPr lang="ru-RU" sz="2800" b="1" dirty="0">
                <a:solidFill>
                  <a:srgbClr val="FFC000"/>
                </a:solidFill>
              </a:rPr>
              <a:t>приложит</a:t>
            </a:r>
            <a:r>
              <a:rPr lang="en-US" sz="2800" b="1" dirty="0">
                <a:solidFill>
                  <a:schemeClr val="bg1"/>
                </a:solidFill>
              </a:rPr>
              <a:t>”</a:t>
            </a:r>
          </a:p>
          <a:p>
            <a:endParaRPr lang="en-US" sz="2800" b="1" dirty="0">
              <a:solidFill>
                <a:schemeClr val="bg1"/>
              </a:solidFill>
            </a:endParaRPr>
          </a:p>
          <a:p>
            <a:pPr algn="ctr"/>
            <a:r>
              <a:rPr lang="en-US" sz="2800" b="1" dirty="0">
                <a:solidFill>
                  <a:schemeClr val="bg1"/>
                </a:solidFill>
              </a:rPr>
              <a:t>– “</a:t>
            </a:r>
            <a:r>
              <a:rPr lang="ru-RU" sz="2800" b="1" dirty="0">
                <a:solidFill>
                  <a:schemeClr val="bg1"/>
                </a:solidFill>
              </a:rPr>
              <a:t>если кто </a:t>
            </a:r>
            <a:r>
              <a:rPr lang="ru-RU" sz="2800" b="1" dirty="0">
                <a:solidFill>
                  <a:srgbClr val="FFC000"/>
                </a:solidFill>
              </a:rPr>
              <a:t>отнимет</a:t>
            </a:r>
            <a:r>
              <a:rPr lang="en-US" sz="2800" b="1" dirty="0">
                <a:solidFill>
                  <a:schemeClr val="bg1"/>
                </a:solidFill>
              </a:rPr>
              <a:t>”</a:t>
            </a:r>
          </a:p>
        </p:txBody>
      </p:sp>
    </p:spTree>
    <p:extLst>
      <p:ext uri="{BB962C8B-B14F-4D97-AF65-F5344CB8AC3E}">
        <p14:creationId xmlns:p14="http://schemas.microsoft.com/office/powerpoint/2010/main" val="90591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04286B-4C82-BF4C-AB46-3BCD70D69173}"/>
              </a:ext>
            </a:extLst>
          </p:cNvPr>
          <p:cNvPicPr>
            <a:picLocks noChangeAspect="1"/>
          </p:cNvPicPr>
          <p:nvPr/>
        </p:nvPicPr>
        <p:blipFill>
          <a:blip r:embed="rId2"/>
          <a:stretch>
            <a:fillRect/>
          </a:stretch>
        </p:blipFill>
        <p:spPr>
          <a:xfrm>
            <a:off x="2324099" y="1543049"/>
            <a:ext cx="7543802" cy="3771901"/>
          </a:xfrm>
          <a:prstGeom prst="rect">
            <a:avLst/>
          </a:prstGeom>
          <a:ln w="3175"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168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195">
            <a:extLst>
              <a:ext uri="{FF2B5EF4-FFF2-40B4-BE49-F238E27FC236}">
                <a16:creationId xmlns:a16="http://schemas.microsoft.com/office/drawing/2014/main" id="{71D78788-1224-B24C-914B-708C2E496370}"/>
              </a:ext>
            </a:extLst>
          </p:cNvPr>
          <p:cNvSpPr>
            <a:spLocks noChangeShapeType="1"/>
          </p:cNvSpPr>
          <p:nvPr/>
        </p:nvSpPr>
        <p:spPr bwMode="auto">
          <a:xfrm flipV="1">
            <a:off x="4330995" y="2740365"/>
            <a:ext cx="1765005" cy="1399312"/>
          </a:xfrm>
          <a:prstGeom prst="line">
            <a:avLst/>
          </a:prstGeom>
          <a:noFill/>
          <a:ln w="76200" cmpd="sng">
            <a:solidFill>
              <a:schemeClr val="bg1"/>
            </a:solidFill>
            <a:round/>
            <a:headEnd type="arrow" w="med" len="med"/>
            <a:tailEnd type="none" w="med" len="med"/>
          </a:ln>
          <a:effectLst/>
        </p:spPr>
        <p:txBody>
          <a:bodyPr>
            <a:prstTxWarp prst="textNoShape">
              <a:avLst/>
            </a:prstTxWarp>
          </a:bodyPr>
          <a:lstStyle/>
          <a:p>
            <a:endParaRPr lang="en-US">
              <a:solidFill>
                <a:schemeClr val="bg1"/>
              </a:solidFill>
            </a:endParaRPr>
          </a:p>
        </p:txBody>
      </p:sp>
      <p:sp>
        <p:nvSpPr>
          <p:cNvPr id="9" name="Line 195">
            <a:extLst>
              <a:ext uri="{FF2B5EF4-FFF2-40B4-BE49-F238E27FC236}">
                <a16:creationId xmlns:a16="http://schemas.microsoft.com/office/drawing/2014/main" id="{ACEA5D22-99F8-1B4E-93F9-2E8B410209BB}"/>
              </a:ext>
            </a:extLst>
          </p:cNvPr>
          <p:cNvSpPr>
            <a:spLocks noChangeShapeType="1"/>
          </p:cNvSpPr>
          <p:nvPr/>
        </p:nvSpPr>
        <p:spPr bwMode="auto">
          <a:xfrm flipH="1" flipV="1">
            <a:off x="6096000" y="2729344"/>
            <a:ext cx="1743740" cy="1399312"/>
          </a:xfrm>
          <a:prstGeom prst="line">
            <a:avLst/>
          </a:prstGeom>
          <a:noFill/>
          <a:ln w="76200" cmpd="sng">
            <a:solidFill>
              <a:schemeClr val="bg1"/>
            </a:solidFill>
            <a:round/>
            <a:headEnd type="arrow" w="med" len="med"/>
            <a:tailEnd type="none" w="med" len="med"/>
          </a:ln>
          <a:effectLst/>
        </p:spPr>
        <p:txBody>
          <a:bodyPr>
            <a:prstTxWarp prst="textNoShape">
              <a:avLst/>
            </a:prstTxWarp>
          </a:bodyPr>
          <a:lstStyle/>
          <a:p>
            <a:endParaRPr lang="en-US">
              <a:solidFill>
                <a:schemeClr val="bg1"/>
              </a:solidFill>
            </a:endParaRPr>
          </a:p>
        </p:txBody>
      </p:sp>
      <p:sp>
        <p:nvSpPr>
          <p:cNvPr id="10" name="CaixaDeTexto 15">
            <a:extLst>
              <a:ext uri="{FF2B5EF4-FFF2-40B4-BE49-F238E27FC236}">
                <a16:creationId xmlns:a16="http://schemas.microsoft.com/office/drawing/2014/main" id="{AFCA4375-FC83-1C46-973B-7CA6EB8AA8F5}"/>
              </a:ext>
            </a:extLst>
          </p:cNvPr>
          <p:cNvSpPr txBox="1"/>
          <p:nvPr/>
        </p:nvSpPr>
        <p:spPr>
          <a:xfrm>
            <a:off x="2472579" y="4442279"/>
            <a:ext cx="3216218" cy="64633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dirty="0">
                <a:solidFill>
                  <a:schemeClr val="bg1"/>
                </a:solidFill>
              </a:rPr>
              <a:t> </a:t>
            </a:r>
            <a:r>
              <a:rPr lang="ru-RU" sz="3600" b="1" dirty="0">
                <a:solidFill>
                  <a:schemeClr val="bg1"/>
                </a:solidFill>
              </a:rPr>
              <a:t>19-ый век</a:t>
            </a:r>
            <a:endParaRPr lang="en-US" sz="3600" b="1" dirty="0">
              <a:solidFill>
                <a:schemeClr val="bg1"/>
              </a:solidFill>
            </a:endParaRPr>
          </a:p>
        </p:txBody>
      </p:sp>
      <p:sp>
        <p:nvSpPr>
          <p:cNvPr id="13" name="CaixaDeTexto 15">
            <a:extLst>
              <a:ext uri="{FF2B5EF4-FFF2-40B4-BE49-F238E27FC236}">
                <a16:creationId xmlns:a16="http://schemas.microsoft.com/office/drawing/2014/main" id="{D8A00359-40C4-964F-B610-B0D4D096BD53}"/>
              </a:ext>
            </a:extLst>
          </p:cNvPr>
          <p:cNvSpPr txBox="1"/>
          <p:nvPr/>
        </p:nvSpPr>
        <p:spPr>
          <a:xfrm>
            <a:off x="6950958" y="4432269"/>
            <a:ext cx="3429414" cy="64633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dirty="0">
                <a:solidFill>
                  <a:schemeClr val="bg1"/>
                </a:solidFill>
              </a:rPr>
              <a:t> </a:t>
            </a:r>
            <a:r>
              <a:rPr lang="ru-RU" sz="3600" b="1" dirty="0">
                <a:solidFill>
                  <a:schemeClr val="bg1"/>
                </a:solidFill>
              </a:rPr>
              <a:t>Современность</a:t>
            </a:r>
            <a:endParaRPr lang="en-US" sz="3600" b="1" dirty="0">
              <a:solidFill>
                <a:schemeClr val="bg1"/>
              </a:solidFill>
            </a:endParaRPr>
          </a:p>
        </p:txBody>
      </p:sp>
      <p:sp>
        <p:nvSpPr>
          <p:cNvPr id="12" name="Rectangle 11">
            <a:extLst>
              <a:ext uri="{FF2B5EF4-FFF2-40B4-BE49-F238E27FC236}">
                <a16:creationId xmlns:a16="http://schemas.microsoft.com/office/drawing/2014/main" id="{70C464D0-84EC-3F4D-A3A4-1C89771C053A}"/>
              </a:ext>
            </a:extLst>
          </p:cNvPr>
          <p:cNvSpPr/>
          <p:nvPr/>
        </p:nvSpPr>
        <p:spPr>
          <a:xfrm>
            <a:off x="4464784" y="1037171"/>
            <a:ext cx="3535648" cy="707886"/>
          </a:xfrm>
          <a:prstGeom prst="rect">
            <a:avLst/>
          </a:prstGeom>
        </p:spPr>
        <p:txBody>
          <a:bodyPr wrap="none">
            <a:spAutoFit/>
          </a:bodyPr>
          <a:lstStyle/>
          <a:p>
            <a:r>
              <a:rPr lang="ru-RU" sz="4000" b="1" dirty="0">
                <a:solidFill>
                  <a:srgbClr val="FFC000"/>
                </a:solidFill>
              </a:rPr>
              <a:t>Аккультурация</a:t>
            </a:r>
            <a:endParaRPr lang="en-US" sz="4000" dirty="0">
              <a:solidFill>
                <a:srgbClr val="FFC000"/>
              </a:solidFill>
            </a:endParaRPr>
          </a:p>
        </p:txBody>
      </p:sp>
      <p:sp>
        <p:nvSpPr>
          <p:cNvPr id="3" name="Rectangle 2">
            <a:extLst>
              <a:ext uri="{FF2B5EF4-FFF2-40B4-BE49-F238E27FC236}">
                <a16:creationId xmlns:a16="http://schemas.microsoft.com/office/drawing/2014/main" id="{E59078AE-EE42-364A-A2E1-2037C4418D2B}"/>
              </a:ext>
            </a:extLst>
          </p:cNvPr>
          <p:cNvSpPr/>
          <p:nvPr/>
        </p:nvSpPr>
        <p:spPr>
          <a:xfrm>
            <a:off x="2248779" y="5248264"/>
            <a:ext cx="3663825" cy="584775"/>
          </a:xfrm>
          <a:prstGeom prst="rect">
            <a:avLst/>
          </a:prstGeom>
        </p:spPr>
        <p:txBody>
          <a:bodyPr wrap="none">
            <a:spAutoFit/>
          </a:bodyPr>
          <a:lstStyle/>
          <a:p>
            <a:pPr algn="ctr"/>
            <a:r>
              <a:rPr lang="ru-RU" sz="3200" b="1" i="1" dirty="0">
                <a:solidFill>
                  <a:srgbClr val="FFFF00"/>
                </a:solidFill>
                <a:latin typeface="Arial"/>
                <a:cs typeface="Arial"/>
              </a:rPr>
              <a:t>Традиционализм</a:t>
            </a:r>
            <a:endParaRPr lang="en-US" sz="3200" b="1" i="1" dirty="0">
              <a:solidFill>
                <a:srgbClr val="FFFF00"/>
              </a:solidFill>
              <a:latin typeface="Arial"/>
              <a:cs typeface="Arial"/>
            </a:endParaRPr>
          </a:p>
        </p:txBody>
      </p:sp>
      <p:sp>
        <p:nvSpPr>
          <p:cNvPr id="4" name="Rectangle 3">
            <a:extLst>
              <a:ext uri="{FF2B5EF4-FFF2-40B4-BE49-F238E27FC236}">
                <a16:creationId xmlns:a16="http://schemas.microsoft.com/office/drawing/2014/main" id="{8FA748A0-246D-7F44-AAD8-F1FD0C56F81B}"/>
              </a:ext>
            </a:extLst>
          </p:cNvPr>
          <p:cNvSpPr/>
          <p:nvPr/>
        </p:nvSpPr>
        <p:spPr>
          <a:xfrm>
            <a:off x="7318372" y="5236054"/>
            <a:ext cx="2694585" cy="584775"/>
          </a:xfrm>
          <a:prstGeom prst="rect">
            <a:avLst/>
          </a:prstGeom>
        </p:spPr>
        <p:txBody>
          <a:bodyPr wrap="none">
            <a:spAutoFit/>
          </a:bodyPr>
          <a:lstStyle/>
          <a:p>
            <a:pPr algn="ctr"/>
            <a:r>
              <a:rPr lang="ru-RU" sz="3200" b="1" i="1" dirty="0">
                <a:solidFill>
                  <a:srgbClr val="FFFF00"/>
                </a:solidFill>
                <a:latin typeface="Arial"/>
                <a:cs typeface="Arial"/>
              </a:rPr>
              <a:t>Либерализм</a:t>
            </a:r>
            <a:endParaRPr lang="en-US" sz="3200" b="1" i="1" dirty="0">
              <a:solidFill>
                <a:srgbClr val="FFFF00"/>
              </a:solidFill>
              <a:latin typeface="Arial"/>
              <a:cs typeface="Arial"/>
            </a:endParaRPr>
          </a:p>
        </p:txBody>
      </p:sp>
      <p:sp>
        <p:nvSpPr>
          <p:cNvPr id="14" name="Rounded Rectangle 13">
            <a:extLst>
              <a:ext uri="{FF2B5EF4-FFF2-40B4-BE49-F238E27FC236}">
                <a16:creationId xmlns:a16="http://schemas.microsoft.com/office/drawing/2014/main" id="{6856F2D6-F6CA-F148-8276-730C16CC78CC}"/>
              </a:ext>
            </a:extLst>
          </p:cNvPr>
          <p:cNvSpPr/>
          <p:nvPr/>
        </p:nvSpPr>
        <p:spPr>
          <a:xfrm>
            <a:off x="5279314" y="2117676"/>
            <a:ext cx="1637933" cy="643253"/>
          </a:xfrm>
          <a:prstGeom prst="roundRect">
            <a:avLst/>
          </a:prstGeom>
          <a:ln w="38100">
            <a:solidFill>
              <a:schemeClr val="bg1"/>
            </a:solidFill>
          </a:ln>
        </p:spPr>
        <p:style>
          <a:lnRef idx="2">
            <a:schemeClr val="dk1"/>
          </a:lnRef>
          <a:fillRef idx="1003">
            <a:schemeClr val="lt1"/>
          </a:fillRef>
          <a:effectRef idx="0">
            <a:schemeClr val="dk1"/>
          </a:effectRef>
          <a:fontRef idx="minor">
            <a:schemeClr val="dk1"/>
          </a:fontRef>
        </p:style>
        <p:txBody>
          <a:bodyPr anchor="ctr"/>
          <a:lstStyle/>
          <a:p>
            <a:pPr algn="ctr"/>
            <a:r>
              <a:rPr lang="ru-RU" sz="4000" b="1" dirty="0"/>
              <a:t>ЭГУ</a:t>
            </a:r>
            <a:endParaRPr lang="en-US" sz="4000" b="1" dirty="0"/>
          </a:p>
        </p:txBody>
      </p:sp>
    </p:spTree>
    <p:extLst>
      <p:ext uri="{BB962C8B-B14F-4D97-AF65-F5344CB8AC3E}">
        <p14:creationId xmlns:p14="http://schemas.microsoft.com/office/powerpoint/2010/main" val="215628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97469-C2F0-3E46-B103-45DA482EAF93}"/>
              </a:ext>
            </a:extLst>
          </p:cNvPr>
          <p:cNvSpPr txBox="1"/>
          <p:nvPr/>
        </p:nvSpPr>
        <p:spPr>
          <a:xfrm>
            <a:off x="4913624" y="1550895"/>
            <a:ext cx="2364751" cy="830997"/>
          </a:xfrm>
          <a:prstGeom prst="rect">
            <a:avLst/>
          </a:prstGeom>
          <a:noFill/>
        </p:spPr>
        <p:txBody>
          <a:bodyPr wrap="none" rtlCol="0">
            <a:spAutoFit/>
          </a:bodyPr>
          <a:lstStyle/>
          <a:p>
            <a:pPr algn="ctr"/>
            <a:r>
              <a:rPr lang="ru-RU" sz="4800" b="1" i="1" dirty="0">
                <a:solidFill>
                  <a:srgbClr val="FFC000"/>
                </a:solidFill>
              </a:rPr>
              <a:t>Часть 1</a:t>
            </a:r>
            <a:endParaRPr lang="en-US" sz="4800" b="1" i="1" dirty="0">
              <a:solidFill>
                <a:srgbClr val="FFC000"/>
              </a:solidFill>
            </a:endParaRPr>
          </a:p>
        </p:txBody>
      </p:sp>
      <p:sp>
        <p:nvSpPr>
          <p:cNvPr id="5" name="Rectangle 4">
            <a:extLst>
              <a:ext uri="{FF2B5EF4-FFF2-40B4-BE49-F238E27FC236}">
                <a16:creationId xmlns:a16="http://schemas.microsoft.com/office/drawing/2014/main" id="{36626DA9-5522-CB42-9B40-6AB195B0AC9C}"/>
              </a:ext>
            </a:extLst>
          </p:cNvPr>
          <p:cNvSpPr/>
          <p:nvPr/>
        </p:nvSpPr>
        <p:spPr>
          <a:xfrm>
            <a:off x="2331076" y="3081402"/>
            <a:ext cx="7701566" cy="1015663"/>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sz="6000" b="1" dirty="0">
                <a:solidFill>
                  <a:schemeClr val="tx1"/>
                </a:solidFill>
                <a:cs typeface="Calibri"/>
              </a:rPr>
              <a:t>Пионеры адвентизма</a:t>
            </a:r>
            <a:endParaRPr lang="en-US" sz="6000" b="1" dirty="0">
              <a:solidFill>
                <a:schemeClr val="tx1"/>
              </a:solidFill>
              <a:cs typeface="Calibri"/>
            </a:endParaRPr>
          </a:p>
        </p:txBody>
      </p:sp>
    </p:spTree>
    <p:extLst>
      <p:ext uri="{BB962C8B-B14F-4D97-AF65-F5344CB8AC3E}">
        <p14:creationId xmlns:p14="http://schemas.microsoft.com/office/powerpoint/2010/main" val="1846444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10301</TotalTime>
  <Words>1394</Words>
  <Application>Microsoft Macintosh PowerPoint</Application>
  <PresentationFormat>Широкоэкранный</PresentationFormat>
  <Paragraphs>198</Paragraphs>
  <Slides>41</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41</vt:i4>
      </vt:variant>
    </vt:vector>
  </HeadingPairs>
  <TitlesOfParts>
    <vt:vector size="47" baseType="lpstr">
      <vt:lpstr>Apple Chancery</vt:lpstr>
      <vt:lpstr>Arial</vt:lpstr>
      <vt:lpstr>Calibri</vt:lpstr>
      <vt:lpstr>Lucida Calligraphy</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Ellen G. White Estates,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Timm</dc:creator>
  <cp:lastModifiedBy>Eugine Zaytsev</cp:lastModifiedBy>
  <cp:revision>166</cp:revision>
  <dcterms:created xsi:type="dcterms:W3CDTF">2014-02-20T15:47:33Z</dcterms:created>
  <dcterms:modified xsi:type="dcterms:W3CDTF">2023-01-25T09:58:31Z</dcterms:modified>
</cp:coreProperties>
</file>