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8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5" r:id="rId20"/>
    <p:sldId id="276" r:id="rId21"/>
    <p:sldId id="277" r:id="rId22"/>
    <p:sldId id="336"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38" r:id="rId69"/>
    <p:sldId id="325" r:id="rId70"/>
    <p:sldId id="326" r:id="rId71"/>
    <p:sldId id="327" r:id="rId72"/>
    <p:sldId id="328" r:id="rId73"/>
    <p:sldId id="329" r:id="rId74"/>
    <p:sldId id="330" r:id="rId75"/>
    <p:sldId id="331" r:id="rId76"/>
    <p:sldId id="332" r:id="rId77"/>
    <p:sldId id="333" r:id="rId78"/>
    <p:sldId id="339" r:id="rId79"/>
    <p:sldId id="337" r:id="rId80"/>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1893"/>
    <a:srgbClr val="5A2FDE"/>
    <a:srgbClr val="00648D"/>
    <a:srgbClr val="4123B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82"/>
  </p:normalViewPr>
  <p:slideViewPr>
    <p:cSldViewPr snapToGrid="0">
      <p:cViewPr varScale="1">
        <p:scale>
          <a:sx n="45" d="100"/>
          <a:sy n="45" d="100"/>
        </p:scale>
        <p:origin x="232" y="6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1" name="Shape 151"/>
          <p:cNvSpPr>
            <a:spLocks noGrp="1" noRot="1" noChangeAspect="1"/>
          </p:cNvSpPr>
          <p:nvPr>
            <p:ph type="sldImg"/>
          </p:nvPr>
        </p:nvSpPr>
        <p:spPr>
          <a:xfrm>
            <a:off x="1143000" y="685800"/>
            <a:ext cx="4572000" cy="3429000"/>
          </a:xfrm>
          <a:prstGeom prst="rect">
            <a:avLst/>
          </a:prstGeom>
        </p:spPr>
        <p:txBody>
          <a:bodyPr/>
          <a:lstStyle/>
          <a:p>
            <a:endParaRPr/>
          </a:p>
        </p:txBody>
      </p:sp>
      <p:sp>
        <p:nvSpPr>
          <p:cNvPr id="152" name="Shape 15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42550571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18624916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778000" y="2298700"/>
            <a:ext cx="20828000" cy="4648200"/>
          </a:xfrm>
          <a:prstGeom prst="rect">
            <a:avLst/>
          </a:prstGeom>
        </p:spPr>
        <p:txBody>
          <a:bodyPr anchor="b"/>
          <a:lstStyle/>
          <a:p>
            <a:r>
              <a:t>Title Text</a:t>
            </a:r>
          </a:p>
        </p:txBody>
      </p:sp>
      <p:sp>
        <p:nvSpPr>
          <p:cNvPr id="12" name="Body Level One…"/>
          <p:cNvSpPr txBox="1">
            <a:spLocks noGrp="1"/>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View of beach and sea from a grassy sand dune"/>
          <p:cNvSpPr>
            <a:spLocks noGrp="1"/>
          </p:cNvSpPr>
          <p:nvPr>
            <p:ph type="pic" idx="21"/>
          </p:nvPr>
        </p:nvSpPr>
        <p:spPr>
          <a:xfrm>
            <a:off x="-50800" y="-1270000"/>
            <a:ext cx="24485600" cy="16323734"/>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17" name="Title Text"/>
          <p:cNvSpPr txBox="1">
            <a:spLocks noGrp="1"/>
          </p:cNvSpPr>
          <p:nvPr>
            <p:ph type="title"/>
          </p:nvPr>
        </p:nvSpPr>
        <p:spPr>
          <a:xfrm>
            <a:off x="4387453" y="357186"/>
            <a:ext cx="15609094" cy="3036096"/>
          </a:xfrm>
          <a:prstGeom prst="rect">
            <a:avLst/>
          </a:prstGeom>
        </p:spPr>
        <p:txBody>
          <a:bodyPr lIns="71436" tIns="71436" rIns="71436" bIns="71436"/>
          <a:lstStyle>
            <a:lvl1pPr defTabSz="821530">
              <a:defRPr>
                <a:solidFill>
                  <a:srgbClr val="FFFFFF"/>
                </a:solidFill>
              </a:defRPr>
            </a:lvl1pPr>
          </a:lstStyle>
          <a:p>
            <a:r>
              <a:t>Title Text</a:t>
            </a:r>
          </a:p>
        </p:txBody>
      </p:sp>
      <p:sp>
        <p:nvSpPr>
          <p:cNvPr id="118" name="Body Level One…"/>
          <p:cNvSpPr txBox="1">
            <a:spLocks noGrp="1"/>
          </p:cNvSpPr>
          <p:nvPr>
            <p:ph type="body" idx="1"/>
          </p:nvPr>
        </p:nvSpPr>
        <p:spPr>
          <a:xfrm>
            <a:off x="4387453" y="3643312"/>
            <a:ext cx="15609094" cy="8840393"/>
          </a:xfrm>
          <a:prstGeom prst="rect">
            <a:avLst/>
          </a:prstGeom>
        </p:spPr>
        <p:txBody>
          <a:bodyPr lIns="71436" tIns="71436" rIns="71436" bIns="71436"/>
          <a:lstStyle>
            <a:lvl1pPr marL="611187" indent="-611187" defTabSz="821530">
              <a:buSzPct val="145000"/>
              <a:defRPr sz="4400">
                <a:solidFill>
                  <a:srgbClr val="FFFFFF"/>
                </a:solidFill>
              </a:defRPr>
            </a:lvl1pPr>
            <a:lvl2pPr marL="1055687" indent="-611187" defTabSz="821530">
              <a:buSzPct val="145000"/>
              <a:defRPr sz="4400">
                <a:solidFill>
                  <a:srgbClr val="FFFFFF"/>
                </a:solidFill>
              </a:defRPr>
            </a:lvl2pPr>
            <a:lvl3pPr marL="1500187" indent="-611187" defTabSz="821530">
              <a:buSzPct val="145000"/>
              <a:defRPr sz="4400">
                <a:solidFill>
                  <a:srgbClr val="FFFFFF"/>
                </a:solidFill>
              </a:defRPr>
            </a:lvl3pPr>
            <a:lvl4pPr marL="1944686" indent="-611187" defTabSz="821530">
              <a:buSzPct val="145000"/>
              <a:defRPr sz="4400">
                <a:solidFill>
                  <a:srgbClr val="FFFFFF"/>
                </a:solidFill>
              </a:defRPr>
            </a:lvl4pPr>
            <a:lvl5pPr marL="2389186" indent="-611186" defTabSz="821530">
              <a:buSzPct val="145000"/>
              <a:defRPr sz="4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19" name="Slide Number"/>
          <p:cNvSpPr txBox="1">
            <a:spLocks noGrp="1"/>
          </p:cNvSpPr>
          <p:nvPr>
            <p:ph type="sldNum" sz="quarter" idx="2"/>
          </p:nvPr>
        </p:nvSpPr>
        <p:spPr>
          <a:xfrm>
            <a:off x="11954104" y="13073062"/>
            <a:ext cx="466267" cy="477670"/>
          </a:xfrm>
          <a:prstGeom prst="rect">
            <a:avLst/>
          </a:prstGeom>
        </p:spPr>
        <p:txBody>
          <a:bodyPr lIns="71436" tIns="71436" rIns="71436" bIns="71436"/>
          <a:lstStyle>
            <a:lvl1pPr defTabSz="821530">
              <a:defRPr sz="2200">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126" name="Title Text"/>
          <p:cNvSpPr txBox="1">
            <a:spLocks noGrp="1"/>
          </p:cNvSpPr>
          <p:nvPr>
            <p:ph type="title"/>
          </p:nvPr>
        </p:nvSpPr>
        <p:spPr>
          <a:xfrm>
            <a:off x="4833937" y="2303858"/>
            <a:ext cx="14716127" cy="4643439"/>
          </a:xfrm>
          <a:prstGeom prst="rect">
            <a:avLst/>
          </a:prstGeom>
        </p:spPr>
        <p:txBody>
          <a:bodyPr lIns="71436" tIns="71436" rIns="71436" bIns="71436" anchor="b"/>
          <a:lstStyle>
            <a:lvl1pPr defTabSz="821530">
              <a:defRPr>
                <a:solidFill>
                  <a:srgbClr val="FFFFFF"/>
                </a:solidFill>
              </a:defRPr>
            </a:lvl1pPr>
          </a:lstStyle>
          <a:p>
            <a:r>
              <a:t>Title Text</a:t>
            </a:r>
          </a:p>
        </p:txBody>
      </p:sp>
      <p:sp>
        <p:nvSpPr>
          <p:cNvPr id="127" name="Body Level One…"/>
          <p:cNvSpPr txBox="1">
            <a:spLocks noGrp="1"/>
          </p:cNvSpPr>
          <p:nvPr>
            <p:ph type="body" sz="quarter" idx="1"/>
          </p:nvPr>
        </p:nvSpPr>
        <p:spPr>
          <a:xfrm>
            <a:off x="4833937" y="7072311"/>
            <a:ext cx="14716127" cy="1589486"/>
          </a:xfrm>
          <a:prstGeom prst="rect">
            <a:avLst/>
          </a:prstGeom>
        </p:spPr>
        <p:txBody>
          <a:bodyPr lIns="71436" tIns="71436" rIns="71436" bIns="71436" anchor="t"/>
          <a:lstStyle>
            <a:lvl1pPr marL="0" indent="0" algn="ctr" defTabSz="821530">
              <a:spcBef>
                <a:spcPts val="0"/>
              </a:spcBef>
              <a:buSzTx/>
              <a:buNone/>
              <a:defRPr>
                <a:solidFill>
                  <a:srgbClr val="FFFFFF"/>
                </a:solidFill>
              </a:defRPr>
            </a:lvl1pPr>
            <a:lvl2pPr marL="0" indent="0" algn="ctr" defTabSz="821530">
              <a:spcBef>
                <a:spcPts val="0"/>
              </a:spcBef>
              <a:buSzTx/>
              <a:buNone/>
              <a:defRPr>
                <a:solidFill>
                  <a:srgbClr val="FFFFFF"/>
                </a:solidFill>
              </a:defRPr>
            </a:lvl2pPr>
            <a:lvl3pPr marL="0" indent="0" algn="ctr" defTabSz="821530">
              <a:spcBef>
                <a:spcPts val="0"/>
              </a:spcBef>
              <a:buSzTx/>
              <a:buNone/>
              <a:defRPr>
                <a:solidFill>
                  <a:srgbClr val="FFFFFF"/>
                </a:solidFill>
              </a:defRPr>
            </a:lvl3pPr>
            <a:lvl4pPr marL="0" indent="0" algn="ctr" defTabSz="821530">
              <a:spcBef>
                <a:spcPts val="0"/>
              </a:spcBef>
              <a:buSzTx/>
              <a:buNone/>
              <a:defRPr>
                <a:solidFill>
                  <a:srgbClr val="FFFFFF"/>
                </a:solidFill>
              </a:defRPr>
            </a:lvl4pPr>
            <a:lvl5pPr marL="0" indent="0" algn="ctr" defTabSz="821530">
              <a:spcBef>
                <a:spcPts val="0"/>
              </a:spcBef>
              <a:buSzTx/>
              <a:buNone/>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28" name="Slide Number"/>
          <p:cNvSpPr txBox="1">
            <a:spLocks noGrp="1"/>
          </p:cNvSpPr>
          <p:nvPr>
            <p:ph type="sldNum" sz="quarter" idx="2"/>
          </p:nvPr>
        </p:nvSpPr>
        <p:spPr>
          <a:xfrm>
            <a:off x="11954104" y="13073062"/>
            <a:ext cx="466267" cy="477670"/>
          </a:xfrm>
          <a:prstGeom prst="rect">
            <a:avLst/>
          </a:prstGeom>
        </p:spPr>
        <p:txBody>
          <a:bodyPr lIns="71436" tIns="71436" rIns="71436" bIns="71436"/>
          <a:lstStyle>
            <a:lvl1pPr defTabSz="821530">
              <a:defRPr sz="2200">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35" name="Title Text"/>
          <p:cNvSpPr txBox="1">
            <a:spLocks noGrp="1"/>
          </p:cNvSpPr>
          <p:nvPr>
            <p:ph type="title"/>
          </p:nvPr>
        </p:nvSpPr>
        <p:spPr>
          <a:xfrm>
            <a:off x="4387453" y="357186"/>
            <a:ext cx="15609094" cy="3036096"/>
          </a:xfrm>
          <a:prstGeom prst="rect">
            <a:avLst/>
          </a:prstGeom>
        </p:spPr>
        <p:txBody>
          <a:bodyPr lIns="71436" tIns="71436" rIns="71436" bIns="71436"/>
          <a:lstStyle>
            <a:lvl1pPr defTabSz="821530">
              <a:defRPr>
                <a:solidFill>
                  <a:srgbClr val="FFFFFF"/>
                </a:solidFill>
              </a:defRPr>
            </a:lvl1pPr>
          </a:lstStyle>
          <a:p>
            <a:r>
              <a:t>Title Text</a:t>
            </a:r>
          </a:p>
        </p:txBody>
      </p:sp>
      <p:sp>
        <p:nvSpPr>
          <p:cNvPr id="136" name="Body Level One…"/>
          <p:cNvSpPr txBox="1">
            <a:spLocks noGrp="1"/>
          </p:cNvSpPr>
          <p:nvPr>
            <p:ph type="body" idx="1"/>
          </p:nvPr>
        </p:nvSpPr>
        <p:spPr>
          <a:xfrm>
            <a:off x="4387453" y="3643312"/>
            <a:ext cx="15609094" cy="8840393"/>
          </a:xfrm>
          <a:prstGeom prst="rect">
            <a:avLst/>
          </a:prstGeom>
        </p:spPr>
        <p:txBody>
          <a:bodyPr lIns="71436" tIns="71436" rIns="71436" bIns="71436"/>
          <a:lstStyle>
            <a:lvl1pPr marL="611187" indent="-611187" defTabSz="821530">
              <a:buSzPct val="145000"/>
              <a:defRPr sz="4400">
                <a:solidFill>
                  <a:srgbClr val="FFFFFF"/>
                </a:solidFill>
              </a:defRPr>
            </a:lvl1pPr>
            <a:lvl2pPr marL="1055687" indent="-611187" defTabSz="821530">
              <a:buSzPct val="145000"/>
              <a:defRPr sz="4400">
                <a:solidFill>
                  <a:srgbClr val="FFFFFF"/>
                </a:solidFill>
              </a:defRPr>
            </a:lvl2pPr>
            <a:lvl3pPr marL="1500187" indent="-611187" defTabSz="821530">
              <a:buSzPct val="145000"/>
              <a:defRPr sz="4400">
                <a:solidFill>
                  <a:srgbClr val="FFFFFF"/>
                </a:solidFill>
              </a:defRPr>
            </a:lvl3pPr>
            <a:lvl4pPr marL="1944686" indent="-611187" defTabSz="821530">
              <a:buSzPct val="145000"/>
              <a:defRPr sz="4400">
                <a:solidFill>
                  <a:srgbClr val="FFFFFF"/>
                </a:solidFill>
              </a:defRPr>
            </a:lvl4pPr>
            <a:lvl5pPr marL="2389186" indent="-611186" defTabSz="821530">
              <a:buSzPct val="145000"/>
              <a:defRPr sz="4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37" name="Slide Number"/>
          <p:cNvSpPr txBox="1">
            <a:spLocks noGrp="1"/>
          </p:cNvSpPr>
          <p:nvPr>
            <p:ph type="sldNum" sz="quarter" idx="2"/>
          </p:nvPr>
        </p:nvSpPr>
        <p:spPr>
          <a:xfrm>
            <a:off x="11954104" y="13073062"/>
            <a:ext cx="466267" cy="477670"/>
          </a:xfrm>
          <a:prstGeom prst="rect">
            <a:avLst/>
          </a:prstGeom>
        </p:spPr>
        <p:txBody>
          <a:bodyPr lIns="71436" tIns="71436" rIns="71436" bIns="71436"/>
          <a:lstStyle>
            <a:lvl1pPr defTabSz="821530">
              <a:defRPr sz="2200">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44" name="Line"/>
          <p:cNvSpPr/>
          <p:nvPr/>
        </p:nvSpPr>
        <p:spPr>
          <a:xfrm>
            <a:off x="3048000" y="2743200"/>
            <a:ext cx="16052800" cy="0"/>
          </a:xfrm>
          <a:prstGeom prst="line">
            <a:avLst/>
          </a:prstGeom>
          <a:ln w="101600">
            <a:solidFill>
              <a:srgbClr val="FF00FF"/>
            </a:solidFill>
          </a:ln>
        </p:spPr>
        <p:txBody>
          <a:bodyPr lIns="45718" tIns="45718" rIns="45718" bIns="45718"/>
          <a:lstStyle/>
          <a:p>
            <a:pPr defTabSz="821530">
              <a:defRPr sz="3200" b="0">
                <a:solidFill>
                  <a:srgbClr val="FFFFFF"/>
                </a:solidFill>
                <a:latin typeface="+mn-lt"/>
                <a:ea typeface="+mn-ea"/>
                <a:cs typeface="+mn-cs"/>
                <a:sym typeface="Helvetica Neue Medium"/>
              </a:defRPr>
            </a:pPr>
            <a:endParaRPr/>
          </a:p>
        </p:txBody>
      </p:sp>
      <p:sp>
        <p:nvSpPr>
          <p:cNvPr id="145" name="Slide Number"/>
          <p:cNvSpPr txBox="1">
            <a:spLocks noGrp="1"/>
          </p:cNvSpPr>
          <p:nvPr>
            <p:ph type="sldNum" sz="quarter" idx="2"/>
          </p:nvPr>
        </p:nvSpPr>
        <p:spPr>
          <a:xfrm>
            <a:off x="15654022" y="12456285"/>
            <a:ext cx="500379" cy="512831"/>
          </a:xfrm>
          <a:prstGeom prst="rect">
            <a:avLst/>
          </a:prstGeom>
        </p:spPr>
        <p:txBody>
          <a:bodyPr lIns="91438" tIns="91438" rIns="91438" bIns="91438" anchor="ctr"/>
          <a:lstStyle>
            <a:lvl1pPr algn="r" defTabSz="1828800">
              <a:defRPr>
                <a:solidFill>
                  <a:srgbClr val="FFFFFF"/>
                </a:solidFill>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View of beach and sea from a grassy sand dune"/>
          <p:cNvSpPr>
            <a:spLocks noGrp="1"/>
          </p:cNvSpPr>
          <p:nvPr>
            <p:ph type="pic" idx="21"/>
          </p:nvPr>
        </p:nvSpPr>
        <p:spPr>
          <a:xfrm>
            <a:off x="3125968" y="-393700"/>
            <a:ext cx="18135601" cy="12090400"/>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635000" y="9512300"/>
            <a:ext cx="23114000" cy="2006600"/>
          </a:xfrm>
          <a:prstGeom prst="rect">
            <a:avLst/>
          </a:prstGeom>
        </p:spPr>
        <p:txBody>
          <a:bodyPr anchor="b"/>
          <a:lstStyle/>
          <a:p>
            <a:r>
              <a:t>Title Text</a:t>
            </a:r>
          </a:p>
        </p:txBody>
      </p:sp>
      <p:sp>
        <p:nvSpPr>
          <p:cNvPr id="22" name="Body Level One…"/>
          <p:cNvSpPr txBox="1">
            <a:spLocks noGrp="1"/>
          </p:cNvSpPr>
          <p:nvPr>
            <p:ph type="body" sz="quarter" idx="1"/>
          </p:nvPr>
        </p:nvSpPr>
        <p:spPr>
          <a:xfrm>
            <a:off x="635000" y="11442700"/>
            <a:ext cx="23114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778000" y="4533900"/>
            <a:ext cx="20828000" cy="46482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Heron flying low over a beach with a short fence in the foreground"/>
          <p:cNvSpPr>
            <a:spLocks noGrp="1"/>
          </p:cNvSpPr>
          <p:nvPr>
            <p:ph type="pic" sz="half" idx="21"/>
          </p:nvPr>
        </p:nvSpPr>
        <p:spPr>
          <a:xfrm>
            <a:off x="12827000" y="952500"/>
            <a:ext cx="11468100" cy="11468100"/>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1651000" y="952500"/>
            <a:ext cx="10223500" cy="5549900"/>
          </a:xfrm>
          <a:prstGeom prst="rect">
            <a:avLst/>
          </a:prstGeom>
        </p:spPr>
        <p:txBody>
          <a:bodyPr anchor="b"/>
          <a:lstStyle>
            <a:lvl1pPr>
              <a:defRPr sz="8400"/>
            </a:lvl1pPr>
          </a:lstStyle>
          <a:p>
            <a:r>
              <a:t>Title Text</a:t>
            </a:r>
          </a:p>
        </p:txBody>
      </p:sp>
      <p:sp>
        <p:nvSpPr>
          <p:cNvPr id="40" name="Body Level One…"/>
          <p:cNvSpPr txBox="1">
            <a:spLocks noGrp="1"/>
          </p:cNvSpPr>
          <p:nvPr>
            <p:ph type="body" sz="quarter" idx="1"/>
          </p:nvPr>
        </p:nvSpPr>
        <p:spPr>
          <a:xfrm>
            <a:off x="1651000" y="6527800"/>
            <a:ext cx="10223500" cy="57277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Sandy path between two hills leading to the ocean"/>
          <p:cNvSpPr>
            <a:spLocks noGrp="1"/>
          </p:cNvSpPr>
          <p:nvPr>
            <p:ph type="pic" sz="half" idx="21"/>
          </p:nvPr>
        </p:nvSpPr>
        <p:spPr>
          <a:xfrm>
            <a:off x="10960100" y="3149600"/>
            <a:ext cx="13944600" cy="92964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1689100" y="1778000"/>
            <a:ext cx="21005800" cy="10160000"/>
          </a:xfrm>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Sandy path between two hills leading to the ocean"/>
          <p:cNvSpPr>
            <a:spLocks noGrp="1"/>
          </p:cNvSpPr>
          <p:nvPr>
            <p:ph type="pic" sz="quarter" idx="21"/>
          </p:nvPr>
        </p:nvSpPr>
        <p:spPr>
          <a:xfrm>
            <a:off x="15300325" y="7048500"/>
            <a:ext cx="8324850" cy="5549900"/>
          </a:xfrm>
          <a:prstGeom prst="rect">
            <a:avLst/>
          </a:prstGeom>
        </p:spPr>
        <p:txBody>
          <a:bodyPr lIns="91439" tIns="45719" rIns="91439" bIns="45719" anchor="t">
            <a:noAutofit/>
          </a:bodyPr>
          <a:lstStyle/>
          <a:p>
            <a:endParaRPr/>
          </a:p>
        </p:txBody>
      </p:sp>
      <p:sp>
        <p:nvSpPr>
          <p:cNvPr id="84" name="Heron flying low over a beach with a short fence in the foreground"/>
          <p:cNvSpPr>
            <a:spLocks noGrp="1"/>
          </p:cNvSpPr>
          <p:nvPr>
            <p:ph type="pic" sz="quarter" idx="22"/>
          </p:nvPr>
        </p:nvSpPr>
        <p:spPr>
          <a:xfrm>
            <a:off x="15760700" y="863600"/>
            <a:ext cx="7404100" cy="7404100"/>
          </a:xfrm>
          <a:prstGeom prst="rect">
            <a:avLst/>
          </a:prstGeom>
        </p:spPr>
        <p:txBody>
          <a:bodyPr lIns="91439" tIns="45719" rIns="91439" bIns="45719" anchor="t">
            <a:noAutofit/>
          </a:bodyPr>
          <a:lstStyle/>
          <a:p>
            <a:endParaRPr/>
          </a:p>
        </p:txBody>
      </p:sp>
      <p:sp>
        <p:nvSpPr>
          <p:cNvPr id="85" name="View of beach and sea from a grassy sand dune"/>
          <p:cNvSpPr>
            <a:spLocks noGrp="1"/>
          </p:cNvSpPr>
          <p:nvPr>
            <p:ph type="pic" idx="23"/>
          </p:nvPr>
        </p:nvSpPr>
        <p:spPr>
          <a:xfrm>
            <a:off x="-990600" y="1130300"/>
            <a:ext cx="17202150" cy="114681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21"/>
          </p:nvPr>
        </p:nvSpPr>
        <p:spPr>
          <a:xfrm>
            <a:off x="2387600" y="8953500"/>
            <a:ext cx="19621500" cy="585521"/>
          </a:xfrm>
          <a:prstGeom prst="rect">
            <a:avLst/>
          </a:prstGeom>
        </p:spPr>
        <p:txBody>
          <a:bodyPr anchor="t">
            <a:spAutoFit/>
          </a:bodyPr>
          <a:lstStyle>
            <a:lvl1pPr marL="0" indent="0" algn="ctr">
              <a:spcBef>
                <a:spcPts val="0"/>
              </a:spcBef>
              <a:buSzTx/>
              <a:buNone/>
              <a:defRPr sz="3200" i="1"/>
            </a:lvl1pPr>
          </a:lstStyle>
          <a:p>
            <a:r>
              <a:t>–Johnny Appleseed</a:t>
            </a:r>
          </a:p>
        </p:txBody>
      </p:sp>
      <p:sp>
        <p:nvSpPr>
          <p:cNvPr id="94" name="“Type a quote here.”"/>
          <p:cNvSpPr txBox="1">
            <a:spLocks noGrp="1"/>
          </p:cNvSpPr>
          <p:nvPr>
            <p:ph type="body" sz="quarter" idx="22"/>
          </p:nvPr>
        </p:nvSpPr>
        <p:spPr>
          <a:xfrm>
            <a:off x="2387600" y="6076950"/>
            <a:ext cx="19621500" cy="825500"/>
          </a:xfrm>
          <a:prstGeom prst="rect">
            <a:avLst/>
          </a:prstGeom>
        </p:spPr>
        <p:txBody>
          <a:bodyPr>
            <a:spAutoFit/>
          </a:bodyPr>
          <a:lstStyle>
            <a:lvl1pPr marL="0" indent="0" algn="ctr">
              <a:spcBef>
                <a:spcPts val="0"/>
              </a:spcBef>
              <a:buSzTx/>
              <a:buNone/>
              <a:defRPr sz="4800">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sz="24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457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914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1371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18288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22860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2743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3200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3657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p:titleStyle>
    <p:bodyStyle>
      <a:lvl1pPr marL="63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1pPr>
      <a:lvl2pPr marL="0" marR="0" indent="4572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2pPr>
      <a:lvl3pPr marL="0" marR="0" indent="9144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3pPr>
      <a:lvl4pPr marL="0" marR="0" indent="13716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4pPr>
      <a:lvl5pPr marL="0" marR="0" indent="18288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5pPr>
      <a:lvl6pPr marL="0" marR="0" indent="22860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6pPr>
      <a:lvl7pPr marL="0" marR="0" indent="27432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7pPr>
      <a:lvl8pPr marL="0" marR="0" indent="32004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8pPr>
      <a:lvl9pPr marL="0" marR="0" indent="36576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tif"/><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hyperlink" Target="https://www.youtube.com/redirect?q=http://science.discovery.com/tv-shows/the-unexplained-files/#mkcpgn=ytsci1&amp;v=GXKxIGn0YZo&amp;redir_token=fbSvSDCaJUDYxSZgI1_8V5Dfp-t8MTUyODI3ODIxNkAxNTI4MTkxODE2&amp;event=video_description" TargetMode="Externa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43.tif"/><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2" Type="http://schemas.openxmlformats.org/officeDocument/2006/relationships/image" Target="../media/image57.tif"/><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2" Type="http://schemas.openxmlformats.org/officeDocument/2006/relationships/image" Target="../media/image62.tif"/><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PASTORAL TRAINING JANUARY 25-27"/>
          <p:cNvSpPr txBox="1"/>
          <p:nvPr/>
        </p:nvSpPr>
        <p:spPr>
          <a:xfrm>
            <a:off x="3561869" y="6128687"/>
            <a:ext cx="17240294" cy="19139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p>
            <a:pPr defTabSz="821530">
              <a:defRPr sz="6600">
                <a:solidFill>
                  <a:srgbClr val="FFFFFF"/>
                </a:solidFill>
              </a:defRPr>
            </a:pPr>
            <a:r>
              <a:rPr lang="ru-RU" sz="11500" dirty="0">
                <a:solidFill>
                  <a:schemeClr val="bg1"/>
                </a:solidFill>
              </a:rPr>
              <a:t>ОБУЧЕНИЕ ПАСТОРОВ</a:t>
            </a:r>
            <a:endParaRPr sz="11500" dirty="0">
              <a:solidFill>
                <a:schemeClr val="bg1"/>
              </a:solidFill>
            </a:endParaRPr>
          </a:p>
        </p:txBody>
      </p:sp>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3267" y="934242"/>
            <a:ext cx="12577499" cy="3866358"/>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Double-click to edit"/>
          <p:cNvSpPr txBox="1">
            <a:spLocks noGrp="1"/>
          </p:cNvSpPr>
          <p:nvPr>
            <p:ph type="body" idx="1"/>
          </p:nvPr>
        </p:nvSpPr>
        <p:spPr>
          <a:xfrm>
            <a:off x="1600200" y="514350"/>
            <a:ext cx="21316950" cy="9229725"/>
          </a:xfrm>
          <a:prstGeom prst="rect">
            <a:avLst/>
          </a:prstGeom>
        </p:spPr>
        <p:txBody>
          <a:bodyPr>
            <a:normAutofit/>
          </a:bodyPr>
          <a:lstStyle/>
          <a:p>
            <a:pPr marL="0" indent="0" algn="ctr">
              <a:buNone/>
            </a:pPr>
            <a:r>
              <a:rPr lang="ru-RU" sz="7200" b="1" dirty="0"/>
              <a:t>«Если вы остановитесь там, где нужно, и не дадите слушателям больше того, что они могут воспринять и использовать во благо, они будут жаждать услышать больше, и таким образом вы поддержите их интерес».</a:t>
            </a:r>
          </a:p>
          <a:p>
            <a:pPr marL="0" indent="0" algn="ctr">
              <a:buNone/>
            </a:pPr>
            <a:r>
              <a:rPr lang="ru-RU" sz="6000" dirty="0"/>
              <a:t>Евангелизм, с. 177.2</a:t>
            </a:r>
          </a:p>
        </p:txBody>
      </p:sp>
      <p:pic>
        <p:nvPicPr>
          <p:cNvPr id="191" name="img11.jpg" descr="img11.jpg"/>
          <p:cNvPicPr>
            <a:picLocks noChangeAspect="1"/>
          </p:cNvPicPr>
          <p:nvPr/>
        </p:nvPicPr>
        <p:blipFill>
          <a:blip r:embed="rId2"/>
          <a:stretch>
            <a:fillRect/>
          </a:stretch>
        </p:blipFill>
        <p:spPr>
          <a:xfrm>
            <a:off x="16464000" y="9251603"/>
            <a:ext cx="7920000" cy="4464397"/>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Double-click to edit"/>
          <p:cNvSpPr txBox="1">
            <a:spLocks noGrp="1"/>
          </p:cNvSpPr>
          <p:nvPr>
            <p:ph type="body" idx="1"/>
          </p:nvPr>
        </p:nvSpPr>
        <p:spPr>
          <a:xfrm>
            <a:off x="3682603" y="2197298"/>
            <a:ext cx="15609094" cy="5092305"/>
          </a:xfrm>
          <a:prstGeom prst="rect">
            <a:avLst/>
          </a:prstGeom>
        </p:spPr>
        <p:txBody>
          <a:bodyPr>
            <a:normAutofit/>
          </a:bodyPr>
          <a:lstStyle/>
          <a:p>
            <a:pPr marL="0" indent="0" algn="ctr">
              <a:buNone/>
            </a:pPr>
            <a:r>
              <a:rPr lang="ru-RU" sz="8800" b="1" dirty="0"/>
              <a:t>СТАВЬТЕ ЦЕЛЬ!</a:t>
            </a:r>
            <a:endParaRPr sz="8800" b="1" dirty="0"/>
          </a:p>
        </p:txBody>
      </p:sp>
      <p:pic>
        <p:nvPicPr>
          <p:cNvPr id="195" name="img12.jpg" descr="img12.jpg"/>
          <p:cNvPicPr>
            <a:picLocks noChangeAspect="1"/>
          </p:cNvPicPr>
          <p:nvPr/>
        </p:nvPicPr>
        <p:blipFill>
          <a:blip r:embed="rId2"/>
          <a:stretch>
            <a:fillRect/>
          </a:stretch>
        </p:blipFill>
        <p:spPr>
          <a:xfrm>
            <a:off x="15961809" y="8972549"/>
            <a:ext cx="8451676" cy="4740689"/>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Double-click to edit"/>
          <p:cNvSpPr txBox="1">
            <a:spLocks noGrp="1"/>
          </p:cNvSpPr>
          <p:nvPr>
            <p:ph type="body" idx="1"/>
          </p:nvPr>
        </p:nvSpPr>
        <p:spPr>
          <a:xfrm>
            <a:off x="3400425" y="2714625"/>
            <a:ext cx="17545050" cy="4143375"/>
          </a:xfrm>
          <a:prstGeom prst="rect">
            <a:avLst/>
          </a:prstGeom>
        </p:spPr>
        <p:txBody>
          <a:bodyPr>
            <a:normAutofit/>
          </a:bodyPr>
          <a:lstStyle/>
          <a:p>
            <a:pPr marL="0" indent="0" algn="ctr">
              <a:buNone/>
            </a:pPr>
            <a:r>
              <a:rPr lang="ru-RU" sz="8000" b="1" dirty="0"/>
              <a:t>НЕСКОЛЬКО КРАЙНЕ ВАЖНЫХ МОМЕНТОВ!</a:t>
            </a:r>
            <a:endParaRPr sz="8000" b="1" dirty="0"/>
          </a:p>
        </p:txBody>
      </p:sp>
      <p:pic>
        <p:nvPicPr>
          <p:cNvPr id="199" name="img13.jpg" descr="img13.jpg"/>
          <p:cNvPicPr>
            <a:picLocks noChangeAspect="1"/>
          </p:cNvPicPr>
          <p:nvPr/>
        </p:nvPicPr>
        <p:blipFill>
          <a:blip r:embed="rId2"/>
          <a:stretch>
            <a:fillRect/>
          </a:stretch>
        </p:blipFill>
        <p:spPr>
          <a:xfrm>
            <a:off x="15854879" y="8892019"/>
            <a:ext cx="8529121" cy="482398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 name="img14.jpg" descr="img14.jpg"/>
          <p:cNvPicPr>
            <a:picLocks noChangeAspect="1"/>
          </p:cNvPicPr>
          <p:nvPr/>
        </p:nvPicPr>
        <p:blipFill>
          <a:blip r:embed="rId2"/>
          <a:stretch>
            <a:fillRect/>
          </a:stretch>
        </p:blipFill>
        <p:spPr>
          <a:xfrm>
            <a:off x="15909240" y="8934450"/>
            <a:ext cx="8471823" cy="4732360"/>
          </a:xfrm>
          <a:prstGeom prst="rect">
            <a:avLst/>
          </a:prstGeom>
          <a:ln w="12700">
            <a:miter lim="400000"/>
          </a:ln>
        </p:spPr>
      </p:pic>
      <p:sp>
        <p:nvSpPr>
          <p:cNvPr id="202" name="Double-click to edit"/>
          <p:cNvSpPr txBox="1">
            <a:spLocks noGrp="1"/>
          </p:cNvSpPr>
          <p:nvPr>
            <p:ph type="body" idx="1"/>
          </p:nvPr>
        </p:nvSpPr>
        <p:spPr>
          <a:xfrm>
            <a:off x="1200150" y="285750"/>
            <a:ext cx="22174199" cy="10744200"/>
          </a:xfrm>
          <a:prstGeom prst="rect">
            <a:avLst/>
          </a:prstGeom>
        </p:spPr>
        <p:txBody>
          <a:bodyPr>
            <a:normAutofit/>
          </a:bodyPr>
          <a:lstStyle/>
          <a:p>
            <a:pPr marL="0" indent="0" algn="ctr">
              <a:buNone/>
            </a:pPr>
            <a:r>
              <a:rPr lang="ru-RU" sz="6600" b="1" dirty="0"/>
              <a:t>«Проповедник должен добиваться понимания и симпатий своих слушателей. Не взмывайте слишком высоко, куда они не могут последовать за вами, но преподносите людям истину пункт за пунктом, медленно и верно, указывая лишь на несколько ее существенных аспектов; тогда истина уподобится гвоздю, вбитому в должное место Господином всех собраний».</a:t>
            </a:r>
          </a:p>
          <a:p>
            <a:pPr marL="0" indent="0" algn="ctr">
              <a:buNone/>
            </a:pPr>
            <a:r>
              <a:rPr lang="ru-RU" sz="5400" dirty="0"/>
              <a:t>Евангелизм, с. 177.2</a:t>
            </a:r>
            <a:endParaRPr sz="5400" dirty="0"/>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Double-click to edit"/>
          <p:cNvSpPr txBox="1">
            <a:spLocks noGrp="1"/>
          </p:cNvSpPr>
          <p:nvPr>
            <p:ph type="body" idx="1"/>
          </p:nvPr>
        </p:nvSpPr>
        <p:spPr>
          <a:xfrm>
            <a:off x="1971676" y="158222"/>
            <a:ext cx="20631150" cy="9414403"/>
          </a:xfrm>
          <a:prstGeom prst="rect">
            <a:avLst/>
          </a:prstGeom>
        </p:spPr>
        <p:txBody>
          <a:bodyPr>
            <a:normAutofit/>
          </a:bodyPr>
          <a:lstStyle/>
          <a:p>
            <a:pPr marL="0" indent="0" algn="ctr">
              <a:buNone/>
            </a:pPr>
            <a:r>
              <a:rPr lang="ru-RU" sz="7200" b="1" dirty="0"/>
              <a:t>«Сосредоточьтесь на нескольких наиболее важных вопросах. Не включайте в свои рассуждения маловажные идеи. Богу не угодно, чтобы вы считали, будто Его Дух воздействует на вас, когда вы уклоняетесь от своей темы на посторонние вопросы, не имеющие отношения к вашему тексту. </a:t>
            </a:r>
            <a:endParaRPr sz="7200" b="1" dirty="0"/>
          </a:p>
        </p:txBody>
      </p:sp>
      <p:pic>
        <p:nvPicPr>
          <p:cNvPr id="207" name="img15.jpg" descr="img15.jpg"/>
          <p:cNvPicPr>
            <a:picLocks noChangeAspect="1"/>
          </p:cNvPicPr>
          <p:nvPr/>
        </p:nvPicPr>
        <p:blipFill>
          <a:blip r:embed="rId2"/>
          <a:stretch>
            <a:fillRect/>
          </a:stretch>
        </p:blipFill>
        <p:spPr>
          <a:xfrm>
            <a:off x="16718145" y="9353549"/>
            <a:ext cx="7731326" cy="4345539"/>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 name="img16.jpg" descr="img16.jpg"/>
          <p:cNvPicPr>
            <a:picLocks noChangeAspect="1"/>
          </p:cNvPicPr>
          <p:nvPr/>
        </p:nvPicPr>
        <p:blipFill>
          <a:blip r:embed="rId2"/>
          <a:stretch>
            <a:fillRect/>
          </a:stretch>
        </p:blipFill>
        <p:spPr>
          <a:xfrm>
            <a:off x="16464000" y="9286520"/>
            <a:ext cx="7920000" cy="4429480"/>
          </a:xfrm>
          <a:prstGeom prst="rect">
            <a:avLst/>
          </a:prstGeom>
          <a:ln w="12700">
            <a:miter lim="400000"/>
          </a:ln>
        </p:spPr>
      </p:pic>
      <p:sp>
        <p:nvSpPr>
          <p:cNvPr id="210" name="Double-click to edit"/>
          <p:cNvSpPr txBox="1">
            <a:spLocks noGrp="1"/>
          </p:cNvSpPr>
          <p:nvPr>
            <p:ph type="body" idx="1"/>
          </p:nvPr>
        </p:nvSpPr>
        <p:spPr>
          <a:xfrm>
            <a:off x="1514475" y="228600"/>
            <a:ext cx="21345525" cy="9715500"/>
          </a:xfrm>
          <a:prstGeom prst="rect">
            <a:avLst/>
          </a:prstGeom>
        </p:spPr>
        <p:txBody>
          <a:bodyPr>
            <a:normAutofit/>
          </a:bodyPr>
          <a:lstStyle/>
          <a:p>
            <a:pPr marL="0" indent="0" algn="ctr">
              <a:buNone/>
            </a:pPr>
            <a:r>
              <a:rPr lang="ru-RU" sz="7200" b="1" dirty="0"/>
              <a:t>Отклоняясь от намеченной линии и вынося на рассмотрение то, что отвлекает ум от сути вопроса, вы теряете нить рассуждения и ослабляете влияние всего, что сказали прежде. Дайте своим слушателям чистую пшеницу, тщательно провеянную».</a:t>
            </a:r>
          </a:p>
          <a:p>
            <a:pPr marL="0" indent="0" algn="ctr">
              <a:buNone/>
            </a:pPr>
            <a:r>
              <a:rPr lang="ru-RU" sz="6000" dirty="0"/>
              <a:t>Свидетельства для Церкви, т. 6, с. 56.2</a:t>
            </a:r>
            <a:endParaRPr sz="6000" dirty="0"/>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Double-click to edit"/>
          <p:cNvSpPr txBox="1">
            <a:spLocks noGrp="1"/>
          </p:cNvSpPr>
          <p:nvPr>
            <p:ph type="body" idx="1"/>
          </p:nvPr>
        </p:nvSpPr>
        <p:spPr>
          <a:xfrm>
            <a:off x="1628775" y="451223"/>
            <a:ext cx="21688425" cy="10264402"/>
          </a:xfrm>
          <a:prstGeom prst="rect">
            <a:avLst/>
          </a:prstGeom>
        </p:spPr>
        <p:txBody>
          <a:bodyPr>
            <a:normAutofit/>
          </a:bodyPr>
          <a:lstStyle/>
          <a:p>
            <a:pPr marL="0" indent="0" algn="ctr">
              <a:buNone/>
            </a:pPr>
            <a:r>
              <a:rPr lang="ru-RU" sz="7200" b="1" dirty="0"/>
              <a:t>Подготовка проповеди или библейского урока</a:t>
            </a:r>
          </a:p>
          <a:p>
            <a:pPr marL="0" indent="0" algn="ctr">
              <a:buNone/>
            </a:pPr>
            <a:r>
              <a:rPr lang="ru-RU" sz="6000" dirty="0"/>
              <a:t>состоит из 3 частей:</a:t>
            </a:r>
          </a:p>
          <a:p>
            <a:pPr marL="0" indent="0" algn="ctr">
              <a:buNone/>
            </a:pPr>
            <a:r>
              <a:rPr lang="ru-RU" sz="8000" b="1" dirty="0"/>
              <a:t>Вступление</a:t>
            </a:r>
          </a:p>
          <a:p>
            <a:pPr marL="0" indent="0" algn="ctr">
              <a:buNone/>
            </a:pPr>
            <a:r>
              <a:rPr lang="ru-RU" sz="8000" b="1" dirty="0"/>
              <a:t>Основная часть</a:t>
            </a:r>
          </a:p>
          <a:p>
            <a:pPr marL="0" indent="0" algn="ctr">
              <a:buNone/>
            </a:pPr>
            <a:r>
              <a:rPr lang="ru-RU" sz="8000" b="1" dirty="0"/>
              <a:t>Призыв</a:t>
            </a:r>
            <a:endParaRPr sz="8000" b="1" dirty="0"/>
          </a:p>
        </p:txBody>
      </p:sp>
      <p:pic>
        <p:nvPicPr>
          <p:cNvPr id="215" name="img17.jpg" descr="img17.jpg"/>
          <p:cNvPicPr>
            <a:picLocks noChangeAspect="1"/>
          </p:cNvPicPr>
          <p:nvPr/>
        </p:nvPicPr>
        <p:blipFill>
          <a:blip r:embed="rId2"/>
          <a:stretch>
            <a:fillRect/>
          </a:stretch>
        </p:blipFill>
        <p:spPr>
          <a:xfrm>
            <a:off x="16464000" y="9246346"/>
            <a:ext cx="7920000" cy="4469654"/>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Double-click to edit"/>
          <p:cNvSpPr txBox="1">
            <a:spLocks noGrp="1"/>
          </p:cNvSpPr>
          <p:nvPr>
            <p:ph type="title"/>
          </p:nvPr>
        </p:nvSpPr>
        <p:spPr>
          <a:xfrm>
            <a:off x="4387453" y="357187"/>
            <a:ext cx="15609094" cy="1376364"/>
          </a:xfrm>
          <a:prstGeom prst="rect">
            <a:avLst/>
          </a:prstGeom>
        </p:spPr>
        <p:txBody>
          <a:bodyPr>
            <a:normAutofit/>
          </a:bodyPr>
          <a:lstStyle/>
          <a:p>
            <a:r>
              <a:rPr lang="ru-RU" sz="8000" b="1" dirty="0"/>
              <a:t>Вступление</a:t>
            </a:r>
            <a:endParaRPr sz="8000" b="1" dirty="0"/>
          </a:p>
        </p:txBody>
      </p:sp>
      <p:sp>
        <p:nvSpPr>
          <p:cNvPr id="218" name="Double-click to edit"/>
          <p:cNvSpPr txBox="1">
            <a:spLocks noGrp="1"/>
          </p:cNvSpPr>
          <p:nvPr>
            <p:ph type="body" idx="1"/>
          </p:nvPr>
        </p:nvSpPr>
        <p:spPr>
          <a:xfrm>
            <a:off x="828675" y="1971675"/>
            <a:ext cx="22374225" cy="10372725"/>
          </a:xfrm>
          <a:prstGeom prst="rect">
            <a:avLst/>
          </a:prstGeom>
        </p:spPr>
        <p:txBody>
          <a:bodyPr>
            <a:noAutofit/>
          </a:bodyPr>
          <a:lstStyle/>
          <a:p>
            <a:pPr marL="742950" indent="-742950">
              <a:buAutoNum type="arabicPeriod"/>
            </a:pPr>
            <a:r>
              <a:rPr lang="ru-RU" sz="5400" dirty="0"/>
              <a:t>Как трамплин для прыжков в воду. Используется для того, чтобы ваша аудитория захотела плыть вместе с вами.</a:t>
            </a:r>
          </a:p>
          <a:p>
            <a:pPr marL="742950" indent="-742950">
              <a:buAutoNum type="arabicPeriod"/>
            </a:pPr>
            <a:r>
              <a:rPr lang="ru-RU" sz="5400" dirty="0"/>
              <a:t>Как голова по отношению к телу, вступление должно быть пропорционально телу, или основной части вашего выступления.</a:t>
            </a:r>
          </a:p>
          <a:p>
            <a:pPr marL="742950" indent="-742950">
              <a:buAutoNum type="arabicPeriod"/>
            </a:pPr>
            <a:r>
              <a:rPr lang="ru-RU" sz="5400" dirty="0"/>
              <a:t>Оно должно вызвать интерес к теме, которую услышит ваша аудитория.</a:t>
            </a:r>
          </a:p>
          <a:p>
            <a:pPr marL="742950" indent="-742950">
              <a:buAutoNum type="arabicPeriod"/>
            </a:pPr>
            <a:r>
              <a:rPr lang="ru-RU" sz="5400" dirty="0"/>
              <a:t>Также должна звучать мысль или фраза,                   соединяющая вступление с основной частью.</a:t>
            </a:r>
            <a:endParaRPr sz="5400" dirty="0"/>
          </a:p>
        </p:txBody>
      </p:sp>
      <p:pic>
        <p:nvPicPr>
          <p:cNvPr id="219" name="img18.jpg" descr="img18.jpg"/>
          <p:cNvPicPr>
            <a:picLocks noChangeAspect="1"/>
          </p:cNvPicPr>
          <p:nvPr/>
        </p:nvPicPr>
        <p:blipFill>
          <a:blip r:embed="rId2"/>
          <a:stretch>
            <a:fillRect/>
          </a:stretch>
        </p:blipFill>
        <p:spPr>
          <a:xfrm>
            <a:off x="16464000" y="9291572"/>
            <a:ext cx="7920000" cy="442442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Double-click to edit"/>
          <p:cNvSpPr txBox="1">
            <a:spLocks noGrp="1"/>
          </p:cNvSpPr>
          <p:nvPr>
            <p:ph type="title"/>
          </p:nvPr>
        </p:nvSpPr>
        <p:spPr>
          <a:xfrm>
            <a:off x="4387453" y="357187"/>
            <a:ext cx="15609094" cy="1376364"/>
          </a:xfrm>
          <a:prstGeom prst="rect">
            <a:avLst/>
          </a:prstGeom>
        </p:spPr>
        <p:txBody>
          <a:bodyPr>
            <a:normAutofit/>
          </a:bodyPr>
          <a:lstStyle/>
          <a:p>
            <a:r>
              <a:rPr lang="ru-RU" sz="8000" b="1" dirty="0"/>
              <a:t>Основная часть</a:t>
            </a:r>
            <a:endParaRPr sz="8000" b="1" dirty="0"/>
          </a:p>
        </p:txBody>
      </p:sp>
      <p:sp>
        <p:nvSpPr>
          <p:cNvPr id="222" name="Double-click to edit"/>
          <p:cNvSpPr txBox="1">
            <a:spLocks noGrp="1"/>
          </p:cNvSpPr>
          <p:nvPr>
            <p:ph type="body" idx="1"/>
          </p:nvPr>
        </p:nvSpPr>
        <p:spPr>
          <a:xfrm>
            <a:off x="1228725" y="1724027"/>
            <a:ext cx="21507450" cy="10420348"/>
          </a:xfrm>
          <a:prstGeom prst="rect">
            <a:avLst/>
          </a:prstGeom>
        </p:spPr>
        <p:txBody>
          <a:bodyPr>
            <a:normAutofit/>
          </a:bodyPr>
          <a:lstStyle/>
          <a:p>
            <a:pPr marL="742950" indent="-742950">
              <a:buAutoNum type="arabicPeriod"/>
            </a:pPr>
            <a:r>
              <a:rPr lang="ru-RU" sz="5400" dirty="0"/>
              <a:t>Это время для представления вашей темы аудитории.</a:t>
            </a:r>
          </a:p>
          <a:p>
            <a:pPr marL="742950" indent="-742950">
              <a:buAutoNum type="arabicPeriod"/>
            </a:pPr>
            <a:r>
              <a:rPr lang="ru-RU" sz="5400" dirty="0"/>
              <a:t>Нужно включить изображения и иллюстрации, подкрепляющие слова. </a:t>
            </a:r>
          </a:p>
          <a:p>
            <a:pPr marL="742950" indent="-742950">
              <a:buAutoNum type="arabicPeriod"/>
            </a:pPr>
            <a:r>
              <a:rPr lang="ru-RU" sz="5400" dirty="0"/>
              <a:t>Все библейские тексты должны подходить к теме.</a:t>
            </a:r>
          </a:p>
          <a:p>
            <a:pPr marL="742950" indent="-742950">
              <a:buAutoNum type="arabicPeriod"/>
            </a:pPr>
            <a:r>
              <a:rPr lang="ru-RU" sz="5400" dirty="0"/>
              <a:t> Информация должна быть убедительно представлена.</a:t>
            </a:r>
          </a:p>
          <a:p>
            <a:pPr marL="742950" indent="-742950">
              <a:buAutoNum type="arabicPeriod"/>
            </a:pPr>
            <a:r>
              <a:rPr lang="ru-RU" sz="5400" dirty="0"/>
              <a:t>Следует включить фразу или мысль, </a:t>
            </a:r>
            <a:br>
              <a:rPr lang="ru-RU" sz="5400" dirty="0"/>
            </a:br>
            <a:r>
              <a:rPr lang="ru-RU" sz="5400" dirty="0"/>
              <a:t>связывающую основную часть с призывом.</a:t>
            </a:r>
            <a:endParaRPr sz="5400" dirty="0"/>
          </a:p>
        </p:txBody>
      </p:sp>
      <p:pic>
        <p:nvPicPr>
          <p:cNvPr id="223" name="img19.jpg" descr="img19.jpg"/>
          <p:cNvPicPr>
            <a:picLocks noChangeAspect="1"/>
          </p:cNvPicPr>
          <p:nvPr/>
        </p:nvPicPr>
        <p:blipFill>
          <a:blip r:embed="rId2"/>
          <a:stretch>
            <a:fillRect/>
          </a:stretch>
        </p:blipFill>
        <p:spPr>
          <a:xfrm>
            <a:off x="16464000" y="9512193"/>
            <a:ext cx="7920000" cy="4203807"/>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Double-click to edit"/>
          <p:cNvSpPr txBox="1">
            <a:spLocks noGrp="1"/>
          </p:cNvSpPr>
          <p:nvPr>
            <p:ph type="title"/>
          </p:nvPr>
        </p:nvSpPr>
        <p:spPr>
          <a:xfrm>
            <a:off x="4387453" y="357187"/>
            <a:ext cx="15609094" cy="1662114"/>
          </a:xfrm>
          <a:prstGeom prst="rect">
            <a:avLst/>
          </a:prstGeom>
        </p:spPr>
        <p:txBody>
          <a:bodyPr>
            <a:normAutofit/>
          </a:bodyPr>
          <a:lstStyle/>
          <a:p>
            <a:r>
              <a:rPr lang="ru-RU" sz="8000" b="1" dirty="0"/>
              <a:t>Призыв</a:t>
            </a:r>
            <a:endParaRPr sz="8000" b="1" dirty="0"/>
          </a:p>
        </p:txBody>
      </p:sp>
      <p:sp>
        <p:nvSpPr>
          <p:cNvPr id="230" name="Double-click to edit"/>
          <p:cNvSpPr txBox="1">
            <a:spLocks noGrp="1"/>
          </p:cNvSpPr>
          <p:nvPr>
            <p:ph type="body" idx="1"/>
          </p:nvPr>
        </p:nvSpPr>
        <p:spPr>
          <a:xfrm>
            <a:off x="1800225" y="2019302"/>
            <a:ext cx="20525515" cy="10439398"/>
          </a:xfrm>
          <a:prstGeom prst="rect">
            <a:avLst/>
          </a:prstGeom>
        </p:spPr>
        <p:txBody>
          <a:bodyPr>
            <a:noAutofit/>
          </a:bodyPr>
          <a:lstStyle/>
          <a:p>
            <a:pPr marL="742950" indent="-742950">
              <a:buAutoNum type="arabicPeriod"/>
            </a:pPr>
            <a:r>
              <a:rPr lang="ru-RU" sz="5400" dirty="0"/>
              <a:t>Здесь нужна фраза или мысль, связывающая призыв и вступление.</a:t>
            </a:r>
            <a:endParaRPr lang="en-US" sz="5400" dirty="0"/>
          </a:p>
          <a:p>
            <a:pPr marL="742950" indent="-742950">
              <a:buAutoNum type="arabicPeriod"/>
            </a:pPr>
            <a:r>
              <a:rPr lang="ru-RU" sz="5400" dirty="0"/>
              <a:t>Вот тут как раз выбрасывается спасательный круг.</a:t>
            </a:r>
          </a:p>
          <a:p>
            <a:pPr marL="742950" indent="-742950">
              <a:buAutoNum type="arabicPeriod"/>
            </a:pPr>
            <a:r>
              <a:rPr lang="ru-RU" sz="5400" dirty="0"/>
              <a:t>Призыв вызывает желание. Поэтому он должен быть привлекательным</a:t>
            </a:r>
            <a:r>
              <a:rPr lang="en-US" sz="5400" dirty="0"/>
              <a:t>.</a:t>
            </a:r>
            <a:endParaRPr lang="ru-RU" sz="5400" dirty="0"/>
          </a:p>
          <a:p>
            <a:pPr marL="742950" indent="-742950">
              <a:buAutoNum type="arabicPeriod"/>
            </a:pPr>
            <a:r>
              <a:rPr lang="ru-RU" sz="5400" dirty="0"/>
              <a:t>Именно в этой части слушателю  </a:t>
            </a:r>
            <a:br>
              <a:rPr lang="ru-RU" sz="5400" dirty="0"/>
            </a:br>
            <a:r>
              <a:rPr lang="ru-RU" sz="5400" dirty="0"/>
              <a:t>предлагается откликнуться на призыв.</a:t>
            </a:r>
          </a:p>
        </p:txBody>
      </p:sp>
      <p:pic>
        <p:nvPicPr>
          <p:cNvPr id="231" name="img20.jpg" descr="img20.jpg"/>
          <p:cNvPicPr>
            <a:picLocks noChangeAspect="1"/>
          </p:cNvPicPr>
          <p:nvPr/>
        </p:nvPicPr>
        <p:blipFill>
          <a:blip r:embed="rId2"/>
          <a:stretch>
            <a:fillRect/>
          </a:stretch>
        </p:blipFill>
        <p:spPr>
          <a:xfrm>
            <a:off x="16464000" y="8958437"/>
            <a:ext cx="7920000" cy="4757563"/>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Entrenamiento"/>
          <p:cNvSpPr txBox="1"/>
          <p:nvPr/>
        </p:nvSpPr>
        <p:spPr>
          <a:xfrm>
            <a:off x="5708641" y="4428278"/>
            <a:ext cx="13439647" cy="44714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ormAutofit/>
          </a:bodyPr>
          <a:lstStyle>
            <a:lvl1pPr defTabSz="1609344">
              <a:defRPr sz="13000" b="0">
                <a:ln w="12700" cap="flat">
                  <a:solidFill>
                    <a:srgbClr val="EAEAEA"/>
                  </a:solidFill>
                  <a:prstDash val="solid"/>
                  <a:round/>
                </a:ln>
                <a:gradFill flip="none" rotWithShape="1">
                  <a:gsLst>
                    <a:gs pos="0">
                      <a:srgbClr val="A603AB"/>
                    </a:gs>
                    <a:gs pos="11999">
                      <a:srgbClr val="E81766"/>
                    </a:gs>
                    <a:gs pos="27000">
                      <a:srgbClr val="EE3F17"/>
                    </a:gs>
                    <a:gs pos="47999">
                      <a:srgbClr val="FFFF00"/>
                    </a:gs>
                    <a:gs pos="64999">
                      <a:srgbClr val="1A8D48"/>
                    </a:gs>
                    <a:gs pos="78999">
                      <a:srgbClr val="0819FB"/>
                    </a:gs>
                    <a:gs pos="100000">
                      <a:srgbClr val="A603AB"/>
                    </a:gs>
                  </a:gsLst>
                  <a:lin ang="0" scaled="0"/>
                </a:gradFill>
                <a:effectLst>
                  <a:outerShdw blurRad="50800" dist="31610" dir="2700000" rotWithShape="0">
                    <a:srgbClr val="C0C0C0"/>
                  </a:outerShdw>
                </a:effectLst>
                <a:latin typeface="Arial Black"/>
                <a:ea typeface="Arial Black"/>
                <a:cs typeface="Arial Black"/>
                <a:sym typeface="Arial Black"/>
              </a:defRPr>
            </a:lvl1pPr>
          </a:lstStyle>
          <a:p>
            <a:r>
              <a:t>Entrenamiento</a:t>
            </a:r>
          </a:p>
        </p:txBody>
      </p:sp>
      <p:pic>
        <p:nvPicPr>
          <p:cNvPr id="158" name="Image" descr="Image"/>
          <p:cNvPicPr>
            <a:picLocks noChangeAspect="1"/>
          </p:cNvPicPr>
          <p:nvPr/>
        </p:nvPicPr>
        <p:blipFill>
          <a:blip r:embed="rId2"/>
          <a:stretch>
            <a:fillRect/>
          </a:stretch>
        </p:blipFill>
        <p:spPr>
          <a:xfrm>
            <a:off x="20933" y="0"/>
            <a:ext cx="24342133" cy="13716000"/>
          </a:xfrm>
          <a:prstGeom prst="rect">
            <a:avLst/>
          </a:prstGeom>
          <a:ln w="12700">
            <a:miter lim="400000"/>
          </a:ln>
        </p:spPr>
      </p:pic>
      <p:sp>
        <p:nvSpPr>
          <p:cNvPr id="159" name="Construyendo un Sermon"/>
          <p:cNvSpPr txBox="1"/>
          <p:nvPr/>
        </p:nvSpPr>
        <p:spPr>
          <a:xfrm>
            <a:off x="1005836" y="1881450"/>
            <a:ext cx="10481314" cy="3879267"/>
          </a:xfrm>
          <a:prstGeom prst="rect">
            <a:avLst/>
          </a:prstGeom>
          <a:ln w="12700">
            <a:miter lim="400000"/>
          </a:ln>
          <a:effectLst>
            <a:outerShdw blurRad="635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2075" tIns="92075" rIns="92075" bIns="92075">
            <a:spAutoFit/>
          </a:bodyPr>
          <a:lstStyle/>
          <a:p>
            <a:pPr defTabSz="1828800">
              <a:defRPr sz="14400" b="0">
                <a:ln w="12700" cap="flat">
                  <a:solidFill>
                    <a:srgbClr val="000000"/>
                  </a:solidFill>
                  <a:prstDash val="solid"/>
                  <a:miter lim="400000"/>
                </a:ln>
                <a:solidFill>
                  <a:srgbClr val="FFFFFF"/>
                </a:solidFill>
                <a:effectLst>
                  <a:outerShdw blurRad="12700" dist="38100" dir="6420000" rotWithShape="0">
                    <a:srgbClr val="000000"/>
                  </a:outerShdw>
                </a:effectLst>
                <a:latin typeface="FranklinGotTReg"/>
                <a:ea typeface="FranklinGotTReg"/>
                <a:cs typeface="FranklinGotTReg"/>
                <a:sym typeface="FranklinGotTReg"/>
              </a:defRPr>
            </a:pPr>
            <a:r>
              <a:rPr lang="ru-RU" sz="12000" dirty="0">
                <a:ln w="12700" cap="flat">
                  <a:noFill/>
                  <a:prstDash val="solid"/>
                  <a:miter lim="400000"/>
                </a:ln>
                <a:latin typeface="Helvetica" pitchFamily="2" charset="0"/>
              </a:rPr>
              <a:t>Подготовка</a:t>
            </a:r>
          </a:p>
          <a:p>
            <a:pPr defTabSz="1828800">
              <a:defRPr sz="14400" b="0">
                <a:ln w="12700" cap="flat">
                  <a:solidFill>
                    <a:srgbClr val="000000"/>
                  </a:solidFill>
                  <a:prstDash val="solid"/>
                  <a:miter lim="400000"/>
                </a:ln>
                <a:solidFill>
                  <a:srgbClr val="FFFFFF"/>
                </a:solidFill>
                <a:effectLst>
                  <a:outerShdw blurRad="12700" dist="38100" dir="6420000" rotWithShape="0">
                    <a:srgbClr val="000000"/>
                  </a:outerShdw>
                </a:effectLst>
                <a:latin typeface="FranklinGotTReg"/>
                <a:ea typeface="FranklinGotTReg"/>
                <a:cs typeface="FranklinGotTReg"/>
                <a:sym typeface="FranklinGotTReg"/>
              </a:defRPr>
            </a:pPr>
            <a:r>
              <a:rPr lang="ru-RU" sz="12000" dirty="0">
                <a:ln w="12700" cap="flat">
                  <a:noFill/>
                  <a:prstDash val="solid"/>
                  <a:miter lim="400000"/>
                </a:ln>
                <a:latin typeface="Helvetica" pitchFamily="2" charset="0"/>
              </a:rPr>
              <a:t>проповеди</a:t>
            </a:r>
            <a:endParaRPr sz="12000" dirty="0">
              <a:ln w="12700" cap="flat">
                <a:noFill/>
                <a:prstDash val="solid"/>
                <a:miter lim="400000"/>
              </a:ln>
              <a:latin typeface="Helvetica" pitchFamily="2" charset="0"/>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p:cNvGrpSpPr/>
          <p:nvPr/>
        </p:nvGrpSpPr>
        <p:grpSpPr>
          <a:xfrm>
            <a:off x="7336456" y="4762500"/>
            <a:ext cx="9122743" cy="6758940"/>
            <a:chOff x="-37485" y="-60960"/>
            <a:chExt cx="25149436" cy="14068740"/>
          </a:xfrm>
        </p:grpSpPr>
        <p:grpSp>
          <p:nvGrpSpPr>
            <p:cNvPr id="235" name="Image"/>
            <p:cNvGrpSpPr/>
            <p:nvPr/>
          </p:nvGrpSpPr>
          <p:grpSpPr>
            <a:xfrm>
              <a:off x="11640500" y="-60960"/>
              <a:ext cx="13471451" cy="14068740"/>
              <a:chOff x="-1" y="628288"/>
              <a:chExt cx="13471450" cy="14068739"/>
            </a:xfrm>
          </p:grpSpPr>
          <p:pic>
            <p:nvPicPr>
              <p:cNvPr id="233" name="Image" descr="Image"/>
              <p:cNvPicPr>
                <a:picLocks noChangeAspect="1"/>
              </p:cNvPicPr>
              <p:nvPr/>
            </p:nvPicPr>
            <p:blipFill>
              <a:blip r:embed="rId2"/>
              <a:srcRect l="59594" r="10"/>
              <a:stretch>
                <a:fillRect/>
              </a:stretch>
            </p:blipFill>
            <p:spPr>
              <a:xfrm>
                <a:off x="215900" y="641349"/>
                <a:ext cx="13039650" cy="14055678"/>
              </a:xfrm>
              <a:prstGeom prst="rect">
                <a:avLst/>
              </a:prstGeom>
              <a:ln w="12700" cap="flat">
                <a:noFill/>
                <a:miter lim="400000"/>
              </a:ln>
              <a:effectLst/>
            </p:spPr>
          </p:pic>
          <p:pic>
            <p:nvPicPr>
              <p:cNvPr id="234" name="Image" descr="Image"/>
              <p:cNvPicPr>
                <a:picLocks noChangeAspect="1"/>
              </p:cNvPicPr>
              <p:nvPr/>
            </p:nvPicPr>
            <p:blipFill rotWithShape="1">
              <a:blip r:embed="rId3"/>
              <a:srcRect t="4213" b="2017"/>
              <a:stretch/>
            </p:blipFill>
            <p:spPr>
              <a:xfrm>
                <a:off x="-1" y="628288"/>
                <a:ext cx="13471450" cy="13983983"/>
              </a:xfrm>
              <a:prstGeom prst="rect">
                <a:avLst/>
              </a:prstGeom>
              <a:ln w="12700" cap="flat">
                <a:noFill/>
                <a:miter lim="400000"/>
              </a:ln>
              <a:effectLst/>
            </p:spPr>
          </p:pic>
        </p:grpSp>
        <p:pic>
          <p:nvPicPr>
            <p:cNvPr id="236" name="Image" descr="Image"/>
            <p:cNvPicPr>
              <a:picLocks noChangeAspect="1"/>
            </p:cNvPicPr>
            <p:nvPr/>
          </p:nvPicPr>
          <p:blipFill>
            <a:blip r:embed="rId2"/>
            <a:srcRect r="58268"/>
            <a:stretch>
              <a:fillRect/>
            </a:stretch>
          </p:blipFill>
          <p:spPr>
            <a:xfrm>
              <a:off x="-37485" y="-19204"/>
              <a:ext cx="12036056" cy="13957506"/>
            </a:xfrm>
            <a:prstGeom prst="rect">
              <a:avLst/>
            </a:prstGeom>
            <a:ln w="12700">
              <a:miter lim="400000"/>
            </a:ln>
          </p:spPr>
        </p:pic>
      </p:grpSp>
      <p:sp>
        <p:nvSpPr>
          <p:cNvPr id="237" name="Connected as a links in a chain"/>
          <p:cNvSpPr txBox="1"/>
          <p:nvPr/>
        </p:nvSpPr>
        <p:spPr>
          <a:xfrm>
            <a:off x="3497970" y="1767310"/>
            <a:ext cx="16964577" cy="14984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lvl1pPr defTabSz="821530">
              <a:defRPr sz="8800">
                <a:solidFill>
                  <a:srgbClr val="434343"/>
                </a:solidFill>
              </a:defRPr>
            </a:lvl1pPr>
          </a:lstStyle>
          <a:p>
            <a:r>
              <a:rPr lang="ru-RU" dirty="0">
                <a:solidFill>
                  <a:schemeClr val="bg1"/>
                </a:solidFill>
              </a:rPr>
              <a:t>Соединены как звенья в цепи</a:t>
            </a:r>
            <a:endParaRPr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 name="img22.jpg" descr="img22.jpg"/>
          <p:cNvPicPr>
            <a:picLocks noChangeAspect="1"/>
          </p:cNvPicPr>
          <p:nvPr/>
        </p:nvPicPr>
        <p:blipFill>
          <a:blip r:embed="rId2"/>
          <a:srcRect b="3438"/>
          <a:stretch>
            <a:fillRect/>
          </a:stretch>
        </p:blipFill>
        <p:spPr>
          <a:xfrm>
            <a:off x="16463717" y="9128622"/>
            <a:ext cx="7920000" cy="4587378"/>
          </a:xfrm>
          <a:prstGeom prst="rect">
            <a:avLst/>
          </a:prstGeom>
          <a:ln w="12700">
            <a:miter lim="400000"/>
          </a:ln>
        </p:spPr>
      </p:pic>
      <p:sp>
        <p:nvSpPr>
          <p:cNvPr id="6" name="Double-click to edit"/>
          <p:cNvSpPr txBox="1">
            <a:spLocks noGrp="1"/>
          </p:cNvSpPr>
          <p:nvPr>
            <p:ph type="title"/>
          </p:nvPr>
        </p:nvSpPr>
        <p:spPr>
          <a:xfrm>
            <a:off x="4387453" y="187852"/>
            <a:ext cx="15609094" cy="1662114"/>
          </a:xfrm>
          <a:prstGeom prst="rect">
            <a:avLst/>
          </a:prstGeom>
        </p:spPr>
        <p:txBody>
          <a:bodyPr>
            <a:normAutofit/>
          </a:bodyPr>
          <a:lstStyle/>
          <a:p>
            <a:r>
              <a:rPr lang="ru-RU" sz="8000" b="1" dirty="0"/>
              <a:t>Структура проповеди</a:t>
            </a:r>
            <a:endParaRPr sz="8000" b="1" dirty="0"/>
          </a:p>
        </p:txBody>
      </p:sp>
      <p:sp>
        <p:nvSpPr>
          <p:cNvPr id="7" name="Double-click to edit"/>
          <p:cNvSpPr txBox="1">
            <a:spLocks noGrp="1"/>
          </p:cNvSpPr>
          <p:nvPr>
            <p:ph type="body" idx="1"/>
          </p:nvPr>
        </p:nvSpPr>
        <p:spPr>
          <a:xfrm>
            <a:off x="885826" y="1561834"/>
            <a:ext cx="22452542" cy="11125466"/>
          </a:xfrm>
          <a:prstGeom prst="rect">
            <a:avLst/>
          </a:prstGeom>
        </p:spPr>
        <p:txBody>
          <a:bodyPr>
            <a:noAutofit/>
          </a:bodyPr>
          <a:lstStyle/>
          <a:p>
            <a:pPr marL="742950" indent="-742950">
              <a:spcBef>
                <a:spcPts val="600"/>
              </a:spcBef>
              <a:buAutoNum type="arabicPeriod"/>
            </a:pPr>
            <a:r>
              <a:rPr lang="ru-RU" sz="4600" dirty="0"/>
              <a:t>Вступление</a:t>
            </a:r>
          </a:p>
          <a:p>
            <a:pPr marL="0" indent="0">
              <a:spcBef>
                <a:spcPts val="600"/>
              </a:spcBef>
              <a:buNone/>
            </a:pPr>
            <a:r>
              <a:rPr lang="ru-RU" sz="4600" dirty="0"/>
              <a:t>	А) Мальчик идёт по кладбищу</a:t>
            </a:r>
          </a:p>
          <a:p>
            <a:pPr marL="0" indent="0">
              <a:spcBef>
                <a:spcPts val="600"/>
              </a:spcBef>
              <a:buNone/>
            </a:pPr>
            <a:r>
              <a:rPr lang="ru-RU" sz="4600" dirty="0"/>
              <a:t>		1) Читает надписи на надгробных плитах</a:t>
            </a:r>
          </a:p>
          <a:p>
            <a:pPr marL="0" indent="0">
              <a:spcBef>
                <a:spcPts val="600"/>
              </a:spcBef>
              <a:buNone/>
            </a:pPr>
            <a:r>
              <a:rPr lang="ru-RU" sz="4600" dirty="0"/>
              <a:t>		2) Его внимание привлекла надпись на одной из них.</a:t>
            </a:r>
          </a:p>
          <a:p>
            <a:pPr marL="0" indent="0">
              <a:spcBef>
                <a:spcPts val="600"/>
              </a:spcBef>
              <a:buNone/>
            </a:pPr>
            <a:r>
              <a:rPr lang="ru-RU" sz="4600" dirty="0"/>
              <a:t>		3) Надпись гласит: «Где я, вскоре будешь ты, так что приготовься идти  			за 	мной».</a:t>
            </a:r>
          </a:p>
          <a:p>
            <a:pPr marL="0" indent="0">
              <a:spcBef>
                <a:spcPts val="600"/>
              </a:spcBef>
              <a:buNone/>
            </a:pPr>
            <a:r>
              <a:rPr lang="ru-RU" sz="4600" dirty="0"/>
              <a:t>	Б) Реакция мальчика</a:t>
            </a:r>
          </a:p>
          <a:p>
            <a:pPr marL="0" indent="0">
              <a:spcBef>
                <a:spcPts val="600"/>
              </a:spcBef>
              <a:buNone/>
            </a:pPr>
            <a:r>
              <a:rPr lang="ru-RU" sz="4600" dirty="0"/>
              <a:t>		1) Мальчик наклонился и написал мелом ответ.</a:t>
            </a:r>
          </a:p>
          <a:p>
            <a:pPr marL="0" indent="0">
              <a:spcBef>
                <a:spcPts val="600"/>
              </a:spcBef>
              <a:buNone/>
            </a:pPr>
            <a:r>
              <a:rPr lang="ru-RU" sz="4600" dirty="0"/>
              <a:t>		2) «Я не собираюсь за тобой идти, пока не узнаю, куда ты пошёл».</a:t>
            </a:r>
          </a:p>
          <a:p>
            <a:pPr marL="0" indent="0">
              <a:spcBef>
                <a:spcPts val="600"/>
              </a:spcBef>
              <a:buNone/>
            </a:pPr>
            <a:r>
              <a:rPr lang="ru-RU" sz="4600" dirty="0"/>
              <a:t>		3) Куда люди идут? </a:t>
            </a:r>
          </a:p>
          <a:p>
            <a:pPr marL="0" indent="0">
              <a:spcBef>
                <a:spcPts val="600"/>
              </a:spcBef>
              <a:buNone/>
            </a:pPr>
            <a:r>
              <a:rPr lang="ru-RU" sz="4600" dirty="0"/>
              <a:t>			Многие задаются этим вопросом, не так ли?</a:t>
            </a:r>
          </a:p>
          <a:p>
            <a:pPr marL="0" indent="0">
              <a:spcBef>
                <a:spcPts val="600"/>
              </a:spcBef>
              <a:buNone/>
            </a:pPr>
            <a:r>
              <a:rPr lang="ru-RU" sz="4600" dirty="0"/>
              <a:t>		4) Давайте найдём ответ на этот вопрос                                                        				в древней книге.</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ouble-click to edit"/>
          <p:cNvSpPr txBox="1">
            <a:spLocks noGrp="1"/>
          </p:cNvSpPr>
          <p:nvPr>
            <p:ph type="title"/>
          </p:nvPr>
        </p:nvSpPr>
        <p:spPr>
          <a:xfrm>
            <a:off x="4387453" y="187852"/>
            <a:ext cx="15609094" cy="1662114"/>
          </a:xfrm>
          <a:prstGeom prst="rect">
            <a:avLst/>
          </a:prstGeom>
        </p:spPr>
        <p:txBody>
          <a:bodyPr>
            <a:normAutofit/>
          </a:bodyPr>
          <a:lstStyle/>
          <a:p>
            <a:r>
              <a:rPr lang="ru-RU" sz="8000" b="1" dirty="0"/>
              <a:t>Структура основной части</a:t>
            </a:r>
            <a:endParaRPr sz="8000" b="1" dirty="0"/>
          </a:p>
        </p:txBody>
      </p:sp>
      <p:sp>
        <p:nvSpPr>
          <p:cNvPr id="7" name="Double-click to edit"/>
          <p:cNvSpPr txBox="1">
            <a:spLocks noGrp="1"/>
          </p:cNvSpPr>
          <p:nvPr>
            <p:ph type="body" idx="1"/>
          </p:nvPr>
        </p:nvSpPr>
        <p:spPr>
          <a:xfrm>
            <a:off x="974526" y="1308093"/>
            <a:ext cx="22020941" cy="11662836"/>
          </a:xfrm>
          <a:prstGeom prst="rect">
            <a:avLst/>
          </a:prstGeom>
        </p:spPr>
        <p:txBody>
          <a:bodyPr>
            <a:noAutofit/>
          </a:bodyPr>
          <a:lstStyle/>
          <a:p>
            <a:pPr marL="742950" indent="-742950">
              <a:spcBef>
                <a:spcPts val="600"/>
              </a:spcBef>
              <a:buAutoNum type="arabicPeriod"/>
            </a:pPr>
            <a:endParaRPr lang="en-US" sz="4600" dirty="0"/>
          </a:p>
          <a:p>
            <a:pPr marL="742950" indent="-742950">
              <a:spcBef>
                <a:spcPts val="600"/>
              </a:spcBef>
              <a:buAutoNum type="arabicPeriod"/>
            </a:pPr>
            <a:r>
              <a:rPr lang="en-US" sz="4600" dirty="0"/>
              <a:t>(</a:t>
            </a:r>
            <a:r>
              <a:rPr lang="ru-RU" sz="4600" dirty="0"/>
              <a:t>Основная часть) По ту сторону смерти</a:t>
            </a:r>
          </a:p>
          <a:p>
            <a:pPr marL="0" indent="0">
              <a:spcBef>
                <a:spcPts val="600"/>
              </a:spcBef>
              <a:buNone/>
            </a:pPr>
            <a:r>
              <a:rPr lang="ru-RU" sz="4600" dirty="0"/>
              <a:t>	А) Прежде чем рассматривать неизвестное, давайте рассмотрим то, что мы 	знаем – жизнь.</a:t>
            </a:r>
          </a:p>
          <a:p>
            <a:pPr marL="0" indent="0">
              <a:spcBef>
                <a:spcPts val="600"/>
              </a:spcBef>
              <a:buNone/>
            </a:pPr>
            <a:r>
              <a:rPr lang="ru-RU" sz="4600" dirty="0"/>
              <a:t>		1) Стих: Бытие 2:7.</a:t>
            </a:r>
          </a:p>
          <a:p>
            <a:pPr marL="0" indent="0">
              <a:spcBef>
                <a:spcPts val="600"/>
              </a:spcBef>
              <a:buNone/>
            </a:pPr>
            <a:r>
              <a:rPr lang="ru-RU" sz="4600" dirty="0"/>
              <a:t>		2) Жизнь состоит из 2 компонентов: тело + дыхание.</a:t>
            </a:r>
          </a:p>
          <a:p>
            <a:pPr marL="0" indent="0">
              <a:spcBef>
                <a:spcPts val="600"/>
              </a:spcBef>
              <a:buNone/>
            </a:pPr>
            <a:r>
              <a:rPr lang="ru-RU" sz="4600" dirty="0"/>
              <a:t>		3) Приведите несколько иллюстраций.</a:t>
            </a:r>
          </a:p>
          <a:p>
            <a:pPr marL="0" indent="0">
              <a:spcBef>
                <a:spcPts val="600"/>
              </a:spcBef>
              <a:buNone/>
            </a:pPr>
            <a:r>
              <a:rPr lang="ru-RU" sz="4600" dirty="0"/>
              <a:t>	Б) Обратная сторона жизни</a:t>
            </a:r>
          </a:p>
          <a:p>
            <a:pPr marL="0" indent="0">
              <a:spcBef>
                <a:spcPts val="600"/>
              </a:spcBef>
              <a:buNone/>
            </a:pPr>
            <a:r>
              <a:rPr lang="ru-RU" sz="4600" dirty="0"/>
              <a:t>		1) Бытие 3:18</a:t>
            </a:r>
          </a:p>
          <a:p>
            <a:pPr marL="0" indent="0">
              <a:spcBef>
                <a:spcPts val="600"/>
              </a:spcBef>
              <a:buNone/>
            </a:pPr>
            <a:r>
              <a:rPr lang="ru-RU" sz="4600" dirty="0"/>
              <a:t>		2) Смерть – это обратная сторона жизни -  </a:t>
            </a:r>
            <a:br>
              <a:rPr lang="ru-RU" sz="4600" dirty="0"/>
            </a:br>
            <a:r>
              <a:rPr lang="ru-RU" sz="4600" dirty="0"/>
              <a:t>		тело возвращается в землю, а дыхание </a:t>
            </a:r>
            <a:br>
              <a:rPr lang="ru-RU" sz="4600" dirty="0"/>
            </a:br>
            <a:r>
              <a:rPr lang="ru-RU" sz="4600" dirty="0"/>
              <a:t>		возвращается к Богу.</a:t>
            </a:r>
          </a:p>
          <a:p>
            <a:pPr marL="0" indent="0">
              <a:spcBef>
                <a:spcPts val="600"/>
              </a:spcBef>
              <a:buNone/>
            </a:pPr>
            <a:r>
              <a:rPr lang="ru-RU" sz="4600" dirty="0"/>
              <a:t>		3) «Выходит дух его, и он возвращается </a:t>
            </a:r>
            <a:br>
              <a:rPr lang="ru-RU" sz="4600" dirty="0"/>
            </a:br>
            <a:r>
              <a:rPr lang="ru-RU" sz="4600" dirty="0"/>
              <a:t>		в землю свою: в тот день исчезают все </a:t>
            </a:r>
            <a:br>
              <a:rPr lang="ru-RU" sz="4600" dirty="0"/>
            </a:br>
            <a:r>
              <a:rPr lang="ru-RU" sz="4600" dirty="0"/>
              <a:t>		помышления его». Псалом 145:4</a:t>
            </a:r>
          </a:p>
        </p:txBody>
      </p:sp>
      <p:pic>
        <p:nvPicPr>
          <p:cNvPr id="5" name="img23.jpg" descr="img23.jpg"/>
          <p:cNvPicPr>
            <a:picLocks noChangeAspect="1"/>
          </p:cNvPicPr>
          <p:nvPr/>
        </p:nvPicPr>
        <p:blipFill>
          <a:blip r:embed="rId2"/>
          <a:stretch>
            <a:fillRect/>
          </a:stretch>
        </p:blipFill>
        <p:spPr>
          <a:xfrm>
            <a:off x="16464000" y="8911055"/>
            <a:ext cx="7920000" cy="4804945"/>
          </a:xfrm>
          <a:prstGeom prst="rect">
            <a:avLst/>
          </a:prstGeom>
          <a:ln w="12700">
            <a:miter lim="400000"/>
          </a:ln>
        </p:spPr>
      </p:pic>
    </p:spTree>
    <p:extLst>
      <p:ext uri="{BB962C8B-B14F-4D97-AF65-F5344CB8AC3E}">
        <p14:creationId xmlns:p14="http://schemas.microsoft.com/office/powerpoint/2010/main" val="1712861358"/>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 name="img24.jpg" descr="img24.jpg"/>
          <p:cNvPicPr>
            <a:picLocks noChangeAspect="1"/>
          </p:cNvPicPr>
          <p:nvPr/>
        </p:nvPicPr>
        <p:blipFill>
          <a:blip r:embed="rId2"/>
          <a:stretch>
            <a:fillRect/>
          </a:stretch>
        </p:blipFill>
        <p:spPr>
          <a:xfrm>
            <a:off x="16464000" y="8665745"/>
            <a:ext cx="7920000" cy="5050255"/>
          </a:xfrm>
          <a:prstGeom prst="rect">
            <a:avLst/>
          </a:prstGeom>
          <a:ln w="12700">
            <a:miter lim="400000"/>
          </a:ln>
        </p:spPr>
      </p:pic>
      <p:sp>
        <p:nvSpPr>
          <p:cNvPr id="8" name="Double-click to edit"/>
          <p:cNvSpPr txBox="1">
            <a:spLocks noGrp="1"/>
          </p:cNvSpPr>
          <p:nvPr>
            <p:ph type="title"/>
          </p:nvPr>
        </p:nvSpPr>
        <p:spPr>
          <a:xfrm>
            <a:off x="4387453" y="187852"/>
            <a:ext cx="15609094" cy="1662114"/>
          </a:xfrm>
          <a:prstGeom prst="rect">
            <a:avLst/>
          </a:prstGeom>
        </p:spPr>
        <p:txBody>
          <a:bodyPr>
            <a:normAutofit/>
          </a:bodyPr>
          <a:lstStyle/>
          <a:p>
            <a:r>
              <a:rPr lang="ru-RU" sz="8000" b="1" dirty="0"/>
              <a:t>Структура призыва</a:t>
            </a:r>
            <a:endParaRPr sz="8000" b="1" dirty="0"/>
          </a:p>
        </p:txBody>
      </p:sp>
      <p:sp>
        <p:nvSpPr>
          <p:cNvPr id="9" name="Double-click to edit"/>
          <p:cNvSpPr txBox="1">
            <a:spLocks noGrp="1"/>
          </p:cNvSpPr>
          <p:nvPr>
            <p:ph type="body" idx="1"/>
          </p:nvPr>
        </p:nvSpPr>
        <p:spPr>
          <a:xfrm>
            <a:off x="839059" y="612504"/>
            <a:ext cx="22420991" cy="13340561"/>
          </a:xfrm>
          <a:prstGeom prst="rect">
            <a:avLst/>
          </a:prstGeom>
        </p:spPr>
        <p:txBody>
          <a:bodyPr>
            <a:noAutofit/>
          </a:bodyPr>
          <a:lstStyle/>
          <a:p>
            <a:pPr marL="742950" indent="-742950">
              <a:spcBef>
                <a:spcPts val="600"/>
              </a:spcBef>
              <a:buAutoNum type="arabicPeriod"/>
            </a:pPr>
            <a:r>
              <a:rPr lang="ru-RU" sz="4600" dirty="0"/>
              <a:t>Призыв</a:t>
            </a:r>
          </a:p>
          <a:p>
            <a:pPr marL="0" indent="0">
              <a:spcBef>
                <a:spcPts val="600"/>
              </a:spcBef>
              <a:buNone/>
            </a:pPr>
            <a:r>
              <a:rPr lang="ru-RU" sz="4600" dirty="0"/>
              <a:t>	А) История.</a:t>
            </a:r>
          </a:p>
          <a:p>
            <a:pPr marL="0" indent="0">
              <a:spcBef>
                <a:spcPts val="600"/>
              </a:spcBef>
              <a:buNone/>
            </a:pPr>
            <a:r>
              <a:rPr lang="ru-RU" sz="4600" dirty="0"/>
              <a:t>		1) Леди в ресторане.</a:t>
            </a:r>
          </a:p>
          <a:p>
            <a:pPr marL="0" indent="0">
              <a:spcBef>
                <a:spcPts val="600"/>
              </a:spcBef>
              <a:buNone/>
            </a:pPr>
            <a:r>
              <a:rPr lang="ru-RU" sz="4600" dirty="0"/>
              <a:t>		2) Изучение Библии о состоянии мёртвых.</a:t>
            </a:r>
          </a:p>
          <a:p>
            <a:pPr marL="0" indent="0">
              <a:spcBef>
                <a:spcPts val="600"/>
              </a:spcBef>
              <a:buNone/>
            </a:pPr>
            <a:r>
              <a:rPr lang="ru-RU" sz="4600" dirty="0"/>
              <a:t>		3) Она начала плакать. Когда у неё спросили, что случилось, она 					объяснила, что её сына убили и некоторые члены Церкви сказали, </a:t>
            </a:r>
            <a:br>
              <a:rPr lang="ru-RU" sz="4600" dirty="0"/>
            </a:br>
            <a:r>
              <a:rPr lang="ru-RU" sz="4600" dirty="0"/>
              <a:t>		что он горит в аду. Какое облегчение узнать, что её сын обрёл покой.</a:t>
            </a:r>
          </a:p>
          <a:p>
            <a:pPr marL="0" indent="0">
              <a:spcBef>
                <a:spcPts val="600"/>
              </a:spcBef>
              <a:buNone/>
            </a:pPr>
            <a:r>
              <a:rPr lang="ru-RU" sz="4600" dirty="0"/>
              <a:t>	Б) Бог хочет, чтобы мы жили.</a:t>
            </a:r>
          </a:p>
          <a:p>
            <a:pPr marL="0" indent="0">
              <a:spcBef>
                <a:spcPts val="600"/>
              </a:spcBef>
              <a:buNone/>
            </a:pPr>
            <a:r>
              <a:rPr lang="ru-RU" sz="4600" dirty="0"/>
              <a:t>		1) Иоанна 3:16</a:t>
            </a:r>
          </a:p>
          <a:p>
            <a:pPr marL="0" indent="0">
              <a:spcBef>
                <a:spcPts val="600"/>
              </a:spcBef>
              <a:buNone/>
            </a:pPr>
            <a:r>
              <a:rPr lang="ru-RU" sz="4600" dirty="0"/>
              <a:t>		2) Дорогой друг, хочешь ли ты жить?</a:t>
            </a:r>
          </a:p>
          <a:p>
            <a:pPr marL="0" indent="0">
              <a:spcBef>
                <a:spcPts val="600"/>
              </a:spcBef>
              <a:buNone/>
            </a:pPr>
            <a:r>
              <a:rPr lang="ru-RU" sz="4600" dirty="0"/>
              <a:t>		3) </a:t>
            </a:r>
            <a:r>
              <a:rPr lang="en-US" sz="4600" dirty="0"/>
              <a:t>1 </a:t>
            </a:r>
            <a:r>
              <a:rPr lang="ru-RU" sz="4600" dirty="0"/>
              <a:t>Ин. 5:12: «Имеющий Сына (Божия) имеет 										    		жизнь; не имеющий Сына Божия не имеет жизни».</a:t>
            </a:r>
          </a:p>
          <a:p>
            <a:pPr marL="0" indent="0">
              <a:spcBef>
                <a:spcPts val="600"/>
              </a:spcBef>
              <a:buNone/>
            </a:pPr>
            <a:r>
              <a:rPr lang="ru-RU" sz="4600" dirty="0"/>
              <a:t>		4) Почему бы не принять Иисуса сегодня?</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descr="Image"/>
          <p:cNvPicPr>
            <a:picLocks noChangeAspect="1"/>
          </p:cNvPicPr>
          <p:nvPr/>
        </p:nvPicPr>
        <p:blipFill>
          <a:blip r:embed="rId2"/>
          <a:stretch>
            <a:fillRect/>
          </a:stretch>
        </p:blipFill>
        <p:spPr>
          <a:xfrm>
            <a:off x="20933" y="0"/>
            <a:ext cx="24342133" cy="13716000"/>
          </a:xfrm>
          <a:prstGeom prst="rect">
            <a:avLst/>
          </a:prstGeom>
          <a:ln w="12700">
            <a:miter lim="400000"/>
          </a:ln>
        </p:spPr>
      </p:pic>
      <p:sp>
        <p:nvSpPr>
          <p:cNvPr id="256" name="Double-click to edit"/>
          <p:cNvSpPr txBox="1">
            <a:spLocks noGrp="1"/>
          </p:cNvSpPr>
          <p:nvPr>
            <p:ph type="title"/>
          </p:nvPr>
        </p:nvSpPr>
        <p:spPr>
          <a:xfrm>
            <a:off x="711200" y="357186"/>
            <a:ext cx="10600267" cy="9768947"/>
          </a:xfrm>
          <a:prstGeom prst="rect">
            <a:avLst/>
          </a:prstGeom>
        </p:spPr>
        <p:txBody>
          <a:bodyPr>
            <a:normAutofit/>
          </a:bodyPr>
          <a:lstStyle/>
          <a:p>
            <a:r>
              <a:rPr lang="ru-RU" sz="16100" b="1" dirty="0">
                <a:effectLst>
                  <a:outerShdw blurRad="38100" dist="38100" dir="2700000" algn="tl">
                    <a:srgbClr val="000000">
                      <a:alpha val="43137"/>
                    </a:srgbClr>
                  </a:outerShdw>
                </a:effectLst>
              </a:rPr>
              <a:t>Пошли жнецов</a:t>
            </a:r>
            <a:endParaRPr sz="16100" b="1" dirty="0">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 name="9A0AE6D1-E3C5-4ABA-B5FF-F51D31D9DBE3.jpeg" descr="9A0AE6D1-E3C5-4ABA-B5FF-F51D31D9DBE3.jpeg"/>
          <p:cNvPicPr>
            <a:picLocks noChangeAspect="1"/>
          </p:cNvPicPr>
          <p:nvPr/>
        </p:nvPicPr>
        <p:blipFill>
          <a:blip r:embed="rId2"/>
          <a:stretch>
            <a:fillRect/>
          </a:stretch>
        </p:blipFill>
        <p:spPr>
          <a:xfrm>
            <a:off x="-175766" y="-1"/>
            <a:ext cx="21453772" cy="14296662"/>
          </a:xfrm>
          <a:prstGeom prst="rect">
            <a:avLst/>
          </a:prstGeom>
          <a:ln w="12700">
            <a:miter lim="400000"/>
          </a:ln>
        </p:spPr>
      </p:pic>
      <p:pic>
        <p:nvPicPr>
          <p:cNvPr id="261" name="9A0AE6D1-E3C5-4ABA-B5FF-F51D31D9DBE3.jpeg" descr="9A0AE6D1-E3C5-4ABA-B5FF-F51D31D9DBE3.jpeg"/>
          <p:cNvPicPr>
            <a:picLocks noChangeAspect="1"/>
          </p:cNvPicPr>
          <p:nvPr/>
        </p:nvPicPr>
        <p:blipFill>
          <a:blip r:embed="rId2"/>
          <a:srcRect r="85522"/>
          <a:stretch>
            <a:fillRect/>
          </a:stretch>
        </p:blipFill>
        <p:spPr>
          <a:xfrm>
            <a:off x="21278006" y="0"/>
            <a:ext cx="3105994" cy="14296661"/>
          </a:xfrm>
          <a:prstGeom prst="rect">
            <a:avLst/>
          </a:prstGeom>
          <a:ln w="12700">
            <a:miter lim="400000"/>
          </a:ln>
        </p:spPr>
      </p:pic>
      <p:sp>
        <p:nvSpPr>
          <p:cNvPr id="262" name="Making Public Calls or…"/>
          <p:cNvSpPr txBox="1">
            <a:spLocks noGrp="1"/>
          </p:cNvSpPr>
          <p:nvPr>
            <p:ph type="title"/>
          </p:nvPr>
        </p:nvSpPr>
        <p:spPr>
          <a:xfrm>
            <a:off x="8019167" y="974043"/>
            <a:ext cx="15609097" cy="6174287"/>
          </a:xfrm>
          <a:prstGeom prst="rect">
            <a:avLst/>
          </a:prstGeom>
          <a:effectLst>
            <a:outerShdw blurRad="63500" dist="25400" dir="5400000" rotWithShape="0">
              <a:srgbClr val="000000">
                <a:alpha val="50000"/>
              </a:srgbClr>
            </a:outerShdw>
          </a:effectLst>
        </p:spPr>
        <p:txBody>
          <a:bodyPr>
            <a:normAutofit/>
          </a:bodyPr>
          <a:lstStyle/>
          <a:p>
            <a:pPr>
              <a:defRPr sz="10300">
                <a:ln w="12700" cap="flat">
                  <a:solidFill>
                    <a:srgbClr val="000000"/>
                  </a:solidFill>
                  <a:prstDash val="solid"/>
                  <a:miter lim="400000"/>
                </a:ln>
                <a:effectLst>
                  <a:outerShdw blurRad="12700" dist="63500" dir="8880000" rotWithShape="0">
                    <a:srgbClr val="000000"/>
                  </a:outerShdw>
                </a:effectLst>
              </a:defRPr>
            </a:pPr>
            <a:r>
              <a:rPr lang="ru-RU" sz="12400" dirty="0">
                <a:ln w="12700" cap="flat">
                  <a:noFill/>
                  <a:prstDash val="solid"/>
                  <a:miter lim="400000"/>
                </a:ln>
              </a:rPr>
              <a:t>Публичные </a:t>
            </a:r>
            <a:br>
              <a:rPr lang="ru-RU" sz="12400" dirty="0">
                <a:ln w="12700" cap="flat">
                  <a:noFill/>
                  <a:prstDash val="solid"/>
                  <a:miter lim="400000"/>
                </a:ln>
              </a:rPr>
            </a:br>
            <a:r>
              <a:rPr lang="ru-RU" sz="12400" dirty="0">
                <a:ln w="12700" cap="flat">
                  <a:noFill/>
                  <a:prstDash val="solid"/>
                  <a:miter lim="400000"/>
                </a:ln>
              </a:rPr>
              <a:t>призывы</a:t>
            </a:r>
            <a:endParaRPr sz="12400" dirty="0">
              <a:ln w="12700" cap="flat">
                <a:noFill/>
                <a:prstDash val="solid"/>
                <a:miter lim="400000"/>
              </a:ln>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Misconceptions about appeals"/>
          <p:cNvSpPr txBox="1">
            <a:spLocks noGrp="1"/>
          </p:cNvSpPr>
          <p:nvPr>
            <p:ph type="title"/>
          </p:nvPr>
        </p:nvSpPr>
        <p:spPr>
          <a:xfrm>
            <a:off x="812800" y="327942"/>
            <a:ext cx="22724532" cy="2358108"/>
          </a:xfrm>
          <a:prstGeom prst="rect">
            <a:avLst/>
          </a:prstGeom>
        </p:spPr>
        <p:txBody>
          <a:bodyPr>
            <a:normAutofit/>
          </a:bodyPr>
          <a:lstStyle>
            <a:lvl1pPr>
              <a:defRPr sz="8400"/>
            </a:lvl1pPr>
          </a:lstStyle>
          <a:p>
            <a:r>
              <a:rPr lang="ru-RU" sz="8000" dirty="0"/>
              <a:t>Неправильные представления о призывах</a:t>
            </a:r>
            <a:endParaRPr sz="8000" dirty="0"/>
          </a:p>
        </p:txBody>
      </p:sp>
      <p:sp>
        <p:nvSpPr>
          <p:cNvPr id="265" name="1.  People are smart enough to come to their own conclusion without being        urged.  Appeals: Moses, Joshua, Isaiah, John the Baptist, Peter, etc.…"/>
          <p:cNvSpPr txBox="1">
            <a:spLocks noGrp="1"/>
          </p:cNvSpPr>
          <p:nvPr>
            <p:ph type="body" idx="1"/>
          </p:nvPr>
        </p:nvSpPr>
        <p:spPr>
          <a:xfrm>
            <a:off x="1657350" y="2057400"/>
            <a:ext cx="21488400" cy="11330658"/>
          </a:xfrm>
          <a:prstGeom prst="rect">
            <a:avLst/>
          </a:prstGeom>
        </p:spPr>
        <p:txBody>
          <a:bodyPr>
            <a:normAutofit/>
          </a:bodyPr>
          <a:lstStyle/>
          <a:p>
            <a:pPr marL="355600" lvl="1" indent="0" defTabSz="657225">
              <a:spcBef>
                <a:spcPts val="4700"/>
              </a:spcBef>
              <a:buNone/>
              <a:defRPr sz="4800">
                <a:latin typeface="FranklinGotTReg"/>
                <a:ea typeface="FranklinGotTReg"/>
                <a:cs typeface="FranklinGotTReg"/>
                <a:sym typeface="FranklinGotTReg"/>
              </a:defRPr>
            </a:pPr>
            <a:r>
              <a:rPr dirty="0">
                <a:latin typeface="Helvetica" pitchFamily="2" charset="0"/>
              </a:rPr>
              <a:t>1. </a:t>
            </a:r>
            <a:r>
              <a:rPr lang="ru-RU" dirty="0">
                <a:latin typeface="Helvetica" pitchFamily="2" charset="0"/>
              </a:rPr>
              <a:t>Люди достаточно умны, чтобы прийти к собственному выводу, не поддаваясь на уговоры.</a:t>
            </a:r>
            <a:r>
              <a:rPr dirty="0">
                <a:latin typeface="Helvetica" pitchFamily="2" charset="0"/>
              </a:rPr>
              <a:t> </a:t>
            </a:r>
            <a:r>
              <a:rPr lang="ru-RU" dirty="0">
                <a:latin typeface="Helvetica" pitchFamily="2" charset="0"/>
              </a:rPr>
              <a:t>Тем не менее: призывы Моисея, Иисуса Навина, Исаии, Иоанна Крестителя, Петра и др.</a:t>
            </a:r>
            <a:endParaRPr dirty="0">
              <a:latin typeface="Helvetica" pitchFamily="2" charset="0"/>
            </a:endParaRPr>
          </a:p>
          <a:p>
            <a:pPr marL="355600" lvl="1" indent="0" defTabSz="657225">
              <a:spcBef>
                <a:spcPts val="4700"/>
              </a:spcBef>
              <a:buNone/>
              <a:defRPr sz="4800">
                <a:latin typeface="FranklinGotTReg"/>
                <a:ea typeface="FranklinGotTReg"/>
                <a:cs typeface="FranklinGotTReg"/>
                <a:sym typeface="FranklinGotTReg"/>
              </a:defRPr>
            </a:pPr>
            <a:r>
              <a:rPr dirty="0">
                <a:latin typeface="Helvetica" pitchFamily="2" charset="0"/>
              </a:rPr>
              <a:t>2. </a:t>
            </a:r>
            <a:r>
              <a:rPr lang="ru-RU" dirty="0">
                <a:latin typeface="Helvetica" pitchFamily="2" charset="0"/>
              </a:rPr>
              <a:t>«Это работа Святого Духа, а не наша».</a:t>
            </a:r>
            <a:r>
              <a:rPr dirty="0">
                <a:latin typeface="Helvetica" pitchFamily="2" charset="0"/>
              </a:rPr>
              <a:t> </a:t>
            </a:r>
            <a:r>
              <a:rPr lang="ru-RU" dirty="0">
                <a:latin typeface="Helvetica" pitchFamily="2" charset="0"/>
              </a:rPr>
              <a:t>Примеры: пророкам было сказано: «Пойди и скажи» (</a:t>
            </a:r>
            <a:r>
              <a:rPr lang="ru-RU" dirty="0" err="1">
                <a:latin typeface="Helvetica" pitchFamily="2" charset="0"/>
              </a:rPr>
              <a:t>Ис</a:t>
            </a:r>
            <a:r>
              <a:rPr lang="ru-RU" dirty="0">
                <a:latin typeface="Helvetica" pitchFamily="2" charset="0"/>
              </a:rPr>
              <a:t>. 6:9), «Кого Мне послать?», Пётр в день пятидесятницы и т.д.</a:t>
            </a:r>
            <a:endParaRPr dirty="0">
              <a:latin typeface="Helvetica" pitchFamily="2" charset="0"/>
            </a:endParaRPr>
          </a:p>
          <a:p>
            <a:pPr marL="355600" lvl="1" indent="0" defTabSz="657225">
              <a:spcBef>
                <a:spcPts val="4700"/>
              </a:spcBef>
              <a:buNone/>
              <a:defRPr sz="4800">
                <a:latin typeface="FranklinGotTReg"/>
                <a:ea typeface="FranklinGotTReg"/>
                <a:cs typeface="FranklinGotTReg"/>
                <a:sym typeface="FranklinGotTReg"/>
              </a:defRPr>
            </a:pPr>
            <a:r>
              <a:rPr dirty="0">
                <a:latin typeface="Helvetica" pitchFamily="2" charset="0"/>
              </a:rPr>
              <a:t>3. </a:t>
            </a:r>
            <a:r>
              <a:rPr lang="ru-RU" dirty="0">
                <a:latin typeface="Helvetica" pitchFamily="2" charset="0"/>
              </a:rPr>
              <a:t>Это не моё призвание. Примеры: «Идите за Мною, и Я сделаю вас ловцами </a:t>
            </a:r>
            <a:r>
              <a:rPr lang="ru-RU" dirty="0" err="1">
                <a:latin typeface="Helvetica" pitchFamily="2" charset="0"/>
              </a:rPr>
              <a:t>человеков</a:t>
            </a:r>
            <a:r>
              <a:rPr lang="ru-RU" dirty="0">
                <a:latin typeface="Helvetica" pitchFamily="2" charset="0"/>
              </a:rPr>
              <a:t>»</a:t>
            </a:r>
            <a:r>
              <a:rPr dirty="0">
                <a:latin typeface="Helvetica" pitchFamily="2" charset="0"/>
              </a:rPr>
              <a:t> </a:t>
            </a:r>
            <a:r>
              <a:rPr lang="ru-RU" dirty="0">
                <a:latin typeface="Helvetica" pitchFamily="2" charset="0"/>
              </a:rPr>
              <a:t>Мф. 4:19.</a:t>
            </a:r>
          </a:p>
          <a:p>
            <a:pPr marL="355600" lvl="1" indent="0" defTabSz="657225">
              <a:spcBef>
                <a:spcPts val="4700"/>
              </a:spcBef>
              <a:buNone/>
              <a:defRPr sz="4800">
                <a:latin typeface="FranklinGotTReg"/>
                <a:ea typeface="FranklinGotTReg"/>
                <a:cs typeface="FranklinGotTReg"/>
                <a:sym typeface="FranklinGotTReg"/>
              </a:defRPr>
            </a:pPr>
            <a:r>
              <a:rPr dirty="0">
                <a:latin typeface="Helvetica" pitchFamily="2" charset="0"/>
              </a:rPr>
              <a:t>4. </a:t>
            </a:r>
            <a:r>
              <a:rPr lang="ru-RU" dirty="0">
                <a:latin typeface="Helvetica" pitchFamily="2" charset="0"/>
              </a:rPr>
              <a:t>Что если я сделаю призыв и никто не откликнется, и я буду выглядеть глупо. Пример: «Будут ли они слушать, или не будут»</a:t>
            </a:r>
            <a:r>
              <a:rPr dirty="0">
                <a:latin typeface="Helvetica" pitchFamily="2" charset="0"/>
              </a:rPr>
              <a:t> </a:t>
            </a:r>
            <a:br>
              <a:rPr lang="ru-RU" dirty="0">
                <a:latin typeface="Helvetica" pitchFamily="2" charset="0"/>
              </a:rPr>
            </a:br>
            <a:r>
              <a:rPr lang="ru-RU" dirty="0" err="1">
                <a:latin typeface="Helvetica" pitchFamily="2" charset="0"/>
              </a:rPr>
              <a:t>Иез</a:t>
            </a:r>
            <a:r>
              <a:rPr lang="ru-RU" dirty="0">
                <a:latin typeface="Helvetica" pitchFamily="2" charset="0"/>
              </a:rPr>
              <a:t>.</a:t>
            </a:r>
            <a:r>
              <a:rPr dirty="0">
                <a:latin typeface="Helvetica" pitchFamily="2" charset="0"/>
              </a:rPr>
              <a:t> 2:</a:t>
            </a:r>
            <a:r>
              <a:rPr lang="ru-RU" dirty="0">
                <a:latin typeface="Helvetica" pitchFamily="2" charset="0"/>
              </a:rPr>
              <a:t>5.</a:t>
            </a:r>
            <a:endParaRPr dirty="0">
              <a:latin typeface="Helvetica" pitchFamily="2" charset="0"/>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265">
                                            <p:bg/>
                                          </p:spTgt>
                                        </p:tgtEl>
                                        <p:attrNameLst>
                                          <p:attrName>style.visibility</p:attrName>
                                        </p:attrNameLst>
                                      </p:cBhvr>
                                      <p:to>
                                        <p:strVal val="visible"/>
                                      </p:to>
                                    </p:set>
                                    <p:animEffect transition="in" filter="fade">
                                      <p:cBhvr>
                                        <p:cTn id="7" dur="1000"/>
                                        <p:tgtEl>
                                          <p:spTgt spid="265">
                                            <p:bg/>
                                          </p:spTgt>
                                        </p:tgtEl>
                                      </p:cBhvr>
                                    </p:animEffect>
                                  </p:childTnLst>
                                </p:cTn>
                              </p:par>
                              <p:par>
                                <p:cTn id="8" presetID="10" presetClass="entr" presetSubtype="0" fill="hold" grpId="0" nodeType="withEffect">
                                  <p:stCondLst>
                                    <p:cond delay="0"/>
                                  </p:stCondLst>
                                  <p:iterate>
                                    <p:tmAbs val="0"/>
                                  </p:iterate>
                                  <p:childTnLst>
                                    <p:set>
                                      <p:cBhvr>
                                        <p:cTn id="9" fill="hold"/>
                                        <p:tgtEl>
                                          <p:spTgt spid="265">
                                            <p:txEl>
                                              <p:pRg st="0" end="0"/>
                                            </p:txEl>
                                          </p:spTgt>
                                        </p:tgtEl>
                                        <p:attrNameLst>
                                          <p:attrName>style.visibility</p:attrName>
                                        </p:attrNameLst>
                                      </p:cBhvr>
                                      <p:to>
                                        <p:strVal val="visible"/>
                                      </p:to>
                                    </p:set>
                                    <p:animEffect transition="in" filter="fade">
                                      <p:cBhvr>
                                        <p:cTn id="10" dur="1000"/>
                                        <p:tgtEl>
                                          <p:spTgt spid="26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fill="hold" grpId="0" nodeType="clickEffect">
                                  <p:stCondLst>
                                    <p:cond delay="0"/>
                                  </p:stCondLst>
                                  <p:iterate>
                                    <p:tmAbs val="0"/>
                                  </p:iterate>
                                  <p:childTnLst>
                                    <p:set>
                                      <p:cBhvr>
                                        <p:cTn id="14" fill="hold"/>
                                        <p:tgtEl>
                                          <p:spTgt spid="265">
                                            <p:txEl>
                                              <p:pRg st="1" end="1"/>
                                            </p:txEl>
                                          </p:spTgt>
                                        </p:tgtEl>
                                        <p:attrNameLst>
                                          <p:attrName>style.visibility</p:attrName>
                                        </p:attrNameLst>
                                      </p:cBhvr>
                                      <p:to>
                                        <p:strVal val="visible"/>
                                      </p:to>
                                    </p:set>
                                    <p:animEffect transition="in" filter="fade">
                                      <p:cBhvr>
                                        <p:cTn id="15" dur="1000"/>
                                        <p:tgtEl>
                                          <p:spTgt spid="26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fill="hold" grpId="0" nodeType="clickEffect">
                                  <p:stCondLst>
                                    <p:cond delay="0"/>
                                  </p:stCondLst>
                                  <p:iterate>
                                    <p:tmAbs val="0"/>
                                  </p:iterate>
                                  <p:childTnLst>
                                    <p:set>
                                      <p:cBhvr>
                                        <p:cTn id="19" fill="hold"/>
                                        <p:tgtEl>
                                          <p:spTgt spid="265">
                                            <p:txEl>
                                              <p:pRg st="2" end="2"/>
                                            </p:txEl>
                                          </p:spTgt>
                                        </p:tgtEl>
                                        <p:attrNameLst>
                                          <p:attrName>style.visibility</p:attrName>
                                        </p:attrNameLst>
                                      </p:cBhvr>
                                      <p:to>
                                        <p:strVal val="visible"/>
                                      </p:to>
                                    </p:set>
                                    <p:animEffect transition="in" filter="fade">
                                      <p:cBhvr>
                                        <p:cTn id="20" dur="1000"/>
                                        <p:tgtEl>
                                          <p:spTgt spid="26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fill="hold" grpId="0" nodeType="clickEffect">
                                  <p:stCondLst>
                                    <p:cond delay="0"/>
                                  </p:stCondLst>
                                  <p:iterate>
                                    <p:tmAbs val="0"/>
                                  </p:iterate>
                                  <p:childTnLst>
                                    <p:set>
                                      <p:cBhvr>
                                        <p:cTn id="24" fill="hold"/>
                                        <p:tgtEl>
                                          <p:spTgt spid="265">
                                            <p:txEl>
                                              <p:pRg st="3" end="3"/>
                                            </p:txEl>
                                          </p:spTgt>
                                        </p:tgtEl>
                                        <p:attrNameLst>
                                          <p:attrName>style.visibility</p:attrName>
                                        </p:attrNameLst>
                                      </p:cBhvr>
                                      <p:to>
                                        <p:strVal val="visible"/>
                                      </p:to>
                                    </p:set>
                                    <p:animEffect transition="in" filter="fade">
                                      <p:cBhvr>
                                        <p:cTn id="25" dur="1000"/>
                                        <p:tgtEl>
                                          <p:spTgt spid="26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5" grpId="0" uiExpand="1" build="p" bldLvl="5"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He who gave the parable of the tiny seed is the Sovereign of heaven, and the same laws that govern earthly seed sowing govern the sowing of the seeds of truth.  COL 33.1"/>
          <p:cNvSpPr txBox="1"/>
          <p:nvPr/>
        </p:nvSpPr>
        <p:spPr>
          <a:xfrm>
            <a:off x="2748595" y="3046351"/>
            <a:ext cx="19252090" cy="8023347"/>
          </a:xfrm>
          <a:prstGeom prst="rect">
            <a:avLst/>
          </a:prstGeom>
          <a:ln w="12700">
            <a:miter lim="400000"/>
          </a:ln>
          <a:effectLst>
            <a:outerShdw blurRad="635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6" tIns="71436" rIns="71436" bIns="71436" anchor="ctr">
            <a:spAutoFit/>
          </a:bodyPr>
          <a:lstStyle/>
          <a:p>
            <a:pPr defTabSz="821530">
              <a:defRPr sz="7000" b="0">
                <a:ln w="12700" cap="flat">
                  <a:solidFill>
                    <a:srgbClr val="000000"/>
                  </a:solidFill>
                  <a:prstDash val="solid"/>
                  <a:miter lim="400000"/>
                </a:ln>
                <a:solidFill>
                  <a:srgbClr val="FFD284"/>
                </a:solidFill>
                <a:effectLst>
                  <a:outerShdw blurRad="12700" dist="63500" dir="6360000" rotWithShape="0">
                    <a:srgbClr val="000000"/>
                  </a:outerShdw>
                </a:effectLst>
                <a:latin typeface="FranklinGotTReg"/>
                <a:ea typeface="FranklinGotTReg"/>
                <a:cs typeface="FranklinGotTReg"/>
                <a:sym typeface="FranklinGotTReg"/>
              </a:defRPr>
            </a:pPr>
            <a:r>
              <a:rPr lang="ru-RU" sz="7200" dirty="0">
                <a:ln w="12700" cap="flat">
                  <a:noFill/>
                  <a:prstDash val="solid"/>
                  <a:miter lim="400000"/>
                </a:ln>
                <a:solidFill>
                  <a:schemeClr val="bg1"/>
                </a:solidFill>
                <a:latin typeface="+mj-lt"/>
              </a:rPr>
              <a:t>«Давший нам притчу о крошечном семени является Правителем небес, и законы, управляющие прорастанием земного семени, управляют и прорастанием семян истины».</a:t>
            </a:r>
          </a:p>
          <a:p>
            <a:pPr defTabSz="821530">
              <a:defRPr sz="7000" b="0">
                <a:ln w="12700" cap="flat">
                  <a:solidFill>
                    <a:srgbClr val="000000"/>
                  </a:solidFill>
                  <a:prstDash val="solid"/>
                  <a:miter lim="400000"/>
                </a:ln>
                <a:solidFill>
                  <a:srgbClr val="FFD284"/>
                </a:solidFill>
                <a:effectLst>
                  <a:outerShdw blurRad="12700" dist="63500" dir="6360000" rotWithShape="0">
                    <a:srgbClr val="000000"/>
                  </a:outerShdw>
                </a:effectLst>
                <a:latin typeface="FranklinGotTReg"/>
                <a:ea typeface="FranklinGotTReg"/>
                <a:cs typeface="FranklinGotTReg"/>
                <a:sym typeface="FranklinGotTReg"/>
              </a:defRPr>
            </a:pPr>
            <a:endParaRPr lang="ru-RU" sz="8000" dirty="0">
              <a:ln w="12700" cap="flat">
                <a:noFill/>
                <a:prstDash val="solid"/>
                <a:miter lim="400000"/>
              </a:ln>
              <a:solidFill>
                <a:schemeClr val="bg1"/>
              </a:solidFill>
              <a:latin typeface="Helvetica" pitchFamily="2" charset="0"/>
            </a:endParaRPr>
          </a:p>
          <a:p>
            <a:pPr defTabSz="821530">
              <a:defRPr sz="7000" b="0">
                <a:ln w="12700" cap="flat">
                  <a:solidFill>
                    <a:srgbClr val="000000"/>
                  </a:solidFill>
                  <a:prstDash val="solid"/>
                  <a:miter lim="400000"/>
                </a:ln>
                <a:solidFill>
                  <a:srgbClr val="FFD284"/>
                </a:solidFill>
                <a:effectLst>
                  <a:outerShdw blurRad="12700" dist="63500" dir="6360000" rotWithShape="0">
                    <a:srgbClr val="000000"/>
                  </a:outerShdw>
                </a:effectLst>
                <a:latin typeface="FranklinGotTReg"/>
                <a:ea typeface="FranklinGotTReg"/>
                <a:cs typeface="FranklinGotTReg"/>
                <a:sym typeface="FranklinGotTReg"/>
              </a:defRPr>
            </a:pPr>
            <a:r>
              <a:rPr lang="ru-RU" sz="7200" dirty="0">
                <a:ln w="12700" cap="flat">
                  <a:noFill/>
                  <a:prstDash val="solid"/>
                  <a:miter lim="400000"/>
                </a:ln>
                <a:solidFill>
                  <a:schemeClr val="bg1"/>
                </a:solidFill>
                <a:latin typeface="Helvetica" pitchFamily="2" charset="0"/>
              </a:rPr>
              <a:t>Наглядные уроки Христа, с. 33.1</a:t>
            </a:r>
            <a:endParaRPr sz="7200" dirty="0">
              <a:ln w="12700" cap="flat">
                <a:noFill/>
                <a:prstDash val="solid"/>
                <a:miter lim="400000"/>
              </a:ln>
              <a:solidFill>
                <a:schemeClr val="bg1"/>
              </a:solidFill>
              <a:latin typeface="Helvetica" pitchFamily="2" charset="0"/>
            </a:endParaRPr>
          </a:p>
        </p:txBody>
      </p:sp>
      <p:sp>
        <p:nvSpPr>
          <p:cNvPr id="268" name="Soul-winning is a science"/>
          <p:cNvSpPr txBox="1"/>
          <p:nvPr/>
        </p:nvSpPr>
        <p:spPr>
          <a:xfrm>
            <a:off x="2748595" y="878639"/>
            <a:ext cx="18886810" cy="1498484"/>
          </a:xfrm>
          <a:prstGeom prst="rect">
            <a:avLst/>
          </a:prstGeom>
          <a:ln w="12700">
            <a:miter lim="400000"/>
          </a:ln>
          <a:effectLst>
            <a:outerShdw blurRad="635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6" tIns="71436" rIns="71436" bIns="71436" anchor="ctr">
            <a:spAutoFit/>
          </a:bodyPr>
          <a:lstStyle>
            <a:lvl1pPr defTabSz="821530">
              <a:defRPr sz="7800" b="0">
                <a:ln w="12700" cap="flat">
                  <a:solidFill>
                    <a:srgbClr val="000000"/>
                  </a:solidFill>
                  <a:prstDash val="solid"/>
                  <a:miter lim="400000"/>
                </a:ln>
                <a:solidFill>
                  <a:srgbClr val="FFB800"/>
                </a:solidFill>
                <a:effectLst>
                  <a:outerShdw blurRad="12700" dist="63500" dir="6360000" rotWithShape="0">
                    <a:srgbClr val="000000"/>
                  </a:outerShdw>
                </a:effectLst>
                <a:latin typeface="FranklinGotTReg"/>
                <a:ea typeface="FranklinGotTReg"/>
                <a:cs typeface="FranklinGotTReg"/>
                <a:sym typeface="FranklinGotTReg"/>
              </a:defRPr>
            </a:lvl1pPr>
          </a:lstStyle>
          <a:p>
            <a:r>
              <a:rPr lang="ru-RU" sz="8800" b="1" dirty="0">
                <a:ln w="12700" cap="flat">
                  <a:noFill/>
                  <a:prstDash val="solid"/>
                  <a:miter lim="400000"/>
                </a:ln>
                <a:solidFill>
                  <a:schemeClr val="bg1"/>
                </a:solidFill>
                <a:latin typeface="Helvetica" pitchFamily="2" charset="0"/>
              </a:rPr>
              <a:t>Завоевание душ – это наука</a:t>
            </a:r>
            <a:endParaRPr sz="8800" b="1" dirty="0">
              <a:ln w="12700" cap="flat">
                <a:noFill/>
                <a:prstDash val="solid"/>
                <a:miter lim="400000"/>
              </a:ln>
              <a:solidFill>
                <a:schemeClr val="bg1"/>
              </a:solidFill>
              <a:latin typeface="Helvetica" pitchFamily="2" charset="0"/>
            </a:endParaRP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Double-click to edit"/>
          <p:cNvSpPr txBox="1">
            <a:spLocks noGrp="1"/>
          </p:cNvSpPr>
          <p:nvPr>
            <p:ph type="body" idx="1"/>
          </p:nvPr>
        </p:nvSpPr>
        <p:spPr>
          <a:xfrm>
            <a:off x="1853802" y="966787"/>
            <a:ext cx="20663297" cy="8840393"/>
          </a:xfrm>
          <a:prstGeom prst="rect">
            <a:avLst/>
          </a:prstGeom>
        </p:spPr>
        <p:txBody>
          <a:bodyPr>
            <a:normAutofit/>
          </a:bodyPr>
          <a:lstStyle/>
          <a:p>
            <a:pPr marL="0" indent="0" algn="ctr">
              <a:buNone/>
            </a:pPr>
            <a:r>
              <a:rPr lang="ru-RU" sz="7200" dirty="0">
                <a:latin typeface="+mn-lt"/>
              </a:rPr>
              <a:t>«Ибо секрет нашего успеха и могущества как народа, отстаивающего высшую истину, заключается в том, чтобы обращаться напрямую, лично к тем, кто заинтересован, непоколебимо полагаясь на Всевышнего».</a:t>
            </a:r>
            <a:endParaRPr lang="en-US" sz="7200" dirty="0">
              <a:latin typeface="+mn-lt"/>
            </a:endParaRPr>
          </a:p>
          <a:p>
            <a:pPr marL="0" indent="0" algn="ctr">
              <a:buNone/>
            </a:pPr>
            <a:r>
              <a:rPr lang="ru-RU" sz="6000" dirty="0"/>
              <a:t>Ревью энд Геральд, 30 сентября 1892 г.</a:t>
            </a:r>
            <a:endParaRPr sz="6000" dirty="0"/>
          </a:p>
        </p:txBody>
      </p:sp>
      <p:pic>
        <p:nvPicPr>
          <p:cNvPr id="272" name="img29.jpg" descr="img29.jpg"/>
          <p:cNvPicPr>
            <a:picLocks noChangeAspect="1"/>
          </p:cNvPicPr>
          <p:nvPr/>
        </p:nvPicPr>
        <p:blipFill>
          <a:blip r:embed="rId2"/>
          <a:stretch>
            <a:fillRect/>
          </a:stretch>
        </p:blipFill>
        <p:spPr>
          <a:xfrm>
            <a:off x="16464000" y="9238424"/>
            <a:ext cx="7920000" cy="4477576"/>
          </a:xfrm>
          <a:prstGeom prst="rect">
            <a:avLst/>
          </a:prstGeom>
          <a:ln w="12700">
            <a:miter lim="400000"/>
          </a:ln>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Double-click to edit"/>
          <p:cNvSpPr txBox="1">
            <a:spLocks noGrp="1"/>
          </p:cNvSpPr>
          <p:nvPr>
            <p:ph type="body" idx="1"/>
          </p:nvPr>
        </p:nvSpPr>
        <p:spPr>
          <a:xfrm>
            <a:off x="3814781" y="1919288"/>
            <a:ext cx="15609094" cy="6853238"/>
          </a:xfrm>
          <a:prstGeom prst="rect">
            <a:avLst/>
          </a:prstGeom>
        </p:spPr>
        <p:txBody>
          <a:bodyPr>
            <a:normAutofit/>
          </a:bodyPr>
          <a:lstStyle/>
          <a:p>
            <a:pPr marL="1143000" indent="-1143000">
              <a:buFont typeface="+mj-lt"/>
              <a:buAutoNum type="arabicPeriod"/>
            </a:pPr>
            <a:r>
              <a:rPr lang="ru-RU" sz="7200" b="1" dirty="0"/>
              <a:t>Обращайтесь напрямую</a:t>
            </a:r>
          </a:p>
          <a:p>
            <a:pPr marL="1143000" indent="-1143000">
              <a:buFont typeface="+mj-lt"/>
              <a:buAutoNum type="arabicPeriod"/>
            </a:pPr>
            <a:r>
              <a:rPr lang="ru-RU" sz="7200" b="1" dirty="0"/>
              <a:t> Лично призывайте</a:t>
            </a:r>
          </a:p>
          <a:p>
            <a:pPr marL="1143000" indent="-1143000">
              <a:buFont typeface="+mj-lt"/>
              <a:buAutoNum type="arabicPeriod"/>
            </a:pPr>
            <a:r>
              <a:rPr lang="ru-RU" sz="7200" b="1" dirty="0"/>
              <a:t> Полагайтесь на Всевышнего</a:t>
            </a:r>
          </a:p>
        </p:txBody>
      </p:sp>
      <p:pic>
        <p:nvPicPr>
          <p:cNvPr id="276" name="img30.jpg" descr="img30.jpg"/>
          <p:cNvPicPr>
            <a:picLocks noChangeAspect="1"/>
          </p:cNvPicPr>
          <p:nvPr/>
        </p:nvPicPr>
        <p:blipFill>
          <a:blip r:embed="rId2"/>
          <a:stretch>
            <a:fillRect/>
          </a:stretch>
        </p:blipFill>
        <p:spPr>
          <a:xfrm>
            <a:off x="16464000" y="9303111"/>
            <a:ext cx="7920000" cy="4412889"/>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Double-click to edit"/>
          <p:cNvSpPr txBox="1">
            <a:spLocks noGrp="1"/>
          </p:cNvSpPr>
          <p:nvPr>
            <p:ph type="body" idx="1"/>
          </p:nvPr>
        </p:nvSpPr>
        <p:spPr>
          <a:xfrm>
            <a:off x="1600200" y="1157657"/>
            <a:ext cx="21459825" cy="8528537"/>
          </a:xfrm>
          <a:prstGeom prst="rect">
            <a:avLst/>
          </a:prstGeom>
        </p:spPr>
        <p:txBody>
          <a:bodyPr>
            <a:normAutofit/>
          </a:bodyPr>
          <a:lstStyle/>
          <a:p>
            <a:pPr marL="0" indent="0" algn="ctr">
              <a:buNone/>
            </a:pPr>
            <a:r>
              <a:rPr lang="ru-RU" sz="7200" b="1" dirty="0">
                <a:solidFill>
                  <a:schemeClr val="bg1"/>
                </a:solidFill>
              </a:rPr>
              <a:t>«Ум некоторых людей подобен антикварному магазину. Там можно найти всевозможные разрозненные части истины, но люди эти не знают, как преподнести эти знания в собранном и ясном виде...»</a:t>
            </a:r>
            <a:endParaRPr lang="en-US" sz="7200" b="1" dirty="0">
              <a:solidFill>
                <a:schemeClr val="bg1"/>
              </a:solidFill>
            </a:endParaRPr>
          </a:p>
          <a:p>
            <a:pPr marL="0" indent="0" algn="ctr">
              <a:buNone/>
            </a:pPr>
            <a:r>
              <a:rPr lang="ru-RU" sz="6000" dirty="0">
                <a:solidFill>
                  <a:schemeClr val="bg1"/>
                </a:solidFill>
              </a:rPr>
              <a:t>Ревью энд Геральд, 6 апреля 1886 г.; </a:t>
            </a:r>
            <a:br>
              <a:rPr lang="en-US" sz="6000" dirty="0">
                <a:solidFill>
                  <a:schemeClr val="bg1"/>
                </a:solidFill>
              </a:rPr>
            </a:br>
            <a:r>
              <a:rPr lang="ru-RU" sz="6000" dirty="0">
                <a:solidFill>
                  <a:schemeClr val="bg1"/>
                </a:solidFill>
              </a:rPr>
              <a:t>Евангелизм, c. [648, 649] </a:t>
            </a:r>
            <a:endParaRPr sz="6000" dirty="0">
              <a:solidFill>
                <a:schemeClr val="bg1"/>
              </a:solidFill>
            </a:endParaRPr>
          </a:p>
        </p:txBody>
      </p:sp>
      <p:pic>
        <p:nvPicPr>
          <p:cNvPr id="163" name="img3.jpg" descr="img3.jpg"/>
          <p:cNvPicPr>
            <a:picLocks noChangeAspect="1"/>
          </p:cNvPicPr>
          <p:nvPr/>
        </p:nvPicPr>
        <p:blipFill>
          <a:blip r:embed="rId2"/>
          <a:stretch>
            <a:fillRect/>
          </a:stretch>
        </p:blipFill>
        <p:spPr>
          <a:xfrm>
            <a:off x="16464000" y="9428663"/>
            <a:ext cx="7920000" cy="4287337"/>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blinds/>
      </p:transition>
    </mc:Choice>
    <mc:Fallback xmlns="" xmlns:m="http://schemas.openxmlformats.org/officeDocument/2006/math" xmlns:a14="http://schemas.microsoft.com/office/drawing/2010/main">
      <p:transition spd="fast">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 name="Double-click to edit"/>
          <p:cNvSpPr txBox="1">
            <a:spLocks noGrp="1"/>
          </p:cNvSpPr>
          <p:nvPr>
            <p:ph type="title"/>
          </p:nvPr>
        </p:nvSpPr>
        <p:spPr>
          <a:xfrm>
            <a:off x="2943225" y="831320"/>
            <a:ext cx="19545300" cy="2511955"/>
          </a:xfrm>
          <a:prstGeom prst="rect">
            <a:avLst/>
          </a:prstGeom>
        </p:spPr>
        <p:txBody>
          <a:bodyPr>
            <a:noAutofit/>
          </a:bodyPr>
          <a:lstStyle/>
          <a:p>
            <a:r>
              <a:rPr lang="ru-RU" sz="8000" b="1" dirty="0"/>
              <a:t>Делать призывы так же важно, как:</a:t>
            </a:r>
            <a:endParaRPr sz="8000" b="1" dirty="0"/>
          </a:p>
        </p:txBody>
      </p:sp>
      <p:pic>
        <p:nvPicPr>
          <p:cNvPr id="281" name="img27.jpg" descr="img27.jpg"/>
          <p:cNvPicPr>
            <a:picLocks noChangeAspect="1"/>
          </p:cNvPicPr>
          <p:nvPr/>
        </p:nvPicPr>
        <p:blipFill>
          <a:blip r:embed="rId2"/>
          <a:stretch>
            <a:fillRect/>
          </a:stretch>
        </p:blipFill>
        <p:spPr>
          <a:xfrm>
            <a:off x="16464000" y="9276304"/>
            <a:ext cx="7920000" cy="4439696"/>
          </a:xfrm>
          <a:prstGeom prst="rect">
            <a:avLst/>
          </a:prstGeom>
          <a:ln w="12700">
            <a:miter lim="400000"/>
          </a:ln>
        </p:spPr>
      </p:pic>
      <p:sp>
        <p:nvSpPr>
          <p:cNvPr id="280" name="Double-click to edit"/>
          <p:cNvSpPr txBox="1">
            <a:spLocks noGrp="1"/>
          </p:cNvSpPr>
          <p:nvPr>
            <p:ph type="body" idx="1"/>
          </p:nvPr>
        </p:nvSpPr>
        <p:spPr>
          <a:xfrm>
            <a:off x="1314451" y="3581667"/>
            <a:ext cx="22002750" cy="5694637"/>
          </a:xfrm>
          <a:prstGeom prst="rect">
            <a:avLst/>
          </a:prstGeom>
        </p:spPr>
        <p:txBody>
          <a:bodyPr>
            <a:normAutofit/>
          </a:bodyPr>
          <a:lstStyle/>
          <a:p>
            <a:pPr marL="0" indent="0" algn="ctr">
              <a:buNone/>
            </a:pPr>
            <a:r>
              <a:rPr lang="ru-RU" sz="6600" b="1" dirty="0"/>
              <a:t>Натягивать леску, когда рыба попалась на крючок</a:t>
            </a:r>
          </a:p>
          <a:p>
            <a:pPr marL="0" indent="0" algn="ctr">
              <a:buNone/>
            </a:pPr>
            <a:r>
              <a:rPr lang="ru-RU" sz="6600" b="1" dirty="0"/>
              <a:t>или</a:t>
            </a:r>
          </a:p>
          <a:p>
            <a:pPr marL="0" indent="0" algn="ctr">
              <a:buNone/>
            </a:pPr>
            <a:r>
              <a:rPr lang="ru-RU" sz="6600" b="1" dirty="0"/>
              <a:t>Собирать плоды, когда они созрели.</a:t>
            </a:r>
            <a:endParaRPr sz="6600" b="1" dirty="0"/>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Double-click to edit"/>
          <p:cNvSpPr txBox="1">
            <a:spLocks noGrp="1"/>
          </p:cNvSpPr>
          <p:nvPr>
            <p:ph type="title"/>
          </p:nvPr>
        </p:nvSpPr>
        <p:spPr>
          <a:xfrm>
            <a:off x="3642383" y="458788"/>
            <a:ext cx="16846947" cy="2255838"/>
          </a:xfrm>
          <a:prstGeom prst="rect">
            <a:avLst/>
          </a:prstGeom>
        </p:spPr>
        <p:txBody>
          <a:bodyPr>
            <a:noAutofit/>
          </a:bodyPr>
          <a:lstStyle/>
          <a:p>
            <a:r>
              <a:rPr lang="ru-RU" sz="8000" b="1" dirty="0"/>
              <a:t>Решения, принятые на встрече</a:t>
            </a:r>
            <a:endParaRPr sz="8000" b="1" dirty="0"/>
          </a:p>
        </p:txBody>
      </p:sp>
      <p:sp>
        <p:nvSpPr>
          <p:cNvPr id="284" name="Double-click to edit"/>
          <p:cNvSpPr txBox="1">
            <a:spLocks noGrp="1"/>
          </p:cNvSpPr>
          <p:nvPr>
            <p:ph type="body" idx="1"/>
          </p:nvPr>
        </p:nvSpPr>
        <p:spPr>
          <a:xfrm>
            <a:off x="2657475" y="2428877"/>
            <a:ext cx="19030949" cy="7506490"/>
          </a:xfrm>
          <a:prstGeom prst="rect">
            <a:avLst/>
          </a:prstGeom>
        </p:spPr>
        <p:txBody>
          <a:bodyPr>
            <a:normAutofit/>
          </a:bodyPr>
          <a:lstStyle/>
          <a:p>
            <a:pPr marL="0" indent="0" algn="ctr">
              <a:buNone/>
            </a:pPr>
            <a:r>
              <a:rPr lang="ru-RU" sz="7200" b="1" dirty="0"/>
              <a:t>«В заключение каждого собрания нужно призывать людей принять решение. Надежно опекайте заинтересованных, пока они не утвердятся в вере». </a:t>
            </a:r>
          </a:p>
          <a:p>
            <a:pPr marL="0" indent="0" algn="ctr">
              <a:buNone/>
            </a:pPr>
            <a:r>
              <a:rPr lang="ru-RU" sz="6000" dirty="0"/>
              <a:t>Свидетельства для Церкви, т. 6, с. 65.1</a:t>
            </a:r>
            <a:endParaRPr sz="6000" dirty="0"/>
          </a:p>
        </p:txBody>
      </p:sp>
      <p:pic>
        <p:nvPicPr>
          <p:cNvPr id="285" name="img28.jpg" descr="img28.jpg"/>
          <p:cNvPicPr>
            <a:picLocks noChangeAspect="1"/>
          </p:cNvPicPr>
          <p:nvPr/>
        </p:nvPicPr>
        <p:blipFill>
          <a:blip r:embed="rId2"/>
          <a:stretch>
            <a:fillRect/>
          </a:stretch>
        </p:blipFill>
        <p:spPr>
          <a:xfrm>
            <a:off x="16464000" y="9290592"/>
            <a:ext cx="7920000" cy="442540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 name="img31.jpg" descr="img31.jpg"/>
          <p:cNvPicPr>
            <a:picLocks noChangeAspect="1"/>
          </p:cNvPicPr>
          <p:nvPr/>
        </p:nvPicPr>
        <p:blipFill>
          <a:blip r:embed="rId2"/>
          <a:stretch>
            <a:fillRect/>
          </a:stretch>
        </p:blipFill>
        <p:spPr>
          <a:xfrm>
            <a:off x="16464000" y="9275014"/>
            <a:ext cx="7920000" cy="4440986"/>
          </a:xfrm>
          <a:prstGeom prst="rect">
            <a:avLst/>
          </a:prstGeom>
          <a:ln w="12700">
            <a:miter lim="400000"/>
          </a:ln>
        </p:spPr>
      </p:pic>
      <p:sp>
        <p:nvSpPr>
          <p:cNvPr id="288" name="Double-click to edit"/>
          <p:cNvSpPr txBox="1">
            <a:spLocks noGrp="1"/>
          </p:cNvSpPr>
          <p:nvPr>
            <p:ph type="body" idx="1"/>
          </p:nvPr>
        </p:nvSpPr>
        <p:spPr>
          <a:xfrm>
            <a:off x="1537757" y="228600"/>
            <a:ext cx="21200533" cy="10429875"/>
          </a:xfrm>
          <a:prstGeom prst="rect">
            <a:avLst/>
          </a:prstGeom>
        </p:spPr>
        <p:txBody>
          <a:bodyPr>
            <a:normAutofit/>
          </a:bodyPr>
          <a:lstStyle/>
          <a:p>
            <a:pPr marL="0" indent="0" algn="ctr">
              <a:buNone/>
            </a:pPr>
            <a:r>
              <a:rPr lang="ru-RU" sz="7200" b="1" dirty="0"/>
              <a:t>«Учитель Слова Божьего должен вначале поговорить с Богом, а затем предстать перед людьми вместе с Духом Святым, действующим в его сердце. Если он добросовестно трудится с Христом, то для него исполнится обетование: “Се, Я с вами во все дни” (Матфея 28:20)». </a:t>
            </a:r>
            <a:endParaRPr lang="en-US" sz="7200" b="1" dirty="0"/>
          </a:p>
          <a:p>
            <a:pPr marL="0" indent="0">
              <a:buNone/>
            </a:pPr>
            <a:r>
              <a:rPr lang="ru-RU" sz="6000" dirty="0"/>
              <a:t>Свидетельства для проповедников, с. 311.1</a:t>
            </a:r>
            <a:endParaRPr sz="6000" dirty="0"/>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 name="img32.jpg" descr="img32.jpg"/>
          <p:cNvPicPr>
            <a:picLocks noChangeAspect="1"/>
          </p:cNvPicPr>
          <p:nvPr/>
        </p:nvPicPr>
        <p:blipFill>
          <a:blip r:embed="rId2"/>
          <a:stretch>
            <a:fillRect/>
          </a:stretch>
        </p:blipFill>
        <p:spPr>
          <a:xfrm>
            <a:off x="16464000" y="9242920"/>
            <a:ext cx="7920000" cy="4473080"/>
          </a:xfrm>
          <a:prstGeom prst="rect">
            <a:avLst/>
          </a:prstGeom>
          <a:ln w="12700">
            <a:miter lim="400000"/>
          </a:ln>
        </p:spPr>
      </p:pic>
      <p:sp>
        <p:nvSpPr>
          <p:cNvPr id="3" name="Прямоугольник 2"/>
          <p:cNvSpPr/>
          <p:nvPr/>
        </p:nvSpPr>
        <p:spPr>
          <a:xfrm>
            <a:off x="2257424" y="1709321"/>
            <a:ext cx="20373975" cy="5262979"/>
          </a:xfrm>
          <a:prstGeom prst="rect">
            <a:avLst/>
          </a:prstGeom>
        </p:spPr>
        <p:txBody>
          <a:bodyPr wrap="square">
            <a:spAutoFit/>
          </a:bodyPr>
          <a:lstStyle/>
          <a:p>
            <a:r>
              <a:rPr lang="ru-RU" sz="7200" dirty="0">
                <a:solidFill>
                  <a:schemeClr val="bg1"/>
                </a:solidFill>
              </a:rPr>
              <a:t>«В каждой проповеди нужно обращаться к людям с пламенными призывами оставить свои грехи и обратиться ко Христу».</a:t>
            </a:r>
          </a:p>
          <a:p>
            <a:endParaRPr lang="ru-RU" sz="6000" dirty="0">
              <a:solidFill>
                <a:schemeClr val="bg1"/>
              </a:solidFill>
            </a:endParaRPr>
          </a:p>
          <a:p>
            <a:r>
              <a:rPr lang="ru-RU" sz="6000" b="0" dirty="0">
                <a:solidFill>
                  <a:schemeClr val="bg1"/>
                </a:solidFill>
              </a:rPr>
              <a:t>Свидетельства для церкви, т. 4, c. 396</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5" name="img33.jpg" descr="img33.jpg"/>
          <p:cNvPicPr>
            <a:picLocks noChangeAspect="1"/>
          </p:cNvPicPr>
          <p:nvPr/>
        </p:nvPicPr>
        <p:blipFill>
          <a:blip r:embed="rId2"/>
          <a:stretch>
            <a:fillRect/>
          </a:stretch>
        </p:blipFill>
        <p:spPr>
          <a:xfrm>
            <a:off x="16464000" y="9280761"/>
            <a:ext cx="7920000" cy="4435239"/>
          </a:xfrm>
          <a:prstGeom prst="rect">
            <a:avLst/>
          </a:prstGeom>
          <a:ln w="12700">
            <a:miter lim="400000"/>
          </a:ln>
        </p:spPr>
      </p:pic>
      <p:sp>
        <p:nvSpPr>
          <p:cNvPr id="294" name="Double-click to edit"/>
          <p:cNvSpPr txBox="1">
            <a:spLocks noGrp="1"/>
          </p:cNvSpPr>
          <p:nvPr>
            <p:ph type="body" idx="1"/>
          </p:nvPr>
        </p:nvSpPr>
        <p:spPr>
          <a:xfrm>
            <a:off x="1343024" y="0"/>
            <a:ext cx="21917025" cy="11715749"/>
          </a:xfrm>
          <a:prstGeom prst="rect">
            <a:avLst/>
          </a:prstGeom>
        </p:spPr>
        <p:txBody>
          <a:bodyPr>
            <a:normAutofit/>
          </a:bodyPr>
          <a:lstStyle/>
          <a:p>
            <a:pPr marL="0" indent="0" algn="ctr">
              <a:buNone/>
            </a:pPr>
            <a:r>
              <a:rPr lang="ru-RU" sz="6600" b="1" dirty="0"/>
              <a:t>«В любой общине есть колеблющиеся души, которые почти убеждены в том, что нужно всецело посвятить себя Богу. Решение принимается не только для этой жизни, но и для вечности, однако слишком часто в сердце проповедника нет того духа и той силы истины, которую он пытается донести до людей, поэтому проповедник не обращается с прямым призывом к душам, висящим на волоске».</a:t>
            </a:r>
            <a:endParaRPr lang="en-US" sz="6600" b="1" dirty="0"/>
          </a:p>
          <a:p>
            <a:pPr marL="0" indent="0" algn="ctr">
              <a:buNone/>
            </a:pPr>
            <a:r>
              <a:rPr lang="ru-RU" sz="6000" dirty="0"/>
              <a:t>Евангелизм, с. 279.3</a:t>
            </a:r>
            <a:endParaRPr sz="6000" dirty="0"/>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 name="img34.jpg" descr="img34.jpg"/>
          <p:cNvPicPr>
            <a:picLocks noChangeAspect="1"/>
          </p:cNvPicPr>
          <p:nvPr/>
        </p:nvPicPr>
        <p:blipFill>
          <a:blip r:embed="rId2"/>
          <a:stretch>
            <a:fillRect/>
          </a:stretch>
        </p:blipFill>
        <p:spPr>
          <a:xfrm>
            <a:off x="16378278" y="9212781"/>
            <a:ext cx="8005722" cy="4503219"/>
          </a:xfrm>
          <a:prstGeom prst="rect">
            <a:avLst/>
          </a:prstGeom>
          <a:ln w="12700">
            <a:miter lim="400000"/>
          </a:ln>
        </p:spPr>
      </p:pic>
      <p:sp>
        <p:nvSpPr>
          <p:cNvPr id="298" name="Double-click to edit"/>
          <p:cNvSpPr txBox="1">
            <a:spLocks noGrp="1"/>
          </p:cNvSpPr>
          <p:nvPr>
            <p:ph type="body" idx="1"/>
          </p:nvPr>
        </p:nvSpPr>
        <p:spPr>
          <a:xfrm>
            <a:off x="1943100" y="171450"/>
            <a:ext cx="20716875" cy="10715625"/>
          </a:xfrm>
          <a:prstGeom prst="rect">
            <a:avLst/>
          </a:prstGeom>
        </p:spPr>
        <p:txBody>
          <a:bodyPr>
            <a:normAutofit/>
          </a:bodyPr>
          <a:lstStyle/>
          <a:p>
            <a:pPr marL="0" indent="0" algn="ctr">
              <a:buNone/>
            </a:pPr>
            <a:r>
              <a:rPr lang="ru-RU" sz="6600" b="1" dirty="0"/>
              <a:t>«В результате в сердцах обличаемых не остается глубокого впечатления, и они покидают собрание с меньшим желанием принять служение Христа, чем оно было у них до прихода в собрание. Обличаемые решают дождаться более благоприятной возможности, которая никогда не наступает </a:t>
            </a:r>
          </a:p>
          <a:p>
            <a:pPr marL="0" indent="0" algn="ctr">
              <a:spcBef>
                <a:spcPts val="1700"/>
              </a:spcBef>
              <a:buNone/>
            </a:pPr>
            <a:r>
              <a:rPr lang="ru-RU" sz="6000" dirty="0"/>
              <a:t>Свидетельства для церкви, т. 4, c. 447. </a:t>
            </a:r>
          </a:p>
          <a:p>
            <a:pPr marL="0" indent="0" algn="ctr">
              <a:spcBef>
                <a:spcPts val="1700"/>
              </a:spcBef>
              <a:buNone/>
            </a:pPr>
            <a:r>
              <a:rPr lang="ru-RU" sz="6000" dirty="0"/>
              <a:t>Евангелизм, с. 279.3</a:t>
            </a:r>
            <a:endParaRPr sz="6000" dirty="0"/>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3" name="img35.jpg" descr="img35.jpg"/>
          <p:cNvPicPr>
            <a:picLocks noChangeAspect="1"/>
          </p:cNvPicPr>
          <p:nvPr/>
        </p:nvPicPr>
        <p:blipFill>
          <a:blip r:embed="rId2"/>
          <a:stretch>
            <a:fillRect/>
          </a:stretch>
        </p:blipFill>
        <p:spPr>
          <a:xfrm>
            <a:off x="16464000" y="9238047"/>
            <a:ext cx="7920000" cy="4477953"/>
          </a:xfrm>
          <a:prstGeom prst="rect">
            <a:avLst/>
          </a:prstGeom>
          <a:ln w="12700">
            <a:miter lim="400000"/>
          </a:ln>
        </p:spPr>
      </p:pic>
      <p:sp>
        <p:nvSpPr>
          <p:cNvPr id="302" name="Double-click to edit"/>
          <p:cNvSpPr txBox="1">
            <a:spLocks noGrp="1"/>
          </p:cNvSpPr>
          <p:nvPr>
            <p:ph type="body" idx="1"/>
          </p:nvPr>
        </p:nvSpPr>
        <p:spPr>
          <a:xfrm>
            <a:off x="1885950" y="237595"/>
            <a:ext cx="20602575" cy="10275888"/>
          </a:xfrm>
          <a:prstGeom prst="rect">
            <a:avLst/>
          </a:prstGeom>
        </p:spPr>
        <p:txBody>
          <a:bodyPr>
            <a:normAutofit/>
          </a:bodyPr>
          <a:lstStyle/>
          <a:p>
            <a:pPr marL="0" indent="0" algn="ctr">
              <a:buNone/>
            </a:pPr>
            <a:r>
              <a:rPr lang="ru-RU" sz="6600" b="1" dirty="0"/>
              <a:t>Сам проповедник должен быть живым;</a:t>
            </a:r>
            <a:r>
              <a:rPr lang="en-US" sz="6600" b="1" dirty="0"/>
              <a:t> </a:t>
            </a:r>
            <a:r>
              <a:rPr lang="ru-RU" sz="6600" b="1" dirty="0"/>
              <a:t>он должен быть исполнен Духа; он должен трудиться с помощью Христа; он должен обращаться с конкретными призывами; он должен предупреждать беспечных и любящих мир верующих, даже если они будут недовольны, поскольку в их ушах будут звучать слова:</a:t>
            </a:r>
            <a:r>
              <a:rPr lang="ru-RU" sz="6600" b="1" dirty="0">
                <a:solidFill>
                  <a:srgbClr val="FF0000"/>
                </a:solidFill>
              </a:rPr>
              <a:t> </a:t>
            </a:r>
            <a:r>
              <a:rPr lang="ru-RU" sz="6600" b="1" dirty="0"/>
              <a:t>«Ты тот самый человек».</a:t>
            </a:r>
          </a:p>
          <a:p>
            <a:pPr marL="0" indent="0" algn="ctr">
              <a:buNone/>
            </a:pPr>
            <a:r>
              <a:rPr lang="ru-RU" sz="5400" dirty="0"/>
              <a:t>Служители Евангелия, с. 225</a:t>
            </a:r>
            <a:endParaRPr sz="5400" dirty="0"/>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 name="Double-click to edit"/>
          <p:cNvSpPr txBox="1">
            <a:spLocks noGrp="1"/>
          </p:cNvSpPr>
          <p:nvPr>
            <p:ph type="body" idx="1"/>
          </p:nvPr>
        </p:nvSpPr>
        <p:spPr>
          <a:xfrm>
            <a:off x="3243593" y="1707092"/>
            <a:ext cx="17896814" cy="7065038"/>
          </a:xfrm>
          <a:prstGeom prst="rect">
            <a:avLst/>
          </a:prstGeom>
        </p:spPr>
        <p:txBody>
          <a:bodyPr>
            <a:normAutofit/>
          </a:bodyPr>
          <a:lstStyle/>
          <a:p>
            <a:pPr marL="0" indent="0" algn="ctr">
              <a:buNone/>
            </a:pPr>
            <a:r>
              <a:rPr lang="ru-RU" sz="7200" b="1" dirty="0"/>
              <a:t>«Общие призывы часто звучат без особого результата. Взывайте к сердцам, побуждая  каждое к действию».</a:t>
            </a:r>
            <a:endParaRPr lang="en-US" sz="7200" b="1" dirty="0"/>
          </a:p>
          <a:p>
            <a:pPr marL="0" indent="0" algn="ctr">
              <a:buNone/>
            </a:pPr>
            <a:r>
              <a:rPr lang="ru-RU" sz="6000" dirty="0"/>
              <a:t>Служители Евангелия, с. 225.2</a:t>
            </a:r>
            <a:endParaRPr sz="6000" dirty="0"/>
          </a:p>
        </p:txBody>
      </p:sp>
      <p:pic>
        <p:nvPicPr>
          <p:cNvPr id="307" name="img36.jpg" descr="img36.jpg"/>
          <p:cNvPicPr>
            <a:picLocks noChangeAspect="1"/>
          </p:cNvPicPr>
          <p:nvPr/>
        </p:nvPicPr>
        <p:blipFill>
          <a:blip r:embed="rId2"/>
          <a:stretch>
            <a:fillRect/>
          </a:stretch>
        </p:blipFill>
        <p:spPr>
          <a:xfrm>
            <a:off x="16464000" y="9191589"/>
            <a:ext cx="7920000" cy="452441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 name="img37.jpg" descr="img37.jpg"/>
          <p:cNvPicPr>
            <a:picLocks noChangeAspect="1"/>
          </p:cNvPicPr>
          <p:nvPr/>
        </p:nvPicPr>
        <p:blipFill>
          <a:blip r:embed="rId2"/>
          <a:stretch>
            <a:fillRect/>
          </a:stretch>
        </p:blipFill>
        <p:spPr>
          <a:xfrm>
            <a:off x="16464000" y="9267858"/>
            <a:ext cx="7920000" cy="4448142"/>
          </a:xfrm>
          <a:prstGeom prst="rect">
            <a:avLst/>
          </a:prstGeom>
          <a:ln w="12700">
            <a:miter lim="400000"/>
          </a:ln>
        </p:spPr>
      </p:pic>
      <p:sp>
        <p:nvSpPr>
          <p:cNvPr id="310" name="Double-click to edit"/>
          <p:cNvSpPr txBox="1">
            <a:spLocks noGrp="1"/>
          </p:cNvSpPr>
          <p:nvPr>
            <p:ph type="body" idx="1"/>
          </p:nvPr>
        </p:nvSpPr>
        <p:spPr>
          <a:xfrm>
            <a:off x="1685924" y="85725"/>
            <a:ext cx="21002625" cy="11287125"/>
          </a:xfrm>
          <a:prstGeom prst="rect">
            <a:avLst/>
          </a:prstGeom>
        </p:spPr>
        <p:txBody>
          <a:bodyPr>
            <a:normAutofit/>
          </a:bodyPr>
          <a:lstStyle/>
          <a:p>
            <a:pPr marL="0" indent="0" algn="ctr">
              <a:buNone/>
            </a:pPr>
            <a:r>
              <a:rPr lang="ru-RU" sz="6600" b="1" dirty="0"/>
              <a:t>«Никто не может подсчитать потери от попытки проповедовать, не имея на то одобрения от Святого Духа. В каждой общине есть колеблющиеся, есть люди, почти принявшие решение всецело принадлежать Богу. Принимаются решения; но слишком часто случается, что проповедь служителя не имеет ни силы, ни духа. Он не обращается непосредственно к тем, кто колеблется». </a:t>
            </a:r>
          </a:p>
          <a:p>
            <a:pPr marL="0" indent="0" algn="ctr">
              <a:buNone/>
            </a:pPr>
            <a:r>
              <a:rPr lang="ru-RU" sz="5400" dirty="0"/>
              <a:t>Служители Евангелия, с. 151.1</a:t>
            </a:r>
            <a:endParaRPr sz="5400" dirty="0"/>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 name="img38.jpg" descr="img38.jpg"/>
          <p:cNvPicPr>
            <a:picLocks noChangeAspect="1"/>
          </p:cNvPicPr>
          <p:nvPr/>
        </p:nvPicPr>
        <p:blipFill>
          <a:blip r:embed="rId2"/>
          <a:stretch>
            <a:fillRect/>
          </a:stretch>
        </p:blipFill>
        <p:spPr>
          <a:xfrm>
            <a:off x="16464000" y="9261000"/>
            <a:ext cx="7920000" cy="4455000"/>
          </a:xfrm>
          <a:prstGeom prst="rect">
            <a:avLst/>
          </a:prstGeom>
          <a:ln w="12700">
            <a:miter lim="400000"/>
          </a:ln>
        </p:spPr>
      </p:pic>
      <p:sp>
        <p:nvSpPr>
          <p:cNvPr id="314" name="Double-click to edit"/>
          <p:cNvSpPr txBox="1">
            <a:spLocks noGrp="1"/>
          </p:cNvSpPr>
          <p:nvPr>
            <p:ph type="body" idx="1"/>
          </p:nvPr>
        </p:nvSpPr>
        <p:spPr>
          <a:xfrm>
            <a:off x="1562100" y="200025"/>
            <a:ext cx="21259800" cy="9984313"/>
          </a:xfrm>
          <a:prstGeom prst="rect">
            <a:avLst/>
          </a:prstGeom>
        </p:spPr>
        <p:txBody>
          <a:bodyPr>
            <a:normAutofit/>
          </a:bodyPr>
          <a:lstStyle/>
          <a:p>
            <a:pPr marL="0" indent="0" algn="ctr">
              <a:buNone/>
            </a:pPr>
            <a:r>
              <a:rPr lang="ru-RU" sz="6600" b="1" dirty="0"/>
              <a:t>«У нас есть весть от Господа, и мы призваны возвещать ее миру — весть, которая должна прозвучать во всей полноте и силе Духа. Пусть наши служители осознают свою нужду в том, чтобы взыскать и спасти погибшее. К необращенным следует направлять прямые призывы».</a:t>
            </a:r>
          </a:p>
          <a:p>
            <a:pPr marL="0" indent="0" algn="ctr">
              <a:buNone/>
            </a:pPr>
            <a:r>
              <a:rPr lang="ru-RU" sz="6000" dirty="0"/>
              <a:t>Свидетельства для Церкви, т.7, с. 18</a:t>
            </a:r>
            <a:endParaRPr sz="6000" dirty="0"/>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Double-click to edit"/>
          <p:cNvSpPr txBox="1">
            <a:spLocks noGrp="1"/>
          </p:cNvSpPr>
          <p:nvPr>
            <p:ph type="body" idx="1"/>
          </p:nvPr>
        </p:nvSpPr>
        <p:spPr>
          <a:xfrm>
            <a:off x="1685925" y="885826"/>
            <a:ext cx="20916900" cy="8905856"/>
          </a:xfrm>
          <a:prstGeom prst="rect">
            <a:avLst/>
          </a:prstGeom>
        </p:spPr>
        <p:txBody>
          <a:bodyPr>
            <a:normAutofit/>
          </a:bodyPr>
          <a:lstStyle/>
          <a:p>
            <a:pPr marL="0" indent="0" algn="ctr">
              <a:buNone/>
            </a:pPr>
            <a:r>
              <a:rPr lang="ru-RU" sz="7200" b="1" dirty="0"/>
              <a:t>«Когда же проповедник обрушивает на слушателей разнородную массу материала, предоставляя им самим все расставить по порядку, его труд становится напрасным, ибо мало кто из слушающих сделает подобную работу».</a:t>
            </a:r>
          </a:p>
          <a:p>
            <a:pPr marL="0" indent="0" algn="ctr">
              <a:buNone/>
            </a:pPr>
            <a:r>
              <a:rPr lang="ru-RU" sz="6000" dirty="0"/>
              <a:t>Ревью энд Геральд, 6 апреля 1886 г. </a:t>
            </a:r>
            <a:endParaRPr sz="6000" dirty="0"/>
          </a:p>
        </p:txBody>
      </p:sp>
      <p:pic>
        <p:nvPicPr>
          <p:cNvPr id="167" name="img5.jpg" descr="img5.jpg"/>
          <p:cNvPicPr>
            <a:picLocks noChangeAspect="1"/>
          </p:cNvPicPr>
          <p:nvPr/>
        </p:nvPicPr>
        <p:blipFill>
          <a:blip r:embed="rId2"/>
          <a:stretch>
            <a:fillRect/>
          </a:stretch>
        </p:blipFill>
        <p:spPr>
          <a:xfrm>
            <a:off x="16464000" y="9505931"/>
            <a:ext cx="7920000" cy="4210069"/>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 name="Double-click to edit"/>
          <p:cNvSpPr txBox="1">
            <a:spLocks noGrp="1"/>
          </p:cNvSpPr>
          <p:nvPr>
            <p:ph type="body" idx="1"/>
          </p:nvPr>
        </p:nvSpPr>
        <p:spPr>
          <a:xfrm>
            <a:off x="3743325" y="1428751"/>
            <a:ext cx="16602075" cy="6766982"/>
          </a:xfrm>
          <a:prstGeom prst="rect">
            <a:avLst/>
          </a:prstGeom>
        </p:spPr>
        <p:txBody>
          <a:bodyPr>
            <a:normAutofit/>
          </a:bodyPr>
          <a:lstStyle/>
          <a:p>
            <a:pPr marL="0" indent="0" algn="ctr">
              <a:buNone/>
            </a:pPr>
            <a:r>
              <a:rPr lang="ru-RU" sz="8000" b="1" dirty="0"/>
              <a:t>Не рассматривайте призыв, </a:t>
            </a:r>
            <a:br>
              <a:rPr lang="ru-RU" sz="8000" b="1" dirty="0"/>
            </a:br>
            <a:r>
              <a:rPr lang="ru-RU" sz="8000" b="1" dirty="0"/>
              <a:t>как приложение или </a:t>
            </a:r>
            <a:br>
              <a:rPr lang="ru-RU" sz="8000" b="1" dirty="0"/>
            </a:br>
            <a:r>
              <a:rPr lang="ru-RU" sz="8000" b="1" dirty="0"/>
              <a:t>что-то второстепенное.</a:t>
            </a:r>
            <a:endParaRPr sz="8000" b="1" dirty="0"/>
          </a:p>
        </p:txBody>
      </p:sp>
      <p:pic>
        <p:nvPicPr>
          <p:cNvPr id="319" name="img39.jpg" descr="img39.jpg"/>
          <p:cNvPicPr>
            <a:picLocks noChangeAspect="1"/>
          </p:cNvPicPr>
          <p:nvPr/>
        </p:nvPicPr>
        <p:blipFill>
          <a:blip r:embed="rId3"/>
          <a:stretch>
            <a:fillRect/>
          </a:stretch>
        </p:blipFill>
        <p:spPr>
          <a:xfrm>
            <a:off x="14602937" y="8249123"/>
            <a:ext cx="9781063" cy="5466877"/>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 name="Double-click to edit"/>
          <p:cNvSpPr txBox="1">
            <a:spLocks noGrp="1"/>
          </p:cNvSpPr>
          <p:nvPr>
            <p:ph type="body" idx="1"/>
          </p:nvPr>
        </p:nvSpPr>
        <p:spPr>
          <a:xfrm>
            <a:off x="4116517" y="3449108"/>
            <a:ext cx="15609094" cy="3068768"/>
          </a:xfrm>
          <a:prstGeom prst="rect">
            <a:avLst/>
          </a:prstGeom>
        </p:spPr>
        <p:txBody>
          <a:bodyPr>
            <a:normAutofit lnSpcReduction="10000"/>
          </a:bodyPr>
          <a:lstStyle/>
          <a:p>
            <a:pPr marL="0" indent="0" algn="ctr">
              <a:buNone/>
            </a:pPr>
            <a:r>
              <a:rPr lang="ru-RU" sz="9600" b="1" dirty="0"/>
              <a:t>Взывайте к разуму и эмоциям</a:t>
            </a:r>
            <a:endParaRPr sz="9600" b="1" dirty="0"/>
          </a:p>
        </p:txBody>
      </p:sp>
      <p:pic>
        <p:nvPicPr>
          <p:cNvPr id="323" name="img40.jpg" descr="img40.jpg"/>
          <p:cNvPicPr>
            <a:picLocks noChangeAspect="1"/>
          </p:cNvPicPr>
          <p:nvPr/>
        </p:nvPicPr>
        <p:blipFill>
          <a:blip r:embed="rId2"/>
          <a:stretch>
            <a:fillRect/>
          </a:stretch>
        </p:blipFill>
        <p:spPr>
          <a:xfrm>
            <a:off x="16464000" y="9271945"/>
            <a:ext cx="7920000" cy="4444055"/>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 name="Double-click to edit"/>
          <p:cNvSpPr txBox="1">
            <a:spLocks noGrp="1"/>
          </p:cNvSpPr>
          <p:nvPr>
            <p:ph type="body" idx="1"/>
          </p:nvPr>
        </p:nvSpPr>
        <p:spPr>
          <a:xfrm>
            <a:off x="1685924" y="1171576"/>
            <a:ext cx="21231225" cy="8743949"/>
          </a:xfrm>
          <a:prstGeom prst="rect">
            <a:avLst/>
          </a:prstGeom>
        </p:spPr>
        <p:txBody>
          <a:bodyPr>
            <a:normAutofit/>
          </a:bodyPr>
          <a:lstStyle/>
          <a:p>
            <a:pPr marL="0" indent="0" algn="ctr">
              <a:buNone/>
            </a:pPr>
            <a:r>
              <a:rPr lang="ru-RU" sz="6000" dirty="0"/>
              <a:t>	 </a:t>
            </a:r>
            <a:r>
              <a:rPr lang="ru-RU" sz="7200" b="1" dirty="0"/>
              <a:t>«Вот завет, который завещаю им после тех дней, говорит Господь: вложу законы Мои </a:t>
            </a:r>
            <a:r>
              <a:rPr lang="ru-RU" sz="7200" b="1" u="sng" dirty="0"/>
              <a:t>в сердца их</a:t>
            </a:r>
            <a:r>
              <a:rPr lang="ru-RU" sz="7200" b="1" dirty="0"/>
              <a:t>, и </a:t>
            </a:r>
            <a:r>
              <a:rPr lang="ru-RU" sz="7200" b="1" u="sng" dirty="0"/>
              <a:t>в мыслях</a:t>
            </a:r>
            <a:r>
              <a:rPr lang="ru-RU" sz="7200" b="1" dirty="0"/>
              <a:t> их напишу их».</a:t>
            </a:r>
          </a:p>
          <a:p>
            <a:pPr marL="0" indent="0" algn="ctr">
              <a:buNone/>
            </a:pPr>
            <a:r>
              <a:rPr lang="ru-RU" sz="6000" dirty="0"/>
              <a:t>Евреям 10:16</a:t>
            </a:r>
            <a:endParaRPr sz="6000" dirty="0"/>
          </a:p>
        </p:txBody>
      </p:sp>
      <p:pic>
        <p:nvPicPr>
          <p:cNvPr id="327" name="img41.jpg" descr="img41.jpg"/>
          <p:cNvPicPr>
            <a:picLocks noChangeAspect="1"/>
          </p:cNvPicPr>
          <p:nvPr/>
        </p:nvPicPr>
        <p:blipFill>
          <a:blip r:embed="rId2"/>
          <a:stretch>
            <a:fillRect/>
          </a:stretch>
        </p:blipFill>
        <p:spPr>
          <a:xfrm>
            <a:off x="16464000" y="9340249"/>
            <a:ext cx="7920000" cy="437575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Double-click to edit"/>
          <p:cNvSpPr txBox="1">
            <a:spLocks noGrp="1"/>
          </p:cNvSpPr>
          <p:nvPr>
            <p:ph type="body" idx="1"/>
          </p:nvPr>
        </p:nvSpPr>
        <p:spPr>
          <a:xfrm>
            <a:off x="2428874" y="1085850"/>
            <a:ext cx="19802475" cy="8347740"/>
          </a:xfrm>
          <a:prstGeom prst="rect">
            <a:avLst/>
          </a:prstGeom>
        </p:spPr>
        <p:txBody>
          <a:bodyPr>
            <a:normAutofit/>
          </a:bodyPr>
          <a:lstStyle/>
          <a:p>
            <a:pPr marL="0" indent="0" algn="ctr">
              <a:buNone/>
            </a:pPr>
            <a:r>
              <a:rPr lang="ru-RU" sz="7200" b="1" dirty="0"/>
              <a:t>«Говорите Слово так, чтобы оно взывало к разуму и затрагивало сердце».</a:t>
            </a:r>
            <a:r>
              <a:rPr lang="ru-RU" sz="6000" dirty="0"/>
              <a:t> </a:t>
            </a:r>
          </a:p>
          <a:p>
            <a:pPr marL="0" indent="0" algn="ctr">
              <a:buNone/>
            </a:pPr>
            <a:r>
              <a:rPr lang="ru-RU" sz="6000" dirty="0"/>
              <a:t>Наглядные уроки Христа, с. 336</a:t>
            </a:r>
            <a:endParaRPr sz="6000" dirty="0"/>
          </a:p>
        </p:txBody>
      </p:sp>
      <p:pic>
        <p:nvPicPr>
          <p:cNvPr id="331" name="img42.jpg" descr="img42.jpg"/>
          <p:cNvPicPr>
            <a:picLocks noChangeAspect="1"/>
          </p:cNvPicPr>
          <p:nvPr/>
        </p:nvPicPr>
        <p:blipFill>
          <a:blip r:embed="rId2"/>
          <a:stretch>
            <a:fillRect/>
          </a:stretch>
        </p:blipFill>
        <p:spPr>
          <a:xfrm>
            <a:off x="16464000" y="9274670"/>
            <a:ext cx="7920000" cy="444133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 name="img43.jpg" descr="img43.jpg"/>
          <p:cNvPicPr>
            <a:picLocks noChangeAspect="1"/>
          </p:cNvPicPr>
          <p:nvPr/>
        </p:nvPicPr>
        <p:blipFill>
          <a:blip r:embed="rId3"/>
          <a:stretch>
            <a:fillRect/>
          </a:stretch>
        </p:blipFill>
        <p:spPr>
          <a:xfrm>
            <a:off x="16464000" y="9260999"/>
            <a:ext cx="7920000" cy="4455001"/>
          </a:xfrm>
          <a:prstGeom prst="rect">
            <a:avLst/>
          </a:prstGeom>
          <a:ln w="12700">
            <a:miter lim="400000"/>
          </a:ln>
        </p:spPr>
      </p:pic>
      <p:sp>
        <p:nvSpPr>
          <p:cNvPr id="334" name="Double-click to edit"/>
          <p:cNvSpPr txBox="1">
            <a:spLocks noGrp="1"/>
          </p:cNvSpPr>
          <p:nvPr>
            <p:ph type="body" idx="1"/>
          </p:nvPr>
        </p:nvSpPr>
        <p:spPr>
          <a:xfrm>
            <a:off x="1628775" y="400050"/>
            <a:ext cx="21002625" cy="11029949"/>
          </a:xfrm>
          <a:prstGeom prst="rect">
            <a:avLst/>
          </a:prstGeom>
        </p:spPr>
        <p:txBody>
          <a:bodyPr>
            <a:normAutofit/>
          </a:bodyPr>
          <a:lstStyle/>
          <a:p>
            <a:pPr marL="0" indent="0" algn="ctr">
              <a:buNone/>
            </a:pPr>
            <a:r>
              <a:rPr lang="ru-RU" sz="6000" b="1" dirty="0"/>
              <a:t>«Принятие и понимание истины, сказал Он, зависит скорее от сердца, нежели от ума. Истина должны быть принята душой, это требует согласия воли. Если бы истину можно было постичь только разумом, тогда гордость не являлась бы помехой в принятии ее. Но она воспринимается благодаря действию благодати на сердце, и будет ли она принята — это зависит от того, отказался ли человек от каждого греха, указанного Духом Божьим». </a:t>
            </a:r>
          </a:p>
          <a:p>
            <a:pPr marL="0" indent="0" algn="ctr">
              <a:buNone/>
            </a:pPr>
            <a:r>
              <a:rPr lang="ru-RU" sz="4800" dirty="0"/>
              <a:t>Желание веков, с. 455.3</a:t>
            </a:r>
            <a:endParaRPr sz="4800" dirty="0"/>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 name="There is new scientific evidence that the heart organ is responsible for feelings and emotions. The heart uses neurological, biochemical and biophysical ways to send emotional and intuitive signals to our brain. The scientists are now discovering that th"/>
          <p:cNvSpPr txBox="1"/>
          <p:nvPr/>
        </p:nvSpPr>
        <p:spPr>
          <a:xfrm>
            <a:off x="1743075" y="3020969"/>
            <a:ext cx="20888325" cy="75309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6" tIns="71436" rIns="71436" bIns="71436" anchor="ctr">
            <a:spAutoFit/>
          </a:bodyPr>
          <a:lstStyle>
            <a:lvl1pPr defTabSz="642937">
              <a:defRPr sz="6500">
                <a:ln w="12700" cap="flat">
                  <a:solidFill>
                    <a:srgbClr val="000000"/>
                  </a:solidFill>
                  <a:prstDash val="solid"/>
                  <a:miter lim="400000"/>
                </a:ln>
                <a:solidFill>
                  <a:srgbClr val="FFFFFF"/>
                </a:solidFill>
                <a:effectLst>
                  <a:outerShdw blurRad="12700" dist="63500" dir="5916549" rotWithShape="0">
                    <a:srgbClr val="000000"/>
                  </a:outerShdw>
                </a:effectLst>
                <a:latin typeface="Lucida Grande"/>
                <a:ea typeface="Lucida Grande"/>
                <a:cs typeface="Lucida Grande"/>
                <a:sym typeface="Lucida Grande"/>
              </a:defRPr>
            </a:lvl1pPr>
          </a:lstStyle>
          <a:p>
            <a:r>
              <a:rPr lang="ru-RU" sz="6000" b="0" dirty="0">
                <a:ln w="12700" cap="flat">
                  <a:noFill/>
                  <a:prstDash val="solid"/>
                  <a:miter lim="400000"/>
                </a:ln>
                <a:latin typeface="Helvetica" pitchFamily="2" charset="0"/>
              </a:rPr>
              <a:t>Появились новые научные доказательства того, что сердце (орган) отвечает за чувства и эмоции. Сердце использует неврологические, биохимические и биофизические способы для отправки эмоциональных   и интуитивных сигналов в наш мозг. Учёные обнаруживают, что сердце может быть настоящей разумной силой, которая стоит за интуитивными мыслями, чувствами и эмоциями, испытываемыми нами.</a:t>
            </a:r>
            <a:endParaRPr sz="6000" b="0" dirty="0">
              <a:ln w="12700" cap="flat">
                <a:noFill/>
                <a:prstDash val="solid"/>
                <a:miter lim="400000"/>
              </a:ln>
              <a:latin typeface="Helvetica" pitchFamily="2" charset="0"/>
            </a:endParaRPr>
          </a:p>
        </p:txBody>
      </p:sp>
      <p:sp>
        <p:nvSpPr>
          <p:cNvPr id="338" name="Is the heart organ responsible for feelings and emotions?"/>
          <p:cNvSpPr txBox="1"/>
          <p:nvPr/>
        </p:nvSpPr>
        <p:spPr>
          <a:xfrm>
            <a:off x="2423685" y="1051868"/>
            <a:ext cx="20207715" cy="12522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6" tIns="71436" rIns="71436" bIns="71436" anchor="ctr">
            <a:spAutoFit/>
          </a:bodyPr>
          <a:lstStyle>
            <a:lvl1pPr defTabSz="642937">
              <a:defRPr sz="6300">
                <a:ln w="12700" cap="flat">
                  <a:solidFill>
                    <a:srgbClr val="000000"/>
                  </a:solidFill>
                  <a:prstDash val="solid"/>
                  <a:miter lim="400000"/>
                </a:ln>
                <a:solidFill>
                  <a:srgbClr val="FFFFFF"/>
                </a:solidFill>
                <a:effectLst>
                  <a:outerShdw blurRad="12700" dist="63500" dir="6480000" rotWithShape="0">
                    <a:srgbClr val="000000"/>
                  </a:outerShdw>
                </a:effectLst>
                <a:latin typeface="Lucida Grande"/>
                <a:ea typeface="Lucida Grande"/>
                <a:cs typeface="Lucida Grande"/>
                <a:sym typeface="Lucida Grande"/>
              </a:defRPr>
            </a:lvl1pPr>
          </a:lstStyle>
          <a:p>
            <a:r>
              <a:rPr lang="ru-RU" sz="7200" dirty="0">
                <a:ln w="12700" cap="flat">
                  <a:noFill/>
                  <a:prstDash val="solid"/>
                  <a:miter lim="400000"/>
                </a:ln>
                <a:latin typeface="Helvetica" pitchFamily="2" charset="0"/>
              </a:rPr>
              <a:t>Сердце отвечает за чувства или эмоции</a:t>
            </a:r>
            <a:r>
              <a:rPr sz="7200" dirty="0">
                <a:ln w="12700" cap="flat">
                  <a:noFill/>
                  <a:prstDash val="solid"/>
                  <a:miter lim="400000"/>
                </a:ln>
                <a:latin typeface="Helvetica" pitchFamily="2" charset="0"/>
              </a:rPr>
              <a:t>?</a:t>
            </a:r>
          </a:p>
        </p:txBody>
      </p:sp>
      <p:sp>
        <p:nvSpPr>
          <p:cNvPr id="339" name="https://heartdoctorsworld.wordpress.com/2009/05/20/is-the-heart-organ-responsible-for-feelings-and-emotions/"/>
          <p:cNvSpPr txBox="1"/>
          <p:nvPr/>
        </p:nvSpPr>
        <p:spPr>
          <a:xfrm>
            <a:off x="3200400" y="11923387"/>
            <a:ext cx="18305153" cy="12522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6" tIns="71436" rIns="71436" bIns="71436" anchor="ctr">
            <a:spAutoFit/>
          </a:bodyPr>
          <a:lstStyle>
            <a:lvl1pPr defTabSz="821530">
              <a:defRPr sz="3200">
                <a:solidFill>
                  <a:srgbClr val="FFFFFF"/>
                </a:solidFill>
              </a:defRPr>
            </a:lvl1pPr>
          </a:lstStyle>
          <a:p>
            <a:r>
              <a:rPr sz="3600" dirty="0"/>
              <a:t>https://</a:t>
            </a:r>
            <a:r>
              <a:rPr sz="3600" dirty="0" err="1"/>
              <a:t>heartdoctorsworld.wordpress.com</a:t>
            </a:r>
            <a:r>
              <a:rPr sz="3600" dirty="0"/>
              <a:t>/2009/05/20/is-the-heart-organ-responsible-for-feelings-and-emotions/</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Hundreds of organ recipients have reported unique experiences after their transplant. | For more, visit http://science.discovery.com/tv-shows..."/>
          <p:cNvSpPr txBox="1"/>
          <p:nvPr/>
        </p:nvSpPr>
        <p:spPr>
          <a:xfrm>
            <a:off x="3200400" y="1105029"/>
            <a:ext cx="18952094" cy="3098922"/>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6" tIns="71436" rIns="71436" bIns="71436" anchor="ctr">
            <a:spAutoFit/>
          </a:bodyPr>
          <a:lstStyle/>
          <a:p>
            <a:pPr defTabSz="821530">
              <a:defRPr sz="4400" b="0">
                <a:latin typeface="+mn-lt"/>
                <a:ea typeface="+mn-ea"/>
                <a:cs typeface="+mn-cs"/>
                <a:sym typeface="Helvetica Neue Medium"/>
              </a:defRPr>
            </a:pPr>
            <a:r>
              <a:rPr lang="ru-RU" sz="4800" dirty="0"/>
              <a:t>Сотни пациентов, которым делали пересадку органов, сообщили об уникальных переживаниях после трансплантации.</a:t>
            </a:r>
            <a:r>
              <a:rPr sz="4800" dirty="0"/>
              <a:t> | </a:t>
            </a:r>
            <a:r>
              <a:rPr lang="ru-RU" sz="4800" dirty="0"/>
              <a:t>Чтобы узнать больше, посетите сайт</a:t>
            </a:r>
            <a:r>
              <a:rPr sz="4800" dirty="0"/>
              <a:t> </a:t>
            </a:r>
            <a:r>
              <a:rPr sz="4800" u="sng" dirty="0">
                <a:solidFill>
                  <a:srgbClr val="0000FF"/>
                </a:solidFill>
                <a:uFill>
                  <a:solidFill>
                    <a:srgbClr val="0000FF"/>
                  </a:solidFill>
                </a:uFill>
                <a:hlinkClick r:id="rId2"/>
              </a:rPr>
              <a:t>http://science.discovery.com/</a:t>
            </a:r>
            <a:r>
              <a:rPr sz="4800" u="sng" dirty="0" err="1">
                <a:solidFill>
                  <a:srgbClr val="0000FF"/>
                </a:solidFill>
                <a:uFill>
                  <a:solidFill>
                    <a:srgbClr val="0000FF"/>
                  </a:solidFill>
                </a:uFill>
                <a:hlinkClick r:id="rId2"/>
              </a:rPr>
              <a:t>tv</a:t>
            </a:r>
            <a:r>
              <a:rPr sz="4800" u="sng" dirty="0">
                <a:solidFill>
                  <a:srgbClr val="0000FF"/>
                </a:solidFill>
                <a:uFill>
                  <a:solidFill>
                    <a:srgbClr val="0000FF"/>
                  </a:solidFill>
                </a:uFill>
                <a:hlinkClick r:id="rId2"/>
              </a:rPr>
              <a:t>-shows...</a:t>
            </a:r>
          </a:p>
        </p:txBody>
      </p:sp>
      <p:sp>
        <p:nvSpPr>
          <p:cNvPr id="342" name="https://www.youtube.com/watch?v=GXKxIGn0YZo"/>
          <p:cNvSpPr txBox="1"/>
          <p:nvPr/>
        </p:nvSpPr>
        <p:spPr>
          <a:xfrm>
            <a:off x="5029425" y="11901435"/>
            <a:ext cx="15026546" cy="8829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lvl1pPr defTabSz="821530">
              <a:defRPr sz="3200">
                <a:solidFill>
                  <a:srgbClr val="FFFFFF"/>
                </a:solidFill>
              </a:defRPr>
            </a:lvl1pPr>
          </a:lstStyle>
          <a:p>
            <a:r>
              <a:rPr sz="4800" dirty="0"/>
              <a:t>https://</a:t>
            </a:r>
            <a:r>
              <a:rPr sz="4800" dirty="0" err="1"/>
              <a:t>www.youtube.com</a:t>
            </a:r>
            <a:r>
              <a:rPr sz="4800" dirty="0"/>
              <a:t>/</a:t>
            </a:r>
            <a:r>
              <a:rPr sz="4800" dirty="0" err="1"/>
              <a:t>watch?v</a:t>
            </a:r>
            <a:r>
              <a:rPr sz="4800" dirty="0"/>
              <a:t>=GXKxIGn0YZo</a:t>
            </a:r>
          </a:p>
        </p:txBody>
      </p:sp>
      <p:sp>
        <p:nvSpPr>
          <p:cNvPr id="343" name="A 10 year old girl received a heart transplant from an 8 year old girl that been murdered. The  girl was awaken with a man about to kill her.  What she saw was reported to the police.  She was able to give specific description that let to the arrest and "/>
          <p:cNvSpPr txBox="1"/>
          <p:nvPr/>
        </p:nvSpPr>
        <p:spPr>
          <a:xfrm>
            <a:off x="1857375" y="4834052"/>
            <a:ext cx="21059775" cy="62382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6" tIns="71436" rIns="71436" bIns="71436" anchor="ctr">
            <a:spAutoFit/>
          </a:bodyPr>
          <a:lstStyle>
            <a:lvl1pPr defTabSz="821530">
              <a:defRPr sz="6000">
                <a:ln w="12700" cap="flat">
                  <a:solidFill>
                    <a:srgbClr val="FFFFFF"/>
                  </a:solidFill>
                  <a:prstDash val="solid"/>
                  <a:miter lim="400000"/>
                </a:ln>
                <a:solidFill>
                  <a:srgbClr val="FFFFFF"/>
                </a:solidFill>
                <a:effectLst>
                  <a:outerShdw blurRad="12700" dist="63500" dir="7461935" rotWithShape="0">
                    <a:srgbClr val="000000"/>
                  </a:outerShdw>
                </a:effectLst>
              </a:defRPr>
            </a:lvl1pPr>
          </a:lstStyle>
          <a:p>
            <a:r>
              <a:rPr lang="ru-RU" sz="6600" b="0" dirty="0">
                <a:effectLst/>
              </a:rPr>
              <a:t>10-летней девочке пересадили сердце убитой        8-летней девочки. Девочке приснился мужчина, который совершил убийство. Она сообщила об этом в полицию и смогла дать конкретное описание, которое позволило арестовать и вынести обвинительный приговор убийце.</a:t>
            </a:r>
            <a:endParaRPr sz="6600" b="0" dirty="0">
              <a:effectLst/>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 name="Although many of us have been taught that the heart responds to orders from the brain, sent in the form of neural networks, the truth is that the heart actually sends more orders to the brain via neural signals than the brain does to the heart. Due to th"/>
          <p:cNvSpPr txBox="1"/>
          <p:nvPr/>
        </p:nvSpPr>
        <p:spPr>
          <a:xfrm>
            <a:off x="1840386" y="968891"/>
            <a:ext cx="14869054" cy="11778221"/>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6" tIns="71436" rIns="71436" bIns="71436" anchor="ctr">
            <a:spAutoFit/>
          </a:bodyPr>
          <a:lstStyle/>
          <a:p>
            <a:pPr defTabSz="821530">
              <a:defRPr sz="5200" b="0">
                <a:latin typeface="+mn-lt"/>
                <a:ea typeface="+mn-ea"/>
                <a:cs typeface="+mn-cs"/>
                <a:sym typeface="Helvetica Neue Medium"/>
              </a:defRPr>
            </a:pPr>
            <a:r>
              <a:rPr lang="ru-RU" sz="5400" dirty="0"/>
              <a:t>Хотя многие из нас были научены, что сердце реагирует на сигналы, посылаемые мозгом, по нейронным сетям, правда состоит в том, что сердце, на самом деле, посылает мозгу сигналов больше, чем мозг сердцу. По этой причине сердце иногда называют «сердечным мозгом», а разум – «черепным мозгом». Сигналы, посылаемые в черепной мозг от сердца, значительно влияют на функцию мозга и влияют на эмоциональные и когнитивные процессы, такие как внимание, восприятие, память и решение проблем.</a:t>
            </a:r>
            <a:endParaRPr sz="5400" dirty="0"/>
          </a:p>
        </p:txBody>
      </p:sp>
      <p:pic>
        <p:nvPicPr>
          <p:cNvPr id="346" name="Image" descr="Image"/>
          <p:cNvPicPr>
            <a:picLocks noChangeAspect="1"/>
          </p:cNvPicPr>
          <p:nvPr/>
        </p:nvPicPr>
        <p:blipFill>
          <a:blip r:embed="rId2"/>
          <a:stretch>
            <a:fillRect/>
          </a:stretch>
        </p:blipFill>
        <p:spPr>
          <a:xfrm>
            <a:off x="17010183" y="4550231"/>
            <a:ext cx="4615535" cy="461553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 name="Most of us have been taught in school that the heart is constantly responding to “orders” sent by the brain in the form of neural signals. However, it is not as commonly known that the heart actually sends more signals to the brain than the brain sends t"/>
          <p:cNvSpPr txBox="1"/>
          <p:nvPr/>
        </p:nvSpPr>
        <p:spPr>
          <a:xfrm>
            <a:off x="1451464" y="4791916"/>
            <a:ext cx="21374666" cy="6792241"/>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6" tIns="71436" rIns="71436" bIns="71436" anchor="ctr">
            <a:spAutoFit/>
          </a:bodyPr>
          <a:lstStyle/>
          <a:p>
            <a:pPr defTabSz="821530">
              <a:defRPr sz="4800" b="0">
                <a:latin typeface="+mn-lt"/>
                <a:ea typeface="+mn-ea"/>
                <a:cs typeface="+mn-cs"/>
                <a:sym typeface="Helvetica Neue Medium"/>
              </a:defRPr>
            </a:pPr>
            <a:r>
              <a:rPr lang="ru-RU" dirty="0"/>
              <a:t>Большинству из нас в школе внушали, что сердце постоянно реагирует на “приказы”, посылаемые мозгом в форме нервных импульсов. Однако не так широко известно, что </a:t>
            </a:r>
            <a:r>
              <a:rPr lang="ru-RU" i="1" dirty="0"/>
              <a:t>сердце на самом деле посылает в мозг больше сигналов, чем мозг посылает сердцу</a:t>
            </a:r>
            <a:r>
              <a:rPr lang="ru-RU" dirty="0"/>
              <a:t>! Более того, эти сигналы оказывают значительное влияние на работу мозга, влияя на эмоциональную обработку, а также на высшие когнитивные способности, такие как внимание, восприятие, память и решение проблем. Другими словами, не только сердце реагирует на мозг, но и мозг непрерывно реагирует на сердце.</a:t>
            </a:r>
            <a:endParaRPr dirty="0"/>
          </a:p>
        </p:txBody>
      </p:sp>
      <p:sp>
        <p:nvSpPr>
          <p:cNvPr id="349" name="https://www.heartmath.org/training/emwave-self-regulation-technology-theoretical-basis/"/>
          <p:cNvSpPr txBox="1"/>
          <p:nvPr/>
        </p:nvSpPr>
        <p:spPr>
          <a:xfrm>
            <a:off x="3143250" y="11935319"/>
            <a:ext cx="18688049" cy="13753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6" tIns="71436" rIns="71436" bIns="71436" anchor="ctr">
            <a:spAutoFit/>
          </a:bodyPr>
          <a:lstStyle>
            <a:lvl1pPr defTabSz="821530">
              <a:defRPr sz="3200">
                <a:solidFill>
                  <a:srgbClr val="FFFFFF"/>
                </a:solidFill>
              </a:defRPr>
            </a:lvl1pPr>
          </a:lstStyle>
          <a:p>
            <a:r>
              <a:rPr sz="4000" dirty="0"/>
              <a:t>https://</a:t>
            </a:r>
            <a:r>
              <a:rPr sz="4000" dirty="0" err="1"/>
              <a:t>www.heartmath.org</a:t>
            </a:r>
            <a:r>
              <a:rPr sz="4000" dirty="0"/>
              <a:t>/training/</a:t>
            </a:r>
            <a:r>
              <a:rPr sz="4000" dirty="0" err="1"/>
              <a:t>emwave</a:t>
            </a:r>
            <a:r>
              <a:rPr sz="4000" dirty="0"/>
              <a:t>-self-regulation-technology-theoretical-basis/</a:t>
            </a:r>
          </a:p>
        </p:txBody>
      </p:sp>
      <p:sp>
        <p:nvSpPr>
          <p:cNvPr id="350" name="The emWave® educational technology and the tools and techniques of the HeartMath system are based on over 19 years of scientific research on the psychophysiology of stress, emotions, and the interactions between the heart and brain."/>
          <p:cNvSpPr txBox="1"/>
          <p:nvPr/>
        </p:nvSpPr>
        <p:spPr>
          <a:xfrm>
            <a:off x="2400299" y="1881061"/>
            <a:ext cx="19116675" cy="2606480"/>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6" tIns="71436" rIns="71436" bIns="71436" anchor="ctr">
            <a:spAutoFit/>
          </a:bodyPr>
          <a:lstStyle>
            <a:lvl1pPr defTabSz="821530">
              <a:defRPr sz="3800" b="0">
                <a:latin typeface="+mn-lt"/>
                <a:ea typeface="+mn-ea"/>
                <a:cs typeface="+mn-cs"/>
                <a:sym typeface="Helvetica Neue Medium"/>
              </a:defRPr>
            </a:lvl1pPr>
          </a:lstStyle>
          <a:p>
            <a:r>
              <a:rPr lang="ru-RU" sz="4000" dirty="0"/>
              <a:t>Образовательная технология </a:t>
            </a:r>
            <a:r>
              <a:rPr lang="ru-RU" sz="4000" dirty="0" err="1"/>
              <a:t>emWave</a:t>
            </a:r>
            <a:r>
              <a:rPr lang="ru-RU" sz="4000" dirty="0"/>
              <a:t> ® , а также инструменты и техники системы </a:t>
            </a:r>
            <a:r>
              <a:rPr lang="ru-RU" sz="4000" dirty="0" err="1"/>
              <a:t>HeartMath</a:t>
            </a:r>
            <a:r>
              <a:rPr lang="ru-RU" sz="4000" dirty="0"/>
              <a:t> основаны на более чем 19-летних научных исследованиях психофизиологии стресса, эмоций и взаимодействия между сердцем и мозгом.</a:t>
            </a:r>
            <a:endParaRPr sz="4000" dirty="0"/>
          </a:p>
        </p:txBody>
      </p:sp>
      <p:sp>
        <p:nvSpPr>
          <p:cNvPr id="351" name="The Heart-Brain Connectuion"/>
          <p:cNvSpPr txBox="1"/>
          <p:nvPr/>
        </p:nvSpPr>
        <p:spPr>
          <a:xfrm>
            <a:off x="7776927" y="503897"/>
            <a:ext cx="8694685" cy="10675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lvl1pPr defTabSz="821530">
              <a:defRPr sz="4600">
                <a:solidFill>
                  <a:srgbClr val="FFFFFF"/>
                </a:solidFill>
                <a:effectLst>
                  <a:outerShdw blurRad="12700" dist="63500" dir="8340000" rotWithShape="0">
                    <a:srgbClr val="000000"/>
                  </a:outerShdw>
                </a:effectLst>
              </a:defRPr>
            </a:lvl1pPr>
          </a:lstStyle>
          <a:p>
            <a:r>
              <a:rPr lang="ru-RU" sz="6000" dirty="0"/>
              <a:t>Связь «сердце – мозг»</a:t>
            </a:r>
            <a:endParaRPr sz="6000" dirty="0"/>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 name="HeartMath research has demonstrated that different patterns of heart activity (which accompany different emotional states) have distinct effects on cognitive and emotional function. During stress and negative emotions, when the heart rhythm pattern is er"/>
          <p:cNvSpPr txBox="1"/>
          <p:nvPr/>
        </p:nvSpPr>
        <p:spPr>
          <a:xfrm>
            <a:off x="1543051" y="3139941"/>
            <a:ext cx="21631274" cy="84542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6" tIns="71436" rIns="71436" bIns="71436" anchor="ctr">
            <a:spAutoFit/>
          </a:bodyPr>
          <a:lstStyle/>
          <a:p>
            <a:pPr defTabSz="642937">
              <a:defRPr sz="6100">
                <a:ln w="12700" cap="flat">
                  <a:solidFill>
                    <a:srgbClr val="FFFFFF"/>
                  </a:solidFill>
                  <a:prstDash val="solid"/>
                  <a:miter lim="400000"/>
                </a:ln>
                <a:solidFill>
                  <a:srgbClr val="FFFFFF"/>
                </a:solidFill>
                <a:effectLst>
                  <a:outerShdw blurRad="12700" dist="63500" dir="7500000" rotWithShape="0">
                    <a:srgbClr val="000000"/>
                  </a:outerShdw>
                </a:effectLst>
                <a:latin typeface="Helvetica"/>
                <a:ea typeface="Helvetica"/>
                <a:cs typeface="Helvetica"/>
                <a:sym typeface="Helvetica"/>
              </a:defRPr>
            </a:pPr>
            <a:r>
              <a:rPr lang="ru-RU" sz="6000" b="0" dirty="0">
                <a:latin typeface="Helvetica" pitchFamily="2" charset="0"/>
              </a:rPr>
              <a:t>Исследования </a:t>
            </a:r>
            <a:r>
              <a:rPr lang="ru-RU" sz="6000" b="0" dirty="0" err="1">
                <a:latin typeface="Helvetica" pitchFamily="2" charset="0"/>
              </a:rPr>
              <a:t>HeartMath</a:t>
            </a:r>
            <a:r>
              <a:rPr lang="ru-RU" sz="6000" b="0" dirty="0">
                <a:latin typeface="Helvetica" pitchFamily="2" charset="0"/>
              </a:rPr>
              <a:t> показали, что различные паттерны сердечной деятельности (которые сопровождают различные эмоциональные состояния) оказывают различное влияние на когнитивные и эмоциональные функции. Во время стресса и негативных эмоций, когда сердечный ритм неустойчив и не упорядочен, соответствующий паттерн нервных сигналов, идущих от сердца к мозгу, подавляет высшие когнитивные функции....</a:t>
            </a:r>
            <a:endParaRPr sz="6000" b="0" dirty="0">
              <a:latin typeface="Helvetica Light" panose="020B0403020202020204" pitchFamily="34" charset="0"/>
            </a:endParaRPr>
          </a:p>
        </p:txBody>
      </p:sp>
      <p:sp>
        <p:nvSpPr>
          <p:cNvPr id="354" name="The Heart-Brain Connection"/>
          <p:cNvSpPr txBox="1"/>
          <p:nvPr/>
        </p:nvSpPr>
        <p:spPr>
          <a:xfrm>
            <a:off x="7871638" y="1929096"/>
            <a:ext cx="8630565" cy="11599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lvl1pPr algn="l" defTabSz="642937">
              <a:defRPr sz="5000" b="0">
                <a:solidFill>
                  <a:schemeClr val="accent4"/>
                </a:solidFill>
                <a:effectLst>
                  <a:outerShdw blurRad="12700" dist="63500" dir="18900000" rotWithShape="0">
                    <a:srgbClr val="000000"/>
                  </a:outerShdw>
                </a:effectLst>
                <a:latin typeface="Helvetica"/>
                <a:ea typeface="Helvetica"/>
                <a:cs typeface="Helvetica"/>
                <a:sym typeface="Helvetica"/>
              </a:defRPr>
            </a:lvl1pPr>
          </a:lstStyle>
          <a:p>
            <a:r>
              <a:rPr lang="ru-RU" sz="6600" dirty="0"/>
              <a:t>Связь «сердце-мозг»</a:t>
            </a:r>
            <a:endParaRPr sz="6600" dirty="0"/>
          </a:p>
        </p:txBody>
      </p:sp>
      <p:sp>
        <p:nvSpPr>
          <p:cNvPr id="355" name="https://www.heartmath.org/training/emwave-self-regulation-technology-theoretical-basis/"/>
          <p:cNvSpPr txBox="1"/>
          <p:nvPr/>
        </p:nvSpPr>
        <p:spPr>
          <a:xfrm>
            <a:off x="4950235" y="11688026"/>
            <a:ext cx="14057806" cy="14984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6" tIns="71436" rIns="71436" bIns="71436" anchor="ctr">
            <a:spAutoFit/>
          </a:bodyPr>
          <a:lstStyle>
            <a:lvl1pPr defTabSz="821530">
              <a:defRPr sz="3200">
                <a:solidFill>
                  <a:srgbClr val="FFFFFF"/>
                </a:solidFill>
              </a:defRPr>
            </a:lvl1pPr>
          </a:lstStyle>
          <a:p>
            <a:r>
              <a:rPr sz="4400" dirty="0"/>
              <a:t>https://</a:t>
            </a:r>
            <a:r>
              <a:rPr sz="4400" dirty="0" err="1"/>
              <a:t>www.heartmath.org</a:t>
            </a:r>
            <a:r>
              <a:rPr sz="4400" dirty="0"/>
              <a:t>/training/</a:t>
            </a:r>
            <a:r>
              <a:rPr sz="4400" dirty="0" err="1"/>
              <a:t>emwave</a:t>
            </a:r>
            <a:r>
              <a:rPr sz="4400" dirty="0"/>
              <a:t>-self-regulation-technology-theoretical-basis/</a:t>
            </a:r>
          </a:p>
        </p:txBody>
      </p:sp>
      <p:sp>
        <p:nvSpPr>
          <p:cNvPr id="356" name="The HeartMath Institute"/>
          <p:cNvSpPr txBox="1"/>
          <p:nvPr/>
        </p:nvSpPr>
        <p:spPr>
          <a:xfrm>
            <a:off x="7560929" y="532015"/>
            <a:ext cx="9262149" cy="12522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lvl1pPr defTabSz="821530">
              <a:defRPr sz="5600">
                <a:solidFill>
                  <a:srgbClr val="FFFFFF"/>
                </a:solidFill>
                <a:effectLst>
                  <a:outerShdw blurRad="12700" dist="63500" dir="9900000" rotWithShape="0">
                    <a:srgbClr val="000000"/>
                  </a:outerShdw>
                </a:effectLst>
              </a:defRPr>
            </a:lvl1pPr>
          </a:lstStyle>
          <a:p>
            <a:r>
              <a:rPr lang="ru-RU" sz="7200" dirty="0"/>
              <a:t>Институт</a:t>
            </a:r>
            <a:r>
              <a:rPr sz="7200" dirty="0"/>
              <a:t> </a:t>
            </a:r>
            <a:r>
              <a:rPr sz="7200" dirty="0" err="1"/>
              <a:t>HeartMath</a:t>
            </a:r>
            <a:endParaRPr sz="7200" dirty="0"/>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 name="img6.jpg" descr="img6.jpg"/>
          <p:cNvPicPr>
            <a:picLocks noChangeAspect="1"/>
          </p:cNvPicPr>
          <p:nvPr/>
        </p:nvPicPr>
        <p:blipFill>
          <a:blip r:embed="rId2"/>
          <a:stretch>
            <a:fillRect/>
          </a:stretch>
        </p:blipFill>
        <p:spPr>
          <a:xfrm>
            <a:off x="16464000" y="9276634"/>
            <a:ext cx="7920000" cy="4439366"/>
          </a:xfrm>
          <a:prstGeom prst="rect">
            <a:avLst/>
          </a:prstGeom>
          <a:ln w="12700">
            <a:miter lim="400000"/>
          </a:ln>
        </p:spPr>
      </p:pic>
      <p:sp>
        <p:nvSpPr>
          <p:cNvPr id="170" name="Double-click to edit"/>
          <p:cNvSpPr txBox="1">
            <a:spLocks noGrp="1"/>
          </p:cNvSpPr>
          <p:nvPr>
            <p:ph type="body" idx="1"/>
          </p:nvPr>
        </p:nvSpPr>
        <p:spPr>
          <a:xfrm>
            <a:off x="1343025" y="80233"/>
            <a:ext cx="21945599" cy="11264042"/>
          </a:xfrm>
          <a:prstGeom prst="rect">
            <a:avLst/>
          </a:prstGeom>
        </p:spPr>
        <p:txBody>
          <a:bodyPr>
            <a:normAutofit/>
          </a:bodyPr>
          <a:lstStyle/>
          <a:p>
            <a:pPr marL="0" indent="0" algn="ctr">
              <a:buNone/>
            </a:pPr>
            <a:r>
              <a:rPr lang="ru-RU" sz="7200" b="1" dirty="0"/>
              <a:t>«Вкладывайте в свою работу весь энтузиазм, на который вы способны. Старайтесь, чтобы ваши проповеди были краткими. Вы должны стремиться к этому по двум причинам. Первая — вы обретете репутацию интересного проповедника, вторая — вы сбережете свое здоровье». </a:t>
            </a:r>
            <a:endParaRPr lang="en-US" sz="7200" b="1" dirty="0"/>
          </a:p>
          <a:p>
            <a:pPr marL="0" indent="0" algn="ctr">
              <a:lnSpc>
                <a:spcPct val="110000"/>
              </a:lnSpc>
              <a:spcBef>
                <a:spcPts val="0"/>
              </a:spcBef>
              <a:buNone/>
            </a:pPr>
            <a:endParaRPr lang="ru-RU" sz="6000" dirty="0"/>
          </a:p>
          <a:p>
            <a:pPr marL="0" indent="0">
              <a:lnSpc>
                <a:spcPct val="110000"/>
              </a:lnSpc>
              <a:spcBef>
                <a:spcPts val="0"/>
              </a:spcBef>
              <a:buNone/>
            </a:pPr>
            <a:r>
              <a:rPr lang="ru-RU" sz="6000" dirty="0"/>
              <a:t>Письмо 112, 1902; Евангелизм, с. 177.3</a:t>
            </a:r>
            <a:endParaRPr sz="6000" dirty="0"/>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 name="This limits our ability to think clearly, remember, learn, reason, and make effective decisions. (This helps explain why we may often act impulsively and unwisely when we’re under stress.) The heart’s input to the brain during stressful or negative emoti"/>
          <p:cNvSpPr txBox="1"/>
          <p:nvPr/>
        </p:nvSpPr>
        <p:spPr>
          <a:xfrm>
            <a:off x="1743227" y="2904110"/>
            <a:ext cx="21316797" cy="84542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6" tIns="71436" rIns="71436" bIns="71436" anchor="ctr">
            <a:spAutoFit/>
          </a:bodyPr>
          <a:lstStyle>
            <a:lvl1pPr defTabSz="642937">
              <a:defRPr sz="6100">
                <a:solidFill>
                  <a:srgbClr val="FFFFFF"/>
                </a:solidFill>
                <a:effectLst>
                  <a:outerShdw blurRad="12700" dist="63500" dir="7500000" rotWithShape="0">
                    <a:srgbClr val="000000"/>
                  </a:outerShdw>
                </a:effectLst>
                <a:latin typeface="Helvetica"/>
                <a:ea typeface="Helvetica"/>
                <a:cs typeface="Helvetica"/>
                <a:sym typeface="Helvetica"/>
              </a:defRPr>
            </a:lvl1pPr>
          </a:lstStyle>
          <a:p>
            <a:r>
              <a:rPr lang="ru-RU" sz="6000" b="0" dirty="0">
                <a:effectLst>
                  <a:outerShdw blurRad="38100" dist="38100" dir="2700000" algn="tl">
                    <a:srgbClr val="000000">
                      <a:alpha val="43137"/>
                    </a:srgbClr>
                  </a:outerShdw>
                </a:effectLst>
              </a:rPr>
              <a:t>Это ограничивает нашу способность ясно мыслить, запоминать, учиться, рассуждать и принимать эффективные решения. (Это помогает объяснить, почему мы часто можем действовать импульсивно и неразумно, когда находимся в состоянии стресса.) Сигналы, поступающие от сердца в мозг во время стрессовых или негативных эмоций, также оказывают глубокое влияние на эмоциональные процессы мозга — фактически усиливая эмоциональное переживание стресса.</a:t>
            </a:r>
            <a:endParaRPr sz="6000" b="0" dirty="0">
              <a:effectLst>
                <a:outerShdw blurRad="38100" dist="38100" dir="2700000" algn="tl">
                  <a:srgbClr val="000000">
                    <a:alpha val="43137"/>
                  </a:srgbClr>
                </a:outerShdw>
              </a:effectLst>
            </a:endParaRPr>
          </a:p>
        </p:txBody>
      </p:sp>
      <p:sp>
        <p:nvSpPr>
          <p:cNvPr id="360" name="https://www.heartmath.org/training/emwave-self-regulation-technology-theoretical-basis/"/>
          <p:cNvSpPr txBox="1"/>
          <p:nvPr/>
        </p:nvSpPr>
        <p:spPr>
          <a:xfrm>
            <a:off x="5163098" y="11574859"/>
            <a:ext cx="14057804" cy="13753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6" tIns="71436" rIns="71436" bIns="71436" anchor="ctr">
            <a:spAutoFit/>
          </a:bodyPr>
          <a:lstStyle>
            <a:lvl1pPr defTabSz="821530">
              <a:defRPr sz="3200">
                <a:solidFill>
                  <a:srgbClr val="FFFFFF"/>
                </a:solidFill>
              </a:defRPr>
            </a:lvl1pPr>
          </a:lstStyle>
          <a:p>
            <a:r>
              <a:rPr sz="4000" dirty="0"/>
              <a:t>https://</a:t>
            </a:r>
            <a:r>
              <a:rPr sz="4000" dirty="0" err="1"/>
              <a:t>www.heartmath.org</a:t>
            </a:r>
            <a:r>
              <a:rPr sz="4000" dirty="0"/>
              <a:t>/training/</a:t>
            </a:r>
            <a:r>
              <a:rPr sz="4000" dirty="0" err="1"/>
              <a:t>emwave</a:t>
            </a:r>
            <a:r>
              <a:rPr sz="4000" dirty="0"/>
              <a:t>-self-regulation-technology-theoretical-basis/</a:t>
            </a:r>
          </a:p>
        </p:txBody>
      </p:sp>
      <p:sp>
        <p:nvSpPr>
          <p:cNvPr id="6" name="The Heart-Brain Connection"/>
          <p:cNvSpPr txBox="1"/>
          <p:nvPr/>
        </p:nvSpPr>
        <p:spPr>
          <a:xfrm>
            <a:off x="8128813" y="1775237"/>
            <a:ext cx="7856315" cy="10675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lvl1pPr algn="l" defTabSz="642937">
              <a:defRPr sz="5000" b="0">
                <a:solidFill>
                  <a:schemeClr val="accent4"/>
                </a:solidFill>
                <a:effectLst>
                  <a:outerShdw blurRad="12700" dist="63500" dir="18900000" rotWithShape="0">
                    <a:srgbClr val="000000"/>
                  </a:outerShdw>
                </a:effectLst>
                <a:latin typeface="Helvetica"/>
                <a:ea typeface="Helvetica"/>
                <a:cs typeface="Helvetica"/>
                <a:sym typeface="Helvetica"/>
              </a:defRPr>
            </a:lvl1pPr>
          </a:lstStyle>
          <a:p>
            <a:r>
              <a:rPr lang="ru-RU" sz="6000" dirty="0"/>
              <a:t>Связь «сердце-мозг»</a:t>
            </a:r>
            <a:endParaRPr sz="6000" dirty="0"/>
          </a:p>
        </p:txBody>
      </p:sp>
      <p:sp>
        <p:nvSpPr>
          <p:cNvPr id="7" name="The HeartMath Institute"/>
          <p:cNvSpPr txBox="1"/>
          <p:nvPr/>
        </p:nvSpPr>
        <p:spPr>
          <a:xfrm>
            <a:off x="7560929" y="389140"/>
            <a:ext cx="9262149" cy="12522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6" tIns="71436" rIns="71436" bIns="71436" anchor="ctr">
            <a:spAutoFit/>
          </a:bodyPr>
          <a:lstStyle>
            <a:lvl1pPr defTabSz="821530">
              <a:defRPr sz="5600">
                <a:solidFill>
                  <a:srgbClr val="FFFFFF"/>
                </a:solidFill>
                <a:effectLst>
                  <a:outerShdw blurRad="12700" dist="63500" dir="9900000" rotWithShape="0">
                    <a:srgbClr val="000000"/>
                  </a:outerShdw>
                </a:effectLst>
              </a:defRPr>
            </a:lvl1pPr>
          </a:lstStyle>
          <a:p>
            <a:r>
              <a:rPr lang="ru-RU" sz="7200" dirty="0"/>
              <a:t>Институт</a:t>
            </a:r>
            <a:r>
              <a:rPr sz="7200" dirty="0"/>
              <a:t> </a:t>
            </a:r>
            <a:r>
              <a:rPr sz="7200" dirty="0" err="1"/>
              <a:t>HeartMath</a:t>
            </a:r>
            <a:endParaRPr sz="7200" dirty="0"/>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 name="Body"/>
          <p:cNvSpPr txBox="1">
            <a:spLocks noGrp="1"/>
          </p:cNvSpPr>
          <p:nvPr>
            <p:ph type="body" idx="1"/>
          </p:nvPr>
        </p:nvSpPr>
        <p:spPr>
          <a:xfrm>
            <a:off x="4072070" y="2095895"/>
            <a:ext cx="16501930" cy="4762105"/>
          </a:xfrm>
          <a:prstGeom prst="rect">
            <a:avLst/>
          </a:prstGeom>
        </p:spPr>
        <p:txBody>
          <a:bodyPr>
            <a:normAutofit/>
          </a:bodyPr>
          <a:lstStyle/>
          <a:p>
            <a:pPr marL="0" indent="0" algn="ctr">
              <a:buNone/>
            </a:pPr>
            <a:r>
              <a:rPr lang="ru-RU" sz="7200" b="1" dirty="0"/>
              <a:t>Разум должен быть просвещён,     а сердце тронуто. И то и другое необходимо для того, чтобы завоевать душу человека.</a:t>
            </a:r>
            <a:endParaRPr sz="7200" b="1" dirty="0"/>
          </a:p>
        </p:txBody>
      </p:sp>
      <p:pic>
        <p:nvPicPr>
          <p:cNvPr id="365" name="img17.jpg" descr="img17.jpg"/>
          <p:cNvPicPr>
            <a:picLocks noChangeAspect="1"/>
          </p:cNvPicPr>
          <p:nvPr/>
        </p:nvPicPr>
        <p:blipFill>
          <a:blip r:embed="rId2"/>
          <a:stretch>
            <a:fillRect/>
          </a:stretch>
        </p:blipFill>
        <p:spPr>
          <a:xfrm>
            <a:off x="16036547" y="9253136"/>
            <a:ext cx="7920000" cy="4462864"/>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 name="img44.jpg" descr="img44.jpg"/>
          <p:cNvPicPr>
            <a:picLocks noChangeAspect="1"/>
          </p:cNvPicPr>
          <p:nvPr/>
        </p:nvPicPr>
        <p:blipFill>
          <a:blip r:embed="rId2"/>
          <a:stretch>
            <a:fillRect/>
          </a:stretch>
        </p:blipFill>
        <p:spPr>
          <a:xfrm>
            <a:off x="16464000" y="9245183"/>
            <a:ext cx="7920000" cy="4470817"/>
          </a:xfrm>
          <a:prstGeom prst="rect">
            <a:avLst/>
          </a:prstGeom>
          <a:ln w="12700">
            <a:miter lim="400000"/>
          </a:ln>
        </p:spPr>
      </p:pic>
      <p:sp>
        <p:nvSpPr>
          <p:cNvPr id="368" name="Double-click to edit"/>
          <p:cNvSpPr txBox="1">
            <a:spLocks noGrp="1"/>
          </p:cNvSpPr>
          <p:nvPr>
            <p:ph type="body" idx="1"/>
          </p:nvPr>
        </p:nvSpPr>
        <p:spPr>
          <a:xfrm>
            <a:off x="1885950" y="645053"/>
            <a:ext cx="20602575" cy="9670522"/>
          </a:xfrm>
          <a:prstGeom prst="rect">
            <a:avLst/>
          </a:prstGeom>
        </p:spPr>
        <p:txBody>
          <a:bodyPr>
            <a:normAutofit/>
          </a:bodyPr>
          <a:lstStyle/>
          <a:p>
            <a:pPr marL="0" indent="0" algn="ctr">
              <a:buNone/>
            </a:pPr>
            <a:r>
              <a:rPr lang="ru-RU" sz="7200" b="1" dirty="0"/>
              <a:t>«Сначала мой муж должен был прочитать лекцию на доктринальную тему, затем выступала я с увещеванием, которое прокладывало путь к сердцам собравшихся. Таким образом, мой муж сеял, я поливала семена истины, а Бог взращивал их». </a:t>
            </a:r>
          </a:p>
          <a:p>
            <a:pPr marL="0" indent="0">
              <a:buNone/>
            </a:pPr>
            <a:r>
              <a:rPr lang="ru-RU" sz="6000" dirty="0"/>
              <a:t>Свидетельства для Церкви, т. 1, 75</a:t>
            </a:r>
            <a:endParaRPr sz="6000" dirty="0"/>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 name="Double-click to edit"/>
          <p:cNvSpPr txBox="1">
            <a:spLocks noGrp="1"/>
          </p:cNvSpPr>
          <p:nvPr>
            <p:ph type="body" idx="1"/>
          </p:nvPr>
        </p:nvSpPr>
        <p:spPr>
          <a:xfrm>
            <a:off x="1771650" y="828674"/>
            <a:ext cx="21231225" cy="9058275"/>
          </a:xfrm>
          <a:prstGeom prst="rect">
            <a:avLst/>
          </a:prstGeom>
        </p:spPr>
        <p:txBody>
          <a:bodyPr>
            <a:normAutofit/>
          </a:bodyPr>
          <a:lstStyle/>
          <a:p>
            <a:pPr marL="0" indent="0">
              <a:buNone/>
            </a:pPr>
            <a:r>
              <a:rPr lang="en-US" sz="7200" b="1" dirty="0"/>
              <a:t>1. </a:t>
            </a:r>
            <a:r>
              <a:rPr lang="ru-RU" sz="7200" b="1" dirty="0"/>
              <a:t>«Должно быть практическое обращение     	к сердцу».</a:t>
            </a:r>
            <a:endParaRPr lang="en-US" sz="7200" b="1" dirty="0"/>
          </a:p>
          <a:p>
            <a:pPr marL="0" indent="0">
              <a:buNone/>
            </a:pPr>
            <a:r>
              <a:rPr lang="en-US" sz="7200" b="1" dirty="0"/>
              <a:t>2. </a:t>
            </a:r>
            <a:r>
              <a:rPr lang="ru-RU" sz="7200" b="1" dirty="0"/>
              <a:t>«Обращаясь с серьезными призывами, 		 	которые дойдут до глубины сердца».</a:t>
            </a:r>
          </a:p>
          <a:p>
            <a:pPr marL="0" indent="0" algn="ctr">
              <a:buNone/>
            </a:pPr>
            <a:r>
              <a:rPr lang="ru-RU" sz="6000" dirty="0"/>
              <a:t>Евангелизм, с. 280</a:t>
            </a:r>
            <a:endParaRPr sz="6000" dirty="0"/>
          </a:p>
        </p:txBody>
      </p:sp>
      <p:pic>
        <p:nvPicPr>
          <p:cNvPr id="373" name="img45.jpg" descr="img45.jpg"/>
          <p:cNvPicPr>
            <a:picLocks noChangeAspect="1"/>
          </p:cNvPicPr>
          <p:nvPr/>
        </p:nvPicPr>
        <p:blipFill>
          <a:blip r:embed="rId2"/>
          <a:stretch>
            <a:fillRect/>
          </a:stretch>
        </p:blipFill>
        <p:spPr>
          <a:xfrm>
            <a:off x="16464000" y="9281251"/>
            <a:ext cx="7920000" cy="4434749"/>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 name="img46.jpg" descr="img46.jpg"/>
          <p:cNvPicPr>
            <a:picLocks noChangeAspect="1"/>
          </p:cNvPicPr>
          <p:nvPr/>
        </p:nvPicPr>
        <p:blipFill>
          <a:blip r:embed="rId2"/>
          <a:stretch>
            <a:fillRect/>
          </a:stretch>
        </p:blipFill>
        <p:spPr>
          <a:xfrm>
            <a:off x="16464000" y="9254230"/>
            <a:ext cx="7920000" cy="4461770"/>
          </a:xfrm>
          <a:prstGeom prst="rect">
            <a:avLst/>
          </a:prstGeom>
          <a:ln w="12700">
            <a:miter lim="400000"/>
          </a:ln>
        </p:spPr>
      </p:pic>
      <p:sp>
        <p:nvSpPr>
          <p:cNvPr id="376" name="Double-click to edit"/>
          <p:cNvSpPr txBox="1">
            <a:spLocks noGrp="1"/>
          </p:cNvSpPr>
          <p:nvPr>
            <p:ph type="body" idx="1"/>
          </p:nvPr>
        </p:nvSpPr>
        <p:spPr>
          <a:xfrm>
            <a:off x="2028825" y="685800"/>
            <a:ext cx="20373975" cy="9594687"/>
          </a:xfrm>
          <a:prstGeom prst="rect">
            <a:avLst/>
          </a:prstGeom>
        </p:spPr>
        <p:txBody>
          <a:bodyPr>
            <a:normAutofit/>
          </a:bodyPr>
          <a:lstStyle/>
          <a:p>
            <a:pPr marL="0" indent="0" algn="ctr">
              <a:buNone/>
            </a:pPr>
            <a:r>
              <a:rPr lang="ru-RU" sz="7200" b="1" dirty="0"/>
              <a:t>«Когда служитель говорит нужные слова поддержки... Сам Иисус приходит, чтобы говорить и действовать. Бог говорит через человеческие уста. Слова достигают сердца. Человеческое соприкасается с Божественным». </a:t>
            </a:r>
          </a:p>
          <a:p>
            <a:pPr marL="0" indent="0" algn="ctr">
              <a:buNone/>
            </a:pPr>
            <a:r>
              <a:rPr lang="ru-RU" sz="6000" dirty="0"/>
              <a:t>Служители Евангелия, с. 213.3</a:t>
            </a:r>
            <a:endParaRPr sz="6000" dirty="0"/>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 name="Double-click to edit"/>
          <p:cNvSpPr txBox="1">
            <a:spLocks noGrp="1"/>
          </p:cNvSpPr>
          <p:nvPr>
            <p:ph type="body" idx="1"/>
          </p:nvPr>
        </p:nvSpPr>
        <p:spPr>
          <a:xfrm>
            <a:off x="1943101" y="657224"/>
            <a:ext cx="20688300" cy="8943975"/>
          </a:xfrm>
          <a:prstGeom prst="rect">
            <a:avLst/>
          </a:prstGeom>
        </p:spPr>
        <p:txBody>
          <a:bodyPr>
            <a:normAutofit/>
          </a:bodyPr>
          <a:lstStyle/>
          <a:p>
            <a:pPr marL="0" indent="0" algn="ctr">
              <a:buNone/>
            </a:pPr>
            <a:r>
              <a:rPr lang="ru-RU" sz="7200" b="1" dirty="0"/>
              <a:t>«Господь Бог Израиля совершит это, оживив духовно мертвую природу человека. Дыхание Господа Бога воинств должно войти в безжизненные тела. В день суда, когда все раскроется тайное...»</a:t>
            </a:r>
          </a:p>
          <a:p>
            <a:pPr marL="0" indent="0" algn="ctr">
              <a:buNone/>
            </a:pPr>
            <a:r>
              <a:rPr lang="ru-RU" sz="6000" dirty="0"/>
              <a:t>Комментарии АСД, 4 т., с. 1165</a:t>
            </a:r>
            <a:endParaRPr sz="6000" dirty="0"/>
          </a:p>
        </p:txBody>
      </p:sp>
      <p:pic>
        <p:nvPicPr>
          <p:cNvPr id="381" name="img47.jpg" descr="img47.jpg"/>
          <p:cNvPicPr>
            <a:picLocks noChangeAspect="1"/>
          </p:cNvPicPr>
          <p:nvPr/>
        </p:nvPicPr>
        <p:blipFill>
          <a:blip r:embed="rId2"/>
          <a:stretch>
            <a:fillRect/>
          </a:stretch>
        </p:blipFill>
        <p:spPr>
          <a:xfrm>
            <a:off x="16464000" y="9243990"/>
            <a:ext cx="7920000" cy="447201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5" name="img48.jpg" descr="img48.jpg"/>
          <p:cNvPicPr>
            <a:picLocks noChangeAspect="1"/>
          </p:cNvPicPr>
          <p:nvPr/>
        </p:nvPicPr>
        <p:blipFill>
          <a:blip r:embed="rId2"/>
          <a:stretch>
            <a:fillRect/>
          </a:stretch>
        </p:blipFill>
        <p:spPr>
          <a:xfrm>
            <a:off x="16464000" y="9247427"/>
            <a:ext cx="7920000" cy="4468573"/>
          </a:xfrm>
          <a:prstGeom prst="rect">
            <a:avLst/>
          </a:prstGeom>
          <a:ln w="12700">
            <a:miter lim="400000"/>
          </a:ln>
        </p:spPr>
      </p:pic>
      <p:sp>
        <p:nvSpPr>
          <p:cNvPr id="384" name="Double-click to edit"/>
          <p:cNvSpPr txBox="1">
            <a:spLocks noGrp="1"/>
          </p:cNvSpPr>
          <p:nvPr>
            <p:ph type="body" idx="1"/>
          </p:nvPr>
        </p:nvSpPr>
        <p:spPr>
          <a:xfrm>
            <a:off x="2000250" y="857250"/>
            <a:ext cx="20402550" cy="9086850"/>
          </a:xfrm>
          <a:prstGeom prst="rect">
            <a:avLst/>
          </a:prstGeom>
        </p:spPr>
        <p:txBody>
          <a:bodyPr>
            <a:normAutofit/>
          </a:bodyPr>
          <a:lstStyle/>
          <a:p>
            <a:pPr marL="0" indent="0" algn="ctr">
              <a:buNone/>
            </a:pPr>
            <a:r>
              <a:rPr lang="ru-RU" sz="7200" b="1" dirty="0"/>
              <a:t>«...станет очевидным, что голос Божий говорил через человеческие уста, пробуждал спящую совесть, давал жизнь бездеятельным способностям, вел грешников к искреннему покаянию и прощению грехов».</a:t>
            </a:r>
          </a:p>
          <a:p>
            <a:pPr marL="0" indent="0" algn="ctr">
              <a:buNone/>
            </a:pPr>
            <a:r>
              <a:rPr lang="ru-RU" sz="6000" dirty="0"/>
              <a:t>Комментарии АСД, 4 т., с. 1165</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 name="img49.jpg" descr="img49.jpg"/>
          <p:cNvPicPr>
            <a:picLocks noChangeAspect="1"/>
          </p:cNvPicPr>
          <p:nvPr/>
        </p:nvPicPr>
        <p:blipFill>
          <a:blip r:embed="rId2"/>
          <a:stretch>
            <a:fillRect/>
          </a:stretch>
        </p:blipFill>
        <p:spPr>
          <a:xfrm>
            <a:off x="16464000" y="9260999"/>
            <a:ext cx="7920000" cy="4455001"/>
          </a:xfrm>
          <a:prstGeom prst="rect">
            <a:avLst/>
          </a:prstGeom>
          <a:ln w="12700">
            <a:miter lim="400000"/>
          </a:ln>
        </p:spPr>
      </p:pic>
      <p:sp>
        <p:nvSpPr>
          <p:cNvPr id="388" name="Double-click to edit"/>
          <p:cNvSpPr txBox="1">
            <a:spLocks noGrp="1"/>
          </p:cNvSpPr>
          <p:nvPr>
            <p:ph type="body" idx="1"/>
          </p:nvPr>
        </p:nvSpPr>
        <p:spPr>
          <a:xfrm>
            <a:off x="2719388" y="371475"/>
            <a:ext cx="18854738" cy="9754263"/>
          </a:xfrm>
          <a:prstGeom prst="rect">
            <a:avLst/>
          </a:prstGeom>
        </p:spPr>
        <p:txBody>
          <a:bodyPr>
            <a:normAutofit/>
          </a:bodyPr>
          <a:lstStyle/>
          <a:p>
            <a:pPr marL="0" indent="0" algn="ctr">
              <a:buNone/>
            </a:pPr>
            <a:r>
              <a:rPr lang="ru-RU" sz="7200" b="1" dirty="0"/>
              <a:t>«Тогда все увидят, что благодаря человеческому посредничеству душа обретала веру в Иисуса Христа, и те, кто были мертвы по преступлениям и грехам, начинали жить небесной духовной жизнью».</a:t>
            </a:r>
          </a:p>
          <a:p>
            <a:pPr marL="0" indent="0" algn="ctr">
              <a:buNone/>
            </a:pPr>
            <a:r>
              <a:rPr lang="ru-RU" sz="6000" dirty="0"/>
              <a:t>Комментарии АСД, 4 т., с. 1165</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 name="Double-click to edit"/>
          <p:cNvSpPr txBox="1">
            <a:spLocks noGrp="1"/>
          </p:cNvSpPr>
          <p:nvPr>
            <p:ph type="body" idx="1"/>
          </p:nvPr>
        </p:nvSpPr>
        <p:spPr>
          <a:xfrm>
            <a:off x="3171825" y="1057274"/>
            <a:ext cx="18030825" cy="8327531"/>
          </a:xfrm>
          <a:prstGeom prst="rect">
            <a:avLst/>
          </a:prstGeom>
        </p:spPr>
        <p:txBody>
          <a:bodyPr>
            <a:normAutofit/>
          </a:bodyPr>
          <a:lstStyle/>
          <a:p>
            <a:pPr marL="0" indent="0" algn="ctr">
              <a:buNone/>
            </a:pPr>
            <a:r>
              <a:rPr lang="ru-RU" sz="7200" b="1" dirty="0"/>
              <a:t>Когда вы проповедуете, смотрите на реакцию слушателей. Это сказано о Христе. «Он взывал непосредственно          к каждому уму и обращался 	к каждому сердцу».</a:t>
            </a:r>
          </a:p>
          <a:p>
            <a:pPr marL="0" indent="0" algn="ctr">
              <a:buNone/>
            </a:pPr>
            <a:r>
              <a:rPr lang="ru-RU" sz="6000" dirty="0"/>
              <a:t>Воспитание, с. 231</a:t>
            </a:r>
            <a:endParaRPr sz="6000" dirty="0"/>
          </a:p>
        </p:txBody>
      </p:sp>
      <p:pic>
        <p:nvPicPr>
          <p:cNvPr id="393" name="img50.jpg" descr="img50.jpg"/>
          <p:cNvPicPr>
            <a:picLocks noChangeAspect="1"/>
          </p:cNvPicPr>
          <p:nvPr/>
        </p:nvPicPr>
        <p:blipFill>
          <a:blip r:embed="rId2"/>
          <a:stretch>
            <a:fillRect/>
          </a:stretch>
        </p:blipFill>
        <p:spPr>
          <a:xfrm>
            <a:off x="16464000" y="9270506"/>
            <a:ext cx="7920000" cy="4445494"/>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 name="Double-click to edit"/>
          <p:cNvSpPr txBox="1">
            <a:spLocks noGrp="1"/>
          </p:cNvSpPr>
          <p:nvPr>
            <p:ph type="body" idx="1"/>
          </p:nvPr>
        </p:nvSpPr>
        <p:spPr>
          <a:xfrm>
            <a:off x="2903009" y="1228725"/>
            <a:ext cx="18956866" cy="8354091"/>
          </a:xfrm>
          <a:prstGeom prst="rect">
            <a:avLst/>
          </a:prstGeom>
        </p:spPr>
        <p:txBody>
          <a:bodyPr>
            <a:normAutofit/>
          </a:bodyPr>
          <a:lstStyle/>
          <a:p>
            <a:pPr marL="0" indent="0" algn="ctr">
              <a:buNone/>
            </a:pPr>
            <a:r>
              <a:rPr lang="ru-RU" sz="7200" b="1" dirty="0"/>
              <a:t>«Он наблюдал за лицами слушателей, замечал в них просветление или быстрый ответный взгляд, который свидетельствовал, что истина коснулась души». </a:t>
            </a:r>
          </a:p>
          <a:p>
            <a:pPr marL="0" indent="0" algn="ctr">
              <a:buNone/>
            </a:pPr>
            <a:r>
              <a:rPr lang="ru-RU" sz="6000" dirty="0"/>
              <a:t>Воспитание, с. 231</a:t>
            </a:r>
            <a:endParaRPr sz="6000" dirty="0"/>
          </a:p>
        </p:txBody>
      </p:sp>
      <p:pic>
        <p:nvPicPr>
          <p:cNvPr id="397" name="img51.jpg" descr="img51.jpg"/>
          <p:cNvPicPr>
            <a:picLocks noChangeAspect="1"/>
          </p:cNvPicPr>
          <p:nvPr/>
        </p:nvPicPr>
        <p:blipFill>
          <a:blip r:embed="rId2"/>
          <a:stretch>
            <a:fillRect/>
          </a:stretch>
        </p:blipFill>
        <p:spPr>
          <a:xfrm>
            <a:off x="16464000" y="9215536"/>
            <a:ext cx="7920000" cy="4500464"/>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Double-click to edit"/>
          <p:cNvSpPr txBox="1">
            <a:spLocks noGrp="1"/>
          </p:cNvSpPr>
          <p:nvPr>
            <p:ph type="body" idx="1"/>
          </p:nvPr>
        </p:nvSpPr>
        <p:spPr>
          <a:xfrm>
            <a:off x="4109030" y="1416940"/>
            <a:ext cx="15609094" cy="6140055"/>
          </a:xfrm>
          <a:prstGeom prst="rect">
            <a:avLst/>
          </a:prstGeom>
        </p:spPr>
        <p:txBody>
          <a:bodyPr>
            <a:normAutofit/>
          </a:bodyPr>
          <a:lstStyle/>
          <a:p>
            <a:pPr marL="0" indent="0" algn="ctr">
              <a:buNone/>
            </a:pPr>
            <a:r>
              <a:rPr lang="ru-RU" sz="8800" b="1" dirty="0"/>
              <a:t>ПРОДОЛЖИТЕЛЬНОСТЬ ПРОПОВЕДИ?</a:t>
            </a:r>
            <a:endParaRPr sz="8800" b="1" dirty="0"/>
          </a:p>
        </p:txBody>
      </p:sp>
      <p:pic>
        <p:nvPicPr>
          <p:cNvPr id="175" name="img7.jpg" descr="img7.jpg"/>
          <p:cNvPicPr>
            <a:picLocks noChangeAspect="1"/>
          </p:cNvPicPr>
          <p:nvPr/>
        </p:nvPicPr>
        <p:blipFill>
          <a:blip r:embed="rId2"/>
          <a:stretch>
            <a:fillRect/>
          </a:stretch>
        </p:blipFill>
        <p:spPr>
          <a:xfrm>
            <a:off x="16464000" y="9229032"/>
            <a:ext cx="7920000" cy="448696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 name="Double-click to edit"/>
          <p:cNvSpPr txBox="1">
            <a:spLocks noGrp="1"/>
          </p:cNvSpPr>
          <p:nvPr>
            <p:ph type="body" idx="1"/>
          </p:nvPr>
        </p:nvSpPr>
        <p:spPr>
          <a:xfrm>
            <a:off x="3599193" y="2148554"/>
            <a:ext cx="17185614" cy="5454116"/>
          </a:xfrm>
          <a:prstGeom prst="rect">
            <a:avLst/>
          </a:prstGeom>
        </p:spPr>
        <p:txBody>
          <a:bodyPr>
            <a:normAutofit/>
          </a:bodyPr>
          <a:lstStyle/>
          <a:p>
            <a:pPr marL="0" indent="0" algn="ctr">
              <a:buNone/>
            </a:pPr>
            <a:r>
              <a:rPr lang="ru-RU" sz="7200" b="1" dirty="0"/>
              <a:t>«Иисус, взглянув на него, полюбил его и сказал ему: одного тебе не достаёт...»</a:t>
            </a:r>
          </a:p>
          <a:p>
            <a:pPr marL="0" indent="0" algn="ctr">
              <a:buNone/>
            </a:pPr>
            <a:r>
              <a:rPr lang="ru-RU" sz="6000" dirty="0"/>
              <a:t>Марка 10:21</a:t>
            </a:r>
            <a:endParaRPr sz="6000" dirty="0"/>
          </a:p>
        </p:txBody>
      </p:sp>
      <p:pic>
        <p:nvPicPr>
          <p:cNvPr id="401" name="img52.jpg" descr="img52.jpg"/>
          <p:cNvPicPr>
            <a:picLocks noChangeAspect="1"/>
          </p:cNvPicPr>
          <p:nvPr/>
        </p:nvPicPr>
        <p:blipFill>
          <a:blip r:embed="rId2"/>
          <a:stretch>
            <a:fillRect/>
          </a:stretch>
        </p:blipFill>
        <p:spPr>
          <a:xfrm>
            <a:off x="16464000" y="9257362"/>
            <a:ext cx="7920000" cy="445863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Double-click to edit"/>
          <p:cNvSpPr txBox="1">
            <a:spLocks noGrp="1"/>
          </p:cNvSpPr>
          <p:nvPr>
            <p:ph type="title"/>
          </p:nvPr>
        </p:nvSpPr>
        <p:spPr>
          <a:xfrm>
            <a:off x="2761850" y="214312"/>
            <a:ext cx="18506414" cy="1928814"/>
          </a:xfrm>
          <a:prstGeom prst="rect">
            <a:avLst/>
          </a:prstGeom>
        </p:spPr>
        <p:txBody>
          <a:bodyPr>
            <a:normAutofit/>
          </a:bodyPr>
          <a:lstStyle/>
          <a:p>
            <a:r>
              <a:rPr lang="ru-RU" sz="8000" b="1" dirty="0"/>
              <a:t>Крайности, которых стоит избегать</a:t>
            </a:r>
            <a:endParaRPr sz="8000" b="1" dirty="0"/>
          </a:p>
        </p:txBody>
      </p:sp>
      <p:pic>
        <p:nvPicPr>
          <p:cNvPr id="405" name="img53.jpg" descr="img53.jpg"/>
          <p:cNvPicPr>
            <a:picLocks noChangeAspect="1"/>
          </p:cNvPicPr>
          <p:nvPr/>
        </p:nvPicPr>
        <p:blipFill>
          <a:blip r:embed="rId2"/>
          <a:stretch>
            <a:fillRect/>
          </a:stretch>
        </p:blipFill>
        <p:spPr>
          <a:xfrm>
            <a:off x="16464000" y="9265786"/>
            <a:ext cx="7920000" cy="4450214"/>
          </a:xfrm>
          <a:prstGeom prst="rect">
            <a:avLst/>
          </a:prstGeom>
          <a:ln w="12700">
            <a:miter lim="400000"/>
          </a:ln>
        </p:spPr>
      </p:pic>
      <p:sp>
        <p:nvSpPr>
          <p:cNvPr id="404" name="Double-click to edit"/>
          <p:cNvSpPr txBox="1">
            <a:spLocks noGrp="1"/>
          </p:cNvSpPr>
          <p:nvPr>
            <p:ph type="body" idx="1"/>
          </p:nvPr>
        </p:nvSpPr>
        <p:spPr>
          <a:xfrm>
            <a:off x="1198027" y="1943101"/>
            <a:ext cx="21919148" cy="10286999"/>
          </a:xfrm>
          <a:prstGeom prst="rect">
            <a:avLst/>
          </a:prstGeom>
        </p:spPr>
        <p:txBody>
          <a:bodyPr>
            <a:noAutofit/>
          </a:bodyPr>
          <a:lstStyle/>
          <a:p>
            <a:pPr marL="742950" indent="-742950">
              <a:buAutoNum type="arabicPeriod"/>
            </a:pPr>
            <a:r>
              <a:rPr lang="ru-RU" sz="5200" dirty="0"/>
              <a:t>Опасение провозглашать весь план Божий.</a:t>
            </a:r>
            <a:br>
              <a:rPr lang="ru-RU" sz="5200" dirty="0"/>
            </a:br>
            <a:r>
              <a:rPr lang="ru-RU" sz="5200" dirty="0"/>
              <a:t>«Ибо я не упускал возвещать вам всю волю Божию». </a:t>
            </a:r>
            <a:r>
              <a:rPr lang="ru-RU" sz="5200" dirty="0" err="1"/>
              <a:t>Деян</a:t>
            </a:r>
            <a:r>
              <a:rPr lang="ru-RU" sz="5200" dirty="0"/>
              <a:t>. 20:27</a:t>
            </a:r>
          </a:p>
          <a:p>
            <a:pPr marL="742950" indent="-742950">
              <a:buAutoNum type="arabicPeriod"/>
            </a:pPr>
            <a:r>
              <a:rPr lang="ru-RU" sz="5200" dirty="0"/>
              <a:t>Говорить то, что затрагивает чувства, но оставляет сердце неизменным.</a:t>
            </a:r>
          </a:p>
          <a:p>
            <a:pPr marL="742950" indent="-742950">
              <a:buAutoNum type="arabicPeriod"/>
            </a:pPr>
            <a:r>
              <a:rPr lang="ru-RU" sz="5200" dirty="0"/>
              <a:t>Стремлении к постоянным нравоучениям в жесткой манере, не соответствующей христианскому духу, что заставляет людей предполагать, будто вы раздражены. Евангелизм, с. 281</a:t>
            </a:r>
          </a:p>
          <a:p>
            <a:pPr marL="0" indent="0">
              <a:buNone/>
            </a:pPr>
            <a:r>
              <a:rPr lang="ru-RU" sz="5200" dirty="0"/>
              <a:t>Нам нужно проявить сострадание, чуткость                                        и любящий дух Христа!</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 name="Double-click to edit"/>
          <p:cNvSpPr txBox="1">
            <a:spLocks noGrp="1"/>
          </p:cNvSpPr>
          <p:nvPr>
            <p:ph type="title"/>
          </p:nvPr>
        </p:nvSpPr>
        <p:spPr>
          <a:xfrm>
            <a:off x="4387453" y="357187"/>
            <a:ext cx="15609094" cy="1949980"/>
          </a:xfrm>
          <a:prstGeom prst="rect">
            <a:avLst/>
          </a:prstGeom>
        </p:spPr>
        <p:txBody>
          <a:bodyPr>
            <a:normAutofit/>
          </a:bodyPr>
          <a:lstStyle/>
          <a:p>
            <a:r>
              <a:rPr lang="en-US" sz="8000" b="1" dirty="0"/>
              <a:t>3 </a:t>
            </a:r>
            <a:r>
              <a:rPr lang="ru-RU" sz="8000" b="1" dirty="0"/>
              <a:t>ключа к призывам</a:t>
            </a:r>
            <a:endParaRPr sz="8000" b="1" dirty="0"/>
          </a:p>
        </p:txBody>
      </p:sp>
      <p:pic>
        <p:nvPicPr>
          <p:cNvPr id="409" name="img54.jpg" descr="img54.jpg"/>
          <p:cNvPicPr>
            <a:picLocks noChangeAspect="1"/>
          </p:cNvPicPr>
          <p:nvPr/>
        </p:nvPicPr>
        <p:blipFill>
          <a:blip r:embed="rId2"/>
          <a:stretch>
            <a:fillRect/>
          </a:stretch>
        </p:blipFill>
        <p:spPr>
          <a:xfrm>
            <a:off x="16464000" y="9292046"/>
            <a:ext cx="7920000" cy="4423954"/>
          </a:xfrm>
          <a:prstGeom prst="rect">
            <a:avLst/>
          </a:prstGeom>
          <a:ln w="12700">
            <a:miter lim="400000"/>
          </a:ln>
        </p:spPr>
      </p:pic>
      <p:sp>
        <p:nvSpPr>
          <p:cNvPr id="408" name="Double-click to edit"/>
          <p:cNvSpPr txBox="1">
            <a:spLocks noGrp="1"/>
          </p:cNvSpPr>
          <p:nvPr>
            <p:ph type="body" idx="1"/>
          </p:nvPr>
        </p:nvSpPr>
        <p:spPr>
          <a:xfrm>
            <a:off x="1956857" y="2221442"/>
            <a:ext cx="20184535" cy="9751483"/>
          </a:xfrm>
          <a:prstGeom prst="rect">
            <a:avLst/>
          </a:prstGeom>
        </p:spPr>
        <p:txBody>
          <a:bodyPr>
            <a:noAutofit/>
          </a:bodyPr>
          <a:lstStyle/>
          <a:p>
            <a:pPr marL="742950" indent="-742950">
              <a:buAutoNum type="arabicPeriod"/>
            </a:pPr>
            <a:r>
              <a:rPr lang="ru-RU" sz="5000" b="1" u="sng" dirty="0"/>
              <a:t>Что:</a:t>
            </a:r>
            <a:r>
              <a:rPr lang="ru-RU" sz="5000" dirty="0"/>
              <a:t> Что я прошу этих людей сделать? Касается ли эта тема небес? Почему была представлена эта тема? Что слушатель должен сделать?</a:t>
            </a:r>
          </a:p>
          <a:p>
            <a:pPr marL="742950" indent="-742950">
              <a:buAutoNum type="arabicPeriod"/>
            </a:pPr>
            <a:r>
              <a:rPr lang="ru-RU" sz="5000" b="1" u="sng" dirty="0"/>
              <a:t>Как:</a:t>
            </a:r>
            <a:r>
              <a:rPr lang="ru-RU" sz="5000" b="1" dirty="0"/>
              <a:t> </a:t>
            </a:r>
            <a:r>
              <a:rPr lang="ru-RU" sz="5000" dirty="0"/>
              <a:t>Каким образом они ответят? Подняв руку, встав с места, выйдя на сцену или заполнив карточку решения?</a:t>
            </a:r>
            <a:endParaRPr lang="en-US" sz="5000" dirty="0"/>
          </a:p>
          <a:p>
            <a:pPr marL="742950" indent="-742950">
              <a:buAutoNum type="arabicPeriod"/>
            </a:pPr>
            <a:r>
              <a:rPr lang="ru-RU" sz="5000" b="1" u="sng" dirty="0"/>
              <a:t>Когда:</a:t>
            </a:r>
            <a:r>
              <a:rPr lang="ru-RU" sz="5000" dirty="0"/>
              <a:t> Когда им стоит отреагировать. </a:t>
            </a:r>
            <a:br>
              <a:rPr lang="ru-RU" sz="5000" dirty="0"/>
            </a:br>
            <a:r>
              <a:rPr lang="ru-RU" sz="5000" dirty="0"/>
              <a:t>Пример: Дорогой друг, разве не пришло время </a:t>
            </a:r>
            <a:br>
              <a:rPr lang="ru-RU" sz="5000" dirty="0"/>
            </a:br>
            <a:r>
              <a:rPr lang="ru-RU" sz="5000" dirty="0"/>
              <a:t>отдать своё сердце Иисусу? </a:t>
            </a:r>
            <a:br>
              <a:rPr lang="ru-RU" sz="5000" dirty="0"/>
            </a:br>
            <a:r>
              <a:rPr lang="ru-RU" sz="5000" dirty="0"/>
              <a:t>Если ты этого хочешь, подними руку </a:t>
            </a:r>
            <a:br>
              <a:rPr lang="ru-RU" sz="5000" dirty="0"/>
            </a:br>
            <a:r>
              <a:rPr lang="ru-RU" sz="5000" dirty="0"/>
              <a:t>на том месте, где ты находишься.</a:t>
            </a:r>
            <a:endParaRPr sz="5000" dirty="0"/>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 name="Double-click to edit"/>
          <p:cNvSpPr txBox="1">
            <a:spLocks noGrp="1"/>
          </p:cNvSpPr>
          <p:nvPr>
            <p:ph type="title"/>
          </p:nvPr>
        </p:nvSpPr>
        <p:spPr>
          <a:xfrm>
            <a:off x="4387453" y="357186"/>
            <a:ext cx="15609094" cy="3036097"/>
          </a:xfrm>
          <a:prstGeom prst="rect">
            <a:avLst/>
          </a:prstGeom>
        </p:spPr>
        <p:txBody>
          <a:bodyPr/>
          <a:lstStyle/>
          <a:p>
            <a:endParaRPr/>
          </a:p>
        </p:txBody>
      </p:sp>
      <p:sp>
        <p:nvSpPr>
          <p:cNvPr id="412" name="Double-click to edit"/>
          <p:cNvSpPr txBox="1">
            <a:spLocks noGrp="1"/>
          </p:cNvSpPr>
          <p:nvPr>
            <p:ph type="body" idx="1"/>
          </p:nvPr>
        </p:nvSpPr>
        <p:spPr>
          <a:prstGeom prst="rect">
            <a:avLst/>
          </a:prstGeom>
        </p:spPr>
        <p:txBody>
          <a:bodyPr/>
          <a:lstStyle/>
          <a:p>
            <a:endParaRPr/>
          </a:p>
        </p:txBody>
      </p:sp>
      <p:pic>
        <p:nvPicPr>
          <p:cNvPr id="413" name="img55.jpg" descr="img55.jpg"/>
          <p:cNvPicPr>
            <a:picLocks noChangeAspect="1"/>
          </p:cNvPicPr>
          <p:nvPr/>
        </p:nvPicPr>
        <p:blipFill>
          <a:blip r:embed="rId2"/>
          <a:stretch>
            <a:fillRect/>
          </a:stretch>
        </p:blipFill>
        <p:spPr>
          <a:xfrm>
            <a:off x="-202551" y="40584"/>
            <a:ext cx="24245295" cy="1363483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5" name="Image" descr="Image"/>
          <p:cNvPicPr>
            <a:picLocks noChangeAspect="1"/>
          </p:cNvPicPr>
          <p:nvPr/>
        </p:nvPicPr>
        <p:blipFill>
          <a:blip r:embed="rId2"/>
          <a:stretch>
            <a:fillRect/>
          </a:stretch>
        </p:blipFill>
        <p:spPr>
          <a:xfrm>
            <a:off x="6158519" y="0"/>
            <a:ext cx="12066962" cy="13716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 name="Double-click to edit"/>
          <p:cNvSpPr txBox="1">
            <a:spLocks noGrp="1"/>
          </p:cNvSpPr>
          <p:nvPr>
            <p:ph type="title"/>
          </p:nvPr>
        </p:nvSpPr>
        <p:spPr>
          <a:xfrm>
            <a:off x="4387453" y="357187"/>
            <a:ext cx="15609094" cy="2071689"/>
          </a:xfrm>
          <a:prstGeom prst="rect">
            <a:avLst/>
          </a:prstGeom>
        </p:spPr>
        <p:txBody>
          <a:bodyPr>
            <a:normAutofit/>
          </a:bodyPr>
          <a:lstStyle/>
          <a:p>
            <a:r>
              <a:rPr lang="ru-RU" sz="8000" b="1" dirty="0"/>
              <a:t>Решение для Христа</a:t>
            </a:r>
            <a:endParaRPr sz="8000" b="1" dirty="0"/>
          </a:p>
        </p:txBody>
      </p:sp>
      <p:pic>
        <p:nvPicPr>
          <p:cNvPr id="419" name="img56.jpg" descr="img56.jpg"/>
          <p:cNvPicPr>
            <a:picLocks noChangeAspect="1"/>
          </p:cNvPicPr>
          <p:nvPr/>
        </p:nvPicPr>
        <p:blipFill>
          <a:blip r:embed="rId2"/>
          <a:stretch>
            <a:fillRect/>
          </a:stretch>
        </p:blipFill>
        <p:spPr>
          <a:xfrm>
            <a:off x="16464000" y="9278831"/>
            <a:ext cx="7920000" cy="4437169"/>
          </a:xfrm>
          <a:prstGeom prst="rect">
            <a:avLst/>
          </a:prstGeom>
          <a:ln w="12700">
            <a:miter lim="400000"/>
          </a:ln>
        </p:spPr>
      </p:pic>
      <p:sp>
        <p:nvSpPr>
          <p:cNvPr id="418" name="Double-click to edit"/>
          <p:cNvSpPr txBox="1">
            <a:spLocks noGrp="1"/>
          </p:cNvSpPr>
          <p:nvPr>
            <p:ph type="body" idx="1"/>
          </p:nvPr>
        </p:nvSpPr>
        <p:spPr>
          <a:xfrm>
            <a:off x="1600200" y="2314576"/>
            <a:ext cx="19972866" cy="10687050"/>
          </a:xfrm>
          <a:prstGeom prst="rect">
            <a:avLst/>
          </a:prstGeom>
        </p:spPr>
        <p:txBody>
          <a:bodyPr>
            <a:normAutofit/>
          </a:bodyPr>
          <a:lstStyle/>
          <a:p>
            <a:pPr marL="742950" indent="-742950">
              <a:buAutoNum type="arabicPeriod"/>
            </a:pPr>
            <a:r>
              <a:rPr lang="ru-RU" sz="5400" dirty="0"/>
              <a:t>Я хочу принять Христа как своего личного Спасителя.</a:t>
            </a:r>
          </a:p>
          <a:p>
            <a:pPr marL="742950" indent="-742950">
              <a:buAutoNum type="arabicPeriod"/>
            </a:pPr>
            <a:r>
              <a:rPr lang="ru-RU" sz="5400" dirty="0"/>
              <a:t>Я бы хотел креститься, как Иисус.</a:t>
            </a:r>
          </a:p>
          <a:p>
            <a:pPr marL="742950" indent="-742950">
              <a:buAutoNum type="arabicPeriod"/>
            </a:pPr>
            <a:r>
              <a:rPr lang="ru-RU" sz="5400" dirty="0"/>
              <a:t>Я ушел от Христа и хочу вернуться к Нему.</a:t>
            </a:r>
          </a:p>
          <a:p>
            <a:pPr marL="742950" indent="-742950">
              <a:buAutoNum type="arabicPeriod"/>
            </a:pPr>
            <a:r>
              <a:rPr lang="ru-RU" sz="5400" dirty="0"/>
              <a:t>Я нуждаюсь в молитве.</a:t>
            </a:r>
          </a:p>
          <a:p>
            <a:pPr marL="0" indent="0">
              <a:buNone/>
            </a:pPr>
            <a:r>
              <a:rPr lang="ru-RU" sz="5400" dirty="0"/>
              <a:t>Имя______________ Адрес___________________</a:t>
            </a:r>
          </a:p>
          <a:p>
            <a:pPr marL="0" indent="0">
              <a:buNone/>
            </a:pPr>
            <a:r>
              <a:rPr lang="ru-RU" sz="5400" dirty="0"/>
              <a:t>Город_____________________________________</a:t>
            </a:r>
          </a:p>
          <a:p>
            <a:pPr marL="0" indent="0">
              <a:buNone/>
            </a:pPr>
            <a:r>
              <a:rPr lang="ru-RU" sz="5400" dirty="0"/>
              <a:t>Телефон___________________________________</a:t>
            </a:r>
            <a:endParaRPr sz="5400" dirty="0"/>
          </a:p>
        </p:txBody>
      </p:sp>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 name="Double-click to edit"/>
          <p:cNvSpPr txBox="1">
            <a:spLocks noGrp="1"/>
          </p:cNvSpPr>
          <p:nvPr>
            <p:ph type="title"/>
          </p:nvPr>
        </p:nvSpPr>
        <p:spPr>
          <a:xfrm>
            <a:off x="4387453" y="414337"/>
            <a:ext cx="15609094" cy="2071690"/>
          </a:xfrm>
          <a:prstGeom prst="rect">
            <a:avLst/>
          </a:prstGeom>
        </p:spPr>
        <p:txBody>
          <a:bodyPr>
            <a:normAutofit/>
          </a:bodyPr>
          <a:lstStyle/>
          <a:p>
            <a:r>
              <a:rPr lang="ru-RU" sz="8000" b="1" dirty="0"/>
              <a:t>Делайте призыв!</a:t>
            </a:r>
            <a:endParaRPr sz="8000" b="1" dirty="0"/>
          </a:p>
        </p:txBody>
      </p:sp>
      <p:sp>
        <p:nvSpPr>
          <p:cNvPr id="422" name="Double-click to edit"/>
          <p:cNvSpPr txBox="1">
            <a:spLocks noGrp="1"/>
          </p:cNvSpPr>
          <p:nvPr>
            <p:ph type="body" idx="1"/>
          </p:nvPr>
        </p:nvSpPr>
        <p:spPr>
          <a:xfrm>
            <a:off x="2057400" y="2428876"/>
            <a:ext cx="20916900" cy="7486650"/>
          </a:xfrm>
          <a:prstGeom prst="rect">
            <a:avLst/>
          </a:prstGeom>
        </p:spPr>
        <p:txBody>
          <a:bodyPr>
            <a:normAutofit/>
          </a:bodyPr>
          <a:lstStyle/>
          <a:p>
            <a:pPr marL="0" indent="0" algn="ctr">
              <a:buNone/>
            </a:pPr>
            <a:r>
              <a:rPr lang="ru-RU" sz="7200" b="1" dirty="0"/>
              <a:t>«Секрет нашего успеха и силы будет заключаться в том, чтобы обращаться напрямую, лично к тем, кто заинтересован, непоколебимо полагаясь на Всевышнего».</a:t>
            </a:r>
          </a:p>
          <a:p>
            <a:pPr marL="0" indent="0" algn="ctr">
              <a:buNone/>
            </a:pPr>
            <a:r>
              <a:rPr lang="ru-RU" sz="6000" dirty="0"/>
              <a:t>Брошюра «Обращение к служителям», с. 118</a:t>
            </a:r>
            <a:endParaRPr sz="6600" dirty="0"/>
          </a:p>
        </p:txBody>
      </p:sp>
      <p:pic>
        <p:nvPicPr>
          <p:cNvPr id="423" name="img57.jpg" descr="img57.jpg"/>
          <p:cNvPicPr>
            <a:picLocks noChangeAspect="1"/>
          </p:cNvPicPr>
          <p:nvPr/>
        </p:nvPicPr>
        <p:blipFill>
          <a:blip r:embed="rId2"/>
          <a:stretch>
            <a:fillRect/>
          </a:stretch>
        </p:blipFill>
        <p:spPr>
          <a:xfrm>
            <a:off x="16464000" y="9309219"/>
            <a:ext cx="7920000" cy="440678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 name="Double-click to edit"/>
          <p:cNvSpPr txBox="1">
            <a:spLocks noGrp="1"/>
          </p:cNvSpPr>
          <p:nvPr>
            <p:ph type="title"/>
          </p:nvPr>
        </p:nvSpPr>
        <p:spPr>
          <a:xfrm>
            <a:off x="4387453" y="357186"/>
            <a:ext cx="15609094" cy="3036097"/>
          </a:xfrm>
          <a:prstGeom prst="rect">
            <a:avLst/>
          </a:prstGeom>
        </p:spPr>
        <p:txBody>
          <a:bodyPr/>
          <a:lstStyle/>
          <a:p>
            <a:r>
              <a:rPr lang="ru-RU" dirty="0"/>
              <a:t>Помните!</a:t>
            </a:r>
            <a:endParaRPr dirty="0"/>
          </a:p>
        </p:txBody>
      </p:sp>
      <p:sp>
        <p:nvSpPr>
          <p:cNvPr id="426" name="Double-click to edit"/>
          <p:cNvSpPr txBox="1">
            <a:spLocks noGrp="1"/>
          </p:cNvSpPr>
          <p:nvPr>
            <p:ph type="body" idx="1"/>
          </p:nvPr>
        </p:nvSpPr>
        <p:spPr>
          <a:xfrm>
            <a:off x="3971925" y="3393282"/>
            <a:ext cx="16024622" cy="5122067"/>
          </a:xfrm>
          <a:prstGeom prst="rect">
            <a:avLst/>
          </a:prstGeom>
        </p:spPr>
        <p:txBody>
          <a:bodyPr>
            <a:normAutofit/>
          </a:bodyPr>
          <a:lstStyle/>
          <a:p>
            <a:pPr marL="0" indent="0" algn="ctr">
              <a:buNone/>
            </a:pPr>
            <a:r>
              <a:rPr lang="ru-RU" sz="7200" b="1" dirty="0"/>
              <a:t>Решение, которое никогда не принимается – то, о котором никогда не просят.</a:t>
            </a:r>
            <a:endParaRPr sz="7200" b="1" dirty="0"/>
          </a:p>
        </p:txBody>
      </p:sp>
      <p:pic>
        <p:nvPicPr>
          <p:cNvPr id="427" name="img58.jpg" descr="img58.jpg"/>
          <p:cNvPicPr>
            <a:picLocks noChangeAspect="1"/>
          </p:cNvPicPr>
          <p:nvPr/>
        </p:nvPicPr>
        <p:blipFill>
          <a:blip r:embed="rId2"/>
          <a:stretch>
            <a:fillRect/>
          </a:stretch>
        </p:blipFill>
        <p:spPr>
          <a:xfrm>
            <a:off x="16464000" y="9246993"/>
            <a:ext cx="7920000" cy="4469007"/>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descr="Image"/>
          <p:cNvPicPr>
            <a:picLocks noChangeAspect="1"/>
          </p:cNvPicPr>
          <p:nvPr/>
        </p:nvPicPr>
        <p:blipFill>
          <a:blip r:embed="rId2"/>
          <a:stretch>
            <a:fillRect/>
          </a:stretch>
        </p:blipFill>
        <p:spPr>
          <a:xfrm>
            <a:off x="20933" y="0"/>
            <a:ext cx="24342133" cy="13716000"/>
          </a:xfrm>
          <a:prstGeom prst="rect">
            <a:avLst/>
          </a:prstGeom>
          <a:ln w="12700">
            <a:miter lim="400000"/>
          </a:ln>
        </p:spPr>
      </p:pic>
      <p:sp>
        <p:nvSpPr>
          <p:cNvPr id="256" name="Double-click to edit"/>
          <p:cNvSpPr txBox="1">
            <a:spLocks noGrp="1"/>
          </p:cNvSpPr>
          <p:nvPr>
            <p:ph type="title"/>
          </p:nvPr>
        </p:nvSpPr>
        <p:spPr>
          <a:xfrm>
            <a:off x="711200" y="357186"/>
            <a:ext cx="10600267" cy="9768947"/>
          </a:xfrm>
          <a:prstGeom prst="rect">
            <a:avLst/>
          </a:prstGeom>
        </p:spPr>
        <p:txBody>
          <a:bodyPr>
            <a:normAutofit/>
          </a:bodyPr>
          <a:lstStyle/>
          <a:p>
            <a:r>
              <a:rPr lang="ru-RU" sz="16100" b="1" dirty="0">
                <a:effectLst>
                  <a:outerShdw blurRad="38100" dist="38100" dir="2700000" algn="tl">
                    <a:srgbClr val="000000">
                      <a:alpha val="43137"/>
                    </a:srgbClr>
                  </a:outerShdw>
                </a:effectLst>
              </a:rPr>
              <a:t>Пошли жнецов</a:t>
            </a:r>
            <a:endParaRPr sz="161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69432546"/>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 name="Double-click to edit"/>
          <p:cNvSpPr txBox="1">
            <a:spLocks noGrp="1"/>
          </p:cNvSpPr>
          <p:nvPr>
            <p:ph type="body" idx="1"/>
          </p:nvPr>
        </p:nvSpPr>
        <p:spPr>
          <a:xfrm>
            <a:off x="2143125" y="485775"/>
            <a:ext cx="20402550" cy="9140347"/>
          </a:xfrm>
          <a:prstGeom prst="rect">
            <a:avLst/>
          </a:prstGeom>
        </p:spPr>
        <p:txBody>
          <a:bodyPr>
            <a:normAutofit/>
          </a:bodyPr>
          <a:lstStyle/>
          <a:p>
            <a:pPr marL="0" indent="0" algn="ctr">
              <a:buNone/>
            </a:pPr>
            <a:r>
              <a:rPr lang="ru-RU" sz="7200" b="1" dirty="0"/>
              <a:t>«Если человек впадает в экстаз и начинает неистово жестикулировать, это вовсе не доказывает, что он ревнует о Боге. “Телесное упражнение, — говорит апостол, — мало полезно” (2 Тимофею 4:8)».</a:t>
            </a:r>
            <a:r>
              <a:rPr lang="ru-RU" sz="6000" dirty="0"/>
              <a:t> </a:t>
            </a:r>
            <a:endParaRPr lang="en-US" sz="6000" dirty="0"/>
          </a:p>
          <a:p>
            <a:pPr marL="0" indent="0" algn="ctr">
              <a:buNone/>
            </a:pPr>
            <a:r>
              <a:rPr lang="ru-RU" sz="6000" dirty="0"/>
              <a:t>Христианское образование, с. 241.1</a:t>
            </a:r>
            <a:endParaRPr sz="6000" dirty="0"/>
          </a:p>
        </p:txBody>
      </p:sp>
      <p:pic>
        <p:nvPicPr>
          <p:cNvPr id="435" name="img60.jpg" descr="img60.jpg"/>
          <p:cNvPicPr>
            <a:picLocks noChangeAspect="1"/>
          </p:cNvPicPr>
          <p:nvPr/>
        </p:nvPicPr>
        <p:blipFill>
          <a:blip r:embed="rId2"/>
          <a:srcRect t="17408"/>
          <a:stretch>
            <a:fillRect/>
          </a:stretch>
        </p:blipFill>
        <p:spPr>
          <a:xfrm>
            <a:off x="16464000" y="9389053"/>
            <a:ext cx="7920000" cy="4326947"/>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 name="img8.jpg" descr="img8.jpg"/>
          <p:cNvPicPr>
            <a:picLocks noChangeAspect="1"/>
          </p:cNvPicPr>
          <p:nvPr/>
        </p:nvPicPr>
        <p:blipFill>
          <a:blip r:embed="rId2"/>
          <a:stretch>
            <a:fillRect/>
          </a:stretch>
        </p:blipFill>
        <p:spPr>
          <a:xfrm>
            <a:off x="16464000" y="9283442"/>
            <a:ext cx="7920000" cy="4432558"/>
          </a:xfrm>
          <a:prstGeom prst="rect">
            <a:avLst/>
          </a:prstGeom>
          <a:ln w="12700">
            <a:miter lim="400000"/>
          </a:ln>
        </p:spPr>
      </p:pic>
      <p:sp>
        <p:nvSpPr>
          <p:cNvPr id="178" name="Double-click to edit"/>
          <p:cNvSpPr txBox="1">
            <a:spLocks noGrp="1"/>
          </p:cNvSpPr>
          <p:nvPr>
            <p:ph type="body" idx="1"/>
          </p:nvPr>
        </p:nvSpPr>
        <p:spPr>
          <a:xfrm>
            <a:off x="800100" y="65211"/>
            <a:ext cx="22459950" cy="11450514"/>
          </a:xfrm>
          <a:prstGeom prst="rect">
            <a:avLst/>
          </a:prstGeom>
        </p:spPr>
        <p:txBody>
          <a:bodyPr>
            <a:normAutofit/>
          </a:bodyPr>
          <a:lstStyle/>
          <a:p>
            <a:pPr marL="0" indent="0" algn="ctr">
              <a:buNone/>
            </a:pPr>
            <a:r>
              <a:rPr lang="ru-RU" sz="7200" b="1" dirty="0"/>
              <a:t>«Говорите кратко. Ваши проповеди обычно в два раза длиннее, чем должны быть. Даже хорошее иногда можно представить таким образом, что оно теряет свою прелесть. Когда проповедь слишком долгая, то последняя ее часть затмевает в сознании слушателей предшествующие ей части. Не ходите вокруг да около, но говорите по существу».</a:t>
            </a:r>
          </a:p>
          <a:p>
            <a:pPr marL="0" indent="0">
              <a:buNone/>
            </a:pPr>
            <a:r>
              <a:rPr lang="ru-RU" sz="6000" dirty="0"/>
              <a:t>Свидетельства для проповедников, c. 311 </a:t>
            </a:r>
            <a:endParaRPr sz="6000" dirty="0"/>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7" name="Image" descr="Image"/>
          <p:cNvPicPr>
            <a:picLocks noChangeAspect="1"/>
          </p:cNvPicPr>
          <p:nvPr/>
        </p:nvPicPr>
        <p:blipFill>
          <a:blip r:embed="rId2"/>
          <a:stretch>
            <a:fillRect/>
          </a:stretch>
        </p:blipFill>
        <p:spPr>
          <a:xfrm>
            <a:off x="0" y="1"/>
            <a:ext cx="10814190" cy="13716000"/>
          </a:xfrm>
          <a:prstGeom prst="rect">
            <a:avLst/>
          </a:prstGeom>
          <a:ln w="12700">
            <a:miter lim="400000"/>
          </a:ln>
        </p:spPr>
      </p:pic>
      <p:sp>
        <p:nvSpPr>
          <p:cNvPr id="438" name="The Saviour of the world would have his co-laborers represent him; and the more closely a man walks with God, the more faultless will be his manner of address, his deportment, his attitude, and his gestures. Coarse and uncouth manners were never seen in "/>
          <p:cNvSpPr txBox="1"/>
          <p:nvPr/>
        </p:nvSpPr>
        <p:spPr>
          <a:xfrm>
            <a:off x="11115676" y="716488"/>
            <a:ext cx="12593184" cy="121475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6" tIns="71436" rIns="71436" bIns="71436" anchor="ctr">
            <a:spAutoFit/>
          </a:bodyPr>
          <a:lstStyle>
            <a:lvl1pPr defTabSz="821530">
              <a:defRPr sz="6000">
                <a:solidFill>
                  <a:srgbClr val="FFFFFF"/>
                </a:solidFill>
              </a:defRPr>
            </a:lvl1pPr>
          </a:lstStyle>
          <a:p>
            <a:r>
              <a:rPr lang="ru-RU" b="0" dirty="0">
                <a:latin typeface="+mn-lt"/>
                <a:cs typeface="Calibri" panose="020F0502020204030204" pitchFamily="34" charset="0"/>
              </a:rPr>
              <a:t>«Спасителю мира угодно, чтобы Его соработники представляли людям Его, и чем ближе человек к Богу, тем безупречнее будут его манера речи, осанка, поведение и жесты. Наш Образец Иисус Христос никогда не был грубым и неотесанным. Он был представителем неба, и Его последователи должны уподобляться Ему».</a:t>
            </a:r>
          </a:p>
          <a:p>
            <a:endParaRPr lang="ru-RU" sz="6600" b="0" dirty="0">
              <a:latin typeface="Helvetica" pitchFamily="2" charset="0"/>
              <a:cs typeface="Calibri" panose="020F0502020204030204" pitchFamily="34" charset="0"/>
            </a:endParaRPr>
          </a:p>
          <a:p>
            <a:r>
              <a:rPr lang="ru-RU" sz="5400" b="0" dirty="0">
                <a:latin typeface="Helvetica" pitchFamily="2" charset="0"/>
                <a:cs typeface="Calibri" panose="020F0502020204030204" pitchFamily="34" charset="0"/>
              </a:rPr>
              <a:t>Христианское образование, с. </a:t>
            </a:r>
            <a:r>
              <a:rPr sz="5400" b="0" dirty="0">
                <a:latin typeface="Helvetica" pitchFamily="2" charset="0"/>
                <a:cs typeface="Calibri" panose="020F0502020204030204" pitchFamily="34" charset="0"/>
              </a:rPr>
              <a:t>241.2</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 name="Double-click to edit"/>
          <p:cNvSpPr txBox="1">
            <a:spLocks noGrp="1"/>
          </p:cNvSpPr>
          <p:nvPr>
            <p:ph type="body" idx="1"/>
          </p:nvPr>
        </p:nvSpPr>
        <p:spPr>
          <a:xfrm>
            <a:off x="1828800" y="714374"/>
            <a:ext cx="21116925" cy="10258425"/>
          </a:xfrm>
          <a:prstGeom prst="rect">
            <a:avLst/>
          </a:prstGeom>
        </p:spPr>
        <p:txBody>
          <a:bodyPr>
            <a:normAutofit/>
          </a:bodyPr>
          <a:lstStyle/>
          <a:p>
            <a:pPr marL="0" indent="0" algn="ctr">
              <a:buNone/>
            </a:pPr>
            <a:r>
              <a:rPr lang="ru-RU" sz="7200" b="1" dirty="0"/>
              <a:t>«Вкладывайте в свою работу весь энтузиазм, на который вы способны. Старайтесь, чтобы ваши проповеди были краткими. Вы должны стремиться к этому по двум причинам. Первая — вы обретете репутацию интересного проповедника, вторая — вы сбережете свое здоровье». </a:t>
            </a:r>
          </a:p>
          <a:p>
            <a:pPr marL="0" indent="0" algn="ctr">
              <a:buNone/>
            </a:pPr>
            <a:r>
              <a:rPr lang="ru-RU" sz="6000" dirty="0"/>
              <a:t>Евангелизм, с. 177.3</a:t>
            </a:r>
            <a:endParaRPr sz="6000" dirty="0"/>
          </a:p>
        </p:txBody>
      </p:sp>
      <p:pic>
        <p:nvPicPr>
          <p:cNvPr id="442" name="img63.jpg" descr="img63.jpg"/>
          <p:cNvPicPr>
            <a:picLocks noChangeAspect="1"/>
          </p:cNvPicPr>
          <p:nvPr/>
        </p:nvPicPr>
        <p:blipFill>
          <a:blip r:embed="rId2"/>
          <a:stretch>
            <a:fillRect/>
          </a:stretch>
        </p:blipFill>
        <p:spPr>
          <a:xfrm>
            <a:off x="16464000" y="9261072"/>
            <a:ext cx="7920000" cy="4454928"/>
          </a:xfrm>
          <a:prstGeom prst="rect">
            <a:avLst/>
          </a:prstGeom>
          <a:ln w="12700">
            <a:miter lim="400000"/>
          </a:ln>
        </p:spPr>
      </p:pic>
    </p:spTree>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 name="Double-click to edit"/>
          <p:cNvSpPr txBox="1">
            <a:spLocks noGrp="1"/>
          </p:cNvSpPr>
          <p:nvPr>
            <p:ph type="body" idx="1"/>
          </p:nvPr>
        </p:nvSpPr>
        <p:spPr>
          <a:xfrm>
            <a:off x="1657350" y="771526"/>
            <a:ext cx="21002625" cy="10115549"/>
          </a:xfrm>
          <a:prstGeom prst="rect">
            <a:avLst/>
          </a:prstGeom>
        </p:spPr>
        <p:txBody>
          <a:bodyPr>
            <a:normAutofit/>
          </a:bodyPr>
          <a:lstStyle/>
          <a:p>
            <a:pPr marL="0" indent="0" algn="ctr">
              <a:buNone/>
            </a:pPr>
            <a:r>
              <a:rPr lang="ru-RU" sz="6600" b="1" dirty="0"/>
              <a:t>«Проповедуйте Слово таким образом, чтобы оно легко воспринималось. Приводите людей прямо к Иисусу Христу, в Котором сосредоточены все их надежды на вечную жизнь… Когда вы просто и доходчиво донесете людям Слово Божье, это семя прорастет, и через какое-то время вы пожнете урожай. Ваше дело — сеять семена; взращивать же их — дело Господа».</a:t>
            </a:r>
            <a:r>
              <a:rPr lang="ru-RU" sz="5400" dirty="0"/>
              <a:t> </a:t>
            </a:r>
          </a:p>
          <a:p>
            <a:pPr marL="0" indent="0" algn="ctr">
              <a:buNone/>
            </a:pPr>
            <a:r>
              <a:rPr lang="ru-RU" sz="5400" dirty="0"/>
              <a:t>Евангелизм, с. 178.3</a:t>
            </a:r>
            <a:endParaRPr sz="5400" dirty="0"/>
          </a:p>
        </p:txBody>
      </p:sp>
      <p:pic>
        <p:nvPicPr>
          <p:cNvPr id="446" name="img64.jpg" descr="img64.jpg"/>
          <p:cNvPicPr>
            <a:picLocks noChangeAspect="1"/>
          </p:cNvPicPr>
          <p:nvPr/>
        </p:nvPicPr>
        <p:blipFill>
          <a:blip r:embed="rId2"/>
          <a:stretch>
            <a:fillRect/>
          </a:stretch>
        </p:blipFill>
        <p:spPr>
          <a:xfrm>
            <a:off x="16464000" y="9245537"/>
            <a:ext cx="7920000" cy="4470463"/>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 name="Double-click to edit"/>
          <p:cNvSpPr txBox="1">
            <a:spLocks noGrp="1"/>
          </p:cNvSpPr>
          <p:nvPr>
            <p:ph type="body" idx="1"/>
          </p:nvPr>
        </p:nvSpPr>
        <p:spPr>
          <a:xfrm>
            <a:off x="1885950" y="942975"/>
            <a:ext cx="20974049" cy="9572625"/>
          </a:xfrm>
          <a:prstGeom prst="rect">
            <a:avLst/>
          </a:prstGeom>
        </p:spPr>
        <p:txBody>
          <a:bodyPr>
            <a:normAutofit/>
          </a:bodyPr>
          <a:lstStyle/>
          <a:p>
            <a:pPr marL="0" indent="0" algn="ctr">
              <a:buNone/>
            </a:pPr>
            <a:r>
              <a:rPr lang="ru-RU" sz="7200" b="1" dirty="0"/>
              <a:t>«Покайтесь, покайтесь! Так в пустыне призывал людей Иоанн Креститель. Христос предупреждал людей: “Если не покаетесь, все так же погибнете” (Луки 13:5).                   И апостолам было поручено повсюду провозглашать необходимость покаяния».</a:t>
            </a:r>
          </a:p>
          <a:p>
            <a:pPr marL="0" indent="0" algn="ctr">
              <a:buNone/>
            </a:pPr>
            <a:r>
              <a:rPr lang="ru-RU" sz="6000" dirty="0"/>
              <a:t>Евангелизм, с. 179.4</a:t>
            </a:r>
            <a:endParaRPr sz="6000" dirty="0"/>
          </a:p>
        </p:txBody>
      </p:sp>
      <p:pic>
        <p:nvPicPr>
          <p:cNvPr id="450" name="img65.jpg" descr="img65.jpg"/>
          <p:cNvPicPr>
            <a:picLocks noChangeAspect="1"/>
          </p:cNvPicPr>
          <p:nvPr/>
        </p:nvPicPr>
        <p:blipFill>
          <a:blip r:embed="rId2"/>
          <a:stretch>
            <a:fillRect/>
          </a:stretch>
        </p:blipFill>
        <p:spPr>
          <a:xfrm>
            <a:off x="16464000" y="9292003"/>
            <a:ext cx="7920000" cy="4423997"/>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4" name="img66.jpg" descr="img66.jpg"/>
          <p:cNvPicPr>
            <a:picLocks noChangeAspect="1"/>
          </p:cNvPicPr>
          <p:nvPr/>
        </p:nvPicPr>
        <p:blipFill>
          <a:blip r:embed="rId2"/>
          <a:stretch>
            <a:fillRect/>
          </a:stretch>
        </p:blipFill>
        <p:spPr>
          <a:xfrm>
            <a:off x="16464000" y="9271743"/>
            <a:ext cx="7920000" cy="4444257"/>
          </a:xfrm>
          <a:prstGeom prst="rect">
            <a:avLst/>
          </a:prstGeom>
          <a:ln w="12700">
            <a:miter lim="400000"/>
          </a:ln>
        </p:spPr>
      </p:pic>
      <p:sp>
        <p:nvSpPr>
          <p:cNvPr id="453" name="Double-click to edit"/>
          <p:cNvSpPr txBox="1">
            <a:spLocks noGrp="1"/>
          </p:cNvSpPr>
          <p:nvPr>
            <p:ph type="body" idx="1"/>
          </p:nvPr>
        </p:nvSpPr>
        <p:spPr>
          <a:xfrm>
            <a:off x="1228725" y="228600"/>
            <a:ext cx="21717001" cy="10887075"/>
          </a:xfrm>
          <a:prstGeom prst="rect">
            <a:avLst/>
          </a:prstGeom>
        </p:spPr>
        <p:txBody>
          <a:bodyPr>
            <a:normAutofit/>
          </a:bodyPr>
          <a:lstStyle/>
          <a:p>
            <a:pPr marL="0" indent="0" algn="ctr">
              <a:buNone/>
            </a:pPr>
            <a:r>
              <a:rPr lang="ru-RU" sz="6600" b="1" dirty="0"/>
              <a:t>«Господь желает, чтобы Его слуги и сегодня проповедовали все ту же евангельскую доктрину, скорбь о грехе, покаяние и исповедание. Нам нужны старомодные проповеди, старомодные обычаи, старомодные отцы и матери Израиля.      С грешником необходимо работать настойчиво, ревностно и мудро, пока он не увидит, что преступил Закон Божий, и не обнаружит покаяния пред Богом и веру в Господа Иисуса Христа».</a:t>
            </a:r>
          </a:p>
          <a:p>
            <a:pPr marL="0" indent="0" algn="ctr">
              <a:buNone/>
            </a:pPr>
            <a:r>
              <a:rPr lang="ru-RU" sz="5400" dirty="0"/>
              <a:t>Евангелизм, с. 179.5</a:t>
            </a:r>
            <a:endParaRPr sz="5400" dirty="0"/>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8" name="img67.jpg" descr="img67.jpg"/>
          <p:cNvPicPr>
            <a:picLocks noChangeAspect="1"/>
          </p:cNvPicPr>
          <p:nvPr/>
        </p:nvPicPr>
        <p:blipFill>
          <a:blip r:embed="rId2"/>
          <a:stretch>
            <a:fillRect/>
          </a:stretch>
        </p:blipFill>
        <p:spPr>
          <a:xfrm>
            <a:off x="16464000" y="9324011"/>
            <a:ext cx="7920000" cy="4391989"/>
          </a:xfrm>
          <a:prstGeom prst="rect">
            <a:avLst/>
          </a:prstGeom>
          <a:ln w="12700">
            <a:miter lim="400000"/>
          </a:ln>
        </p:spPr>
      </p:pic>
      <p:sp>
        <p:nvSpPr>
          <p:cNvPr id="457" name="Double-click to edit"/>
          <p:cNvSpPr txBox="1">
            <a:spLocks noGrp="1"/>
          </p:cNvSpPr>
          <p:nvPr>
            <p:ph type="body" idx="1"/>
          </p:nvPr>
        </p:nvSpPr>
        <p:spPr>
          <a:xfrm>
            <a:off x="1343025" y="-28575"/>
            <a:ext cx="21688425" cy="12401550"/>
          </a:xfrm>
          <a:prstGeom prst="rect">
            <a:avLst/>
          </a:prstGeom>
        </p:spPr>
        <p:txBody>
          <a:bodyPr>
            <a:normAutofit/>
          </a:bodyPr>
          <a:lstStyle/>
          <a:p>
            <a:pPr marL="0" indent="0" algn="ctr">
              <a:buNone/>
            </a:pPr>
            <a:r>
              <a:rPr lang="ru-RU" sz="6000" b="1" dirty="0"/>
              <a:t> “Я не люблю говорить дольше получаса, — сказал один верный и ревностный проповедник, который никогда не преподносил своим слушателям неподготовленный материал. — Я знаю, что возможности духовного усвоения у некоторых слушателей еще слабы, и мне было бы жаль, если бы мои слушатели потратили последующие полчаса на то, чтобы забыть сказанное мной в предыдущую половину часа, или сидели бы, ожидая, когда я закончу, поскольку я уже дал им столько, сколько они в состоянии унести домой”.</a:t>
            </a:r>
          </a:p>
          <a:p>
            <a:pPr marL="0" indent="0" algn="ctr">
              <a:buNone/>
            </a:pPr>
            <a:r>
              <a:rPr lang="ru-RU" sz="4800" dirty="0"/>
              <a:t>Евангелизм, с. 176.4</a:t>
            </a:r>
            <a:endParaRPr sz="4800" dirty="0"/>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 name="Double-click to edit"/>
          <p:cNvSpPr txBox="1">
            <a:spLocks noGrp="1"/>
          </p:cNvSpPr>
          <p:nvPr>
            <p:ph type="title"/>
          </p:nvPr>
        </p:nvSpPr>
        <p:spPr>
          <a:xfrm>
            <a:off x="4387453" y="214312"/>
            <a:ext cx="15609094" cy="1757364"/>
          </a:xfrm>
          <a:prstGeom prst="rect">
            <a:avLst/>
          </a:prstGeom>
        </p:spPr>
        <p:txBody>
          <a:bodyPr>
            <a:normAutofit/>
          </a:bodyPr>
          <a:lstStyle/>
          <a:p>
            <a:r>
              <a:rPr lang="ru-RU" sz="8000" b="1" dirty="0"/>
              <a:t>Темы</a:t>
            </a:r>
            <a:endParaRPr sz="8000" b="1" dirty="0"/>
          </a:p>
        </p:txBody>
      </p:sp>
      <p:pic>
        <p:nvPicPr>
          <p:cNvPr id="462" name="img68.jpg" descr="img68.jpg"/>
          <p:cNvPicPr>
            <a:picLocks noChangeAspect="1"/>
          </p:cNvPicPr>
          <p:nvPr/>
        </p:nvPicPr>
        <p:blipFill>
          <a:blip r:embed="rId2"/>
          <a:stretch>
            <a:fillRect/>
          </a:stretch>
        </p:blipFill>
        <p:spPr>
          <a:xfrm>
            <a:off x="16464000" y="9271343"/>
            <a:ext cx="7920000" cy="4444657"/>
          </a:xfrm>
          <a:prstGeom prst="rect">
            <a:avLst/>
          </a:prstGeom>
          <a:ln w="12700">
            <a:miter lim="400000"/>
          </a:ln>
        </p:spPr>
      </p:pic>
      <p:sp>
        <p:nvSpPr>
          <p:cNvPr id="461" name="Double-click to edit"/>
          <p:cNvSpPr txBox="1">
            <a:spLocks noGrp="1"/>
          </p:cNvSpPr>
          <p:nvPr>
            <p:ph type="body" idx="1"/>
          </p:nvPr>
        </p:nvSpPr>
        <p:spPr>
          <a:xfrm>
            <a:off x="2000250" y="1618227"/>
            <a:ext cx="20545425" cy="9877389"/>
          </a:xfrm>
          <a:prstGeom prst="rect">
            <a:avLst/>
          </a:prstGeom>
        </p:spPr>
        <p:txBody>
          <a:bodyPr>
            <a:noAutofit/>
          </a:bodyPr>
          <a:lstStyle/>
          <a:p>
            <a:r>
              <a:rPr lang="ru-RU" sz="6000" dirty="0"/>
              <a:t>Структурирование евангельской проповеди</a:t>
            </a:r>
          </a:p>
          <a:p>
            <a:r>
              <a:rPr lang="ru-RU" sz="6000" dirty="0"/>
              <a:t>Наблюдение за аудиторией</a:t>
            </a:r>
          </a:p>
          <a:p>
            <a:r>
              <a:rPr lang="ru-RU" sz="6000" dirty="0"/>
              <a:t>Задавание вопросов для ознакомления с аудиторией</a:t>
            </a:r>
          </a:p>
          <a:p>
            <a:r>
              <a:rPr lang="ru-RU" sz="6000" dirty="0"/>
              <a:t>Когда делать главный призыв? Почему?</a:t>
            </a:r>
          </a:p>
          <a:p>
            <a:r>
              <a:rPr lang="ru-RU" sz="6000" dirty="0"/>
              <a:t>Продолжительность встреч – плюсы и минусы</a:t>
            </a:r>
          </a:p>
          <a:p>
            <a:r>
              <a:rPr lang="ru-RU" sz="6000" dirty="0"/>
              <a:t>Обзор последних трёх встреч</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 name="Ever since the fall of Adam, Christ had been committing to chosen servants the seed of His word, to be sown in human hearts. During His life on this earth He had sown the seed of truth and had watered it with His blood. The conversions that took place on"/>
          <p:cNvSpPr txBox="1"/>
          <p:nvPr/>
        </p:nvSpPr>
        <p:spPr>
          <a:xfrm>
            <a:off x="2311194" y="6362673"/>
            <a:ext cx="19761612" cy="990653"/>
          </a:xfrm>
          <a:prstGeom prst="rect">
            <a:avLst/>
          </a:prstGeom>
          <a:ln w="12700">
            <a:miter lim="400000"/>
          </a:ln>
          <a:effectLst>
            <a:outerShdw blurRad="635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6" tIns="71436" rIns="71436" bIns="71436" anchor="ctr">
            <a:spAutoFit/>
          </a:bodyPr>
          <a:lstStyle/>
          <a:p>
            <a:pPr algn="just" defTabSz="821530">
              <a:defRPr sz="5500" b="0">
                <a:ln w="12700" cap="flat">
                  <a:solidFill>
                    <a:srgbClr val="000000"/>
                  </a:solidFill>
                  <a:prstDash val="solid"/>
                  <a:miter lim="400000"/>
                </a:ln>
                <a:solidFill>
                  <a:srgbClr val="FFFFFF"/>
                </a:solidFill>
                <a:effectLst>
                  <a:outerShdw blurRad="12700" dist="63500" dir="6120000" rotWithShape="0">
                    <a:srgbClr val="000000"/>
                  </a:outerShdw>
                </a:effectLst>
                <a:latin typeface="FranklinGotTReg"/>
                <a:ea typeface="FranklinGotTReg"/>
                <a:cs typeface="FranklinGotTReg"/>
                <a:sym typeface="FranklinGotTReg"/>
              </a:defRPr>
            </a:pPr>
            <a:endParaRPr dirty="0"/>
          </a:p>
        </p:txBody>
      </p:sp>
      <p:sp>
        <p:nvSpPr>
          <p:cNvPr id="3" name="Прямоугольник 2"/>
          <p:cNvSpPr/>
          <p:nvPr/>
        </p:nvSpPr>
        <p:spPr>
          <a:xfrm>
            <a:off x="2158794" y="1020485"/>
            <a:ext cx="20110656" cy="10895290"/>
          </a:xfrm>
          <a:prstGeom prst="rect">
            <a:avLst/>
          </a:prstGeom>
        </p:spPr>
        <p:txBody>
          <a:bodyPr wrap="square">
            <a:spAutoFit/>
          </a:bodyPr>
          <a:lstStyle/>
          <a:p>
            <a:pPr defTabSz="821530">
              <a:defRPr sz="5500" b="0">
                <a:ln w="12700" cap="flat">
                  <a:solidFill>
                    <a:srgbClr val="000000"/>
                  </a:solidFill>
                  <a:prstDash val="solid"/>
                  <a:miter lim="400000"/>
                </a:ln>
                <a:solidFill>
                  <a:srgbClr val="FFFFFF"/>
                </a:solidFill>
                <a:effectLst>
                  <a:outerShdw blurRad="12700" dist="63500" dir="6120000" rotWithShape="0">
                    <a:srgbClr val="000000"/>
                  </a:outerShdw>
                </a:effectLst>
                <a:latin typeface="FranklinGotTReg"/>
                <a:ea typeface="FranklinGotTReg"/>
                <a:cs typeface="FranklinGotTReg"/>
                <a:sym typeface="FranklinGotTReg"/>
              </a:defRPr>
            </a:pPr>
            <a:r>
              <a:rPr lang="ru-RU" sz="7200" dirty="0">
                <a:ln w="12700" cap="flat">
                  <a:noFill/>
                  <a:prstDash val="solid"/>
                  <a:miter lim="400000"/>
                </a:ln>
                <a:solidFill>
                  <a:srgbClr val="FFFFFF"/>
                </a:solidFill>
              </a:rPr>
              <a:t>«Со времени грехопадения Адама Христос доверял Своим избранным рабам драгоценное семя Своего Слова, чтобы они сеяли его в сердцах людей. Живя на земле, Он посеял семя истины и полил его Своей Кровью. Обращение, имевшее место в день Пятидесятницы, было следствием этого посева. Это была жатва трудов Христа, показавшая силу Его учения». </a:t>
            </a:r>
          </a:p>
          <a:p>
            <a:pPr defTabSz="821530">
              <a:defRPr sz="5500" b="0">
                <a:ln w="12700" cap="flat">
                  <a:solidFill>
                    <a:srgbClr val="000000"/>
                  </a:solidFill>
                  <a:prstDash val="solid"/>
                  <a:miter lim="400000"/>
                </a:ln>
                <a:solidFill>
                  <a:srgbClr val="FFFFFF"/>
                </a:solidFill>
                <a:effectLst>
                  <a:outerShdw blurRad="12700" dist="63500" dir="6120000" rotWithShape="0">
                    <a:srgbClr val="000000"/>
                  </a:outerShdw>
                </a:effectLst>
                <a:latin typeface="FranklinGotTReg"/>
                <a:ea typeface="FranklinGotTReg"/>
                <a:cs typeface="FranklinGotTReg"/>
                <a:sym typeface="FranklinGotTReg"/>
              </a:defRPr>
            </a:pPr>
            <a:endParaRPr lang="ru-RU" sz="7200" dirty="0">
              <a:ln w="12700" cap="flat">
                <a:noFill/>
                <a:prstDash val="solid"/>
                <a:miter lim="400000"/>
              </a:ln>
              <a:solidFill>
                <a:srgbClr val="FFFFFF"/>
              </a:solidFill>
            </a:endParaRPr>
          </a:p>
          <a:p>
            <a:pPr defTabSz="821530">
              <a:defRPr sz="5500" b="0">
                <a:ln w="12700" cap="flat">
                  <a:solidFill>
                    <a:srgbClr val="000000"/>
                  </a:solidFill>
                  <a:prstDash val="solid"/>
                  <a:miter lim="400000"/>
                </a:ln>
                <a:solidFill>
                  <a:srgbClr val="FFFFFF"/>
                </a:solidFill>
                <a:effectLst>
                  <a:outerShdw blurRad="12700" dist="63500" dir="6120000" rotWithShape="0">
                    <a:srgbClr val="000000"/>
                  </a:outerShdw>
                </a:effectLst>
                <a:latin typeface="FranklinGotTReg"/>
                <a:ea typeface="FranklinGotTReg"/>
                <a:cs typeface="FranklinGotTReg"/>
                <a:sym typeface="FranklinGotTReg"/>
              </a:defRPr>
            </a:pPr>
            <a:r>
              <a:rPr lang="ru-RU" sz="6000" dirty="0">
                <a:ln w="12700" cap="flat">
                  <a:noFill/>
                  <a:prstDash val="solid"/>
                  <a:miter lim="400000"/>
                </a:ln>
                <a:solidFill>
                  <a:srgbClr val="FFFFFF"/>
                </a:solidFill>
              </a:rPr>
              <a:t>Деяния апостолов, с. 44.4</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 name="Double-click to edit"/>
          <p:cNvSpPr txBox="1">
            <a:spLocks noGrp="1"/>
          </p:cNvSpPr>
          <p:nvPr>
            <p:ph type="title"/>
          </p:nvPr>
        </p:nvSpPr>
        <p:spPr>
          <a:xfrm>
            <a:off x="4387453" y="214312"/>
            <a:ext cx="15609094" cy="1757364"/>
          </a:xfrm>
          <a:prstGeom prst="rect">
            <a:avLst/>
          </a:prstGeom>
        </p:spPr>
        <p:txBody>
          <a:bodyPr>
            <a:normAutofit/>
          </a:bodyPr>
          <a:lstStyle/>
          <a:p>
            <a:r>
              <a:rPr lang="ru-RU" sz="8000" b="1" dirty="0"/>
              <a:t>Темы</a:t>
            </a:r>
            <a:r>
              <a:rPr lang="en-US" sz="8000" b="1" dirty="0"/>
              <a:t>-2</a:t>
            </a:r>
            <a:endParaRPr sz="8000" b="1" dirty="0"/>
          </a:p>
        </p:txBody>
      </p:sp>
      <p:sp>
        <p:nvSpPr>
          <p:cNvPr id="461" name="Double-click to edit"/>
          <p:cNvSpPr txBox="1">
            <a:spLocks noGrp="1"/>
          </p:cNvSpPr>
          <p:nvPr>
            <p:ph type="body" idx="1"/>
          </p:nvPr>
        </p:nvSpPr>
        <p:spPr>
          <a:xfrm>
            <a:off x="2571750" y="2163235"/>
            <a:ext cx="19342383" cy="9877389"/>
          </a:xfrm>
          <a:prstGeom prst="rect">
            <a:avLst/>
          </a:prstGeom>
        </p:spPr>
        <p:txBody>
          <a:bodyPr>
            <a:noAutofit/>
          </a:bodyPr>
          <a:lstStyle/>
          <a:p>
            <a:r>
              <a:rPr lang="ru-RU" sz="6600" dirty="0"/>
              <a:t>Искусство посещений</a:t>
            </a:r>
          </a:p>
          <a:p>
            <a:r>
              <a:rPr lang="ru-RU" sz="6600" dirty="0"/>
              <a:t>Мобилизация членов церкви</a:t>
            </a:r>
          </a:p>
          <a:p>
            <a:r>
              <a:rPr lang="ru-RU" sz="6600" dirty="0"/>
              <a:t>Реклама Евангельских программ</a:t>
            </a:r>
          </a:p>
          <a:p>
            <a:r>
              <a:rPr lang="ru-RU" sz="6600" dirty="0"/>
              <a:t>Сохранение и взращивание аудитории</a:t>
            </a:r>
          </a:p>
          <a:p>
            <a:r>
              <a:rPr lang="ru-RU" sz="6600" dirty="0"/>
              <a:t>Последующие действия по </a:t>
            </a:r>
            <a:br>
              <a:rPr lang="ru-RU" sz="6600" dirty="0"/>
            </a:br>
            <a:r>
              <a:rPr lang="ru-RU" sz="6600" dirty="0"/>
              <a:t>карточкам-призывам</a:t>
            </a:r>
          </a:p>
        </p:txBody>
      </p:sp>
      <p:pic>
        <p:nvPicPr>
          <p:cNvPr id="5" name="img69.jpg" descr="img69.jpg"/>
          <p:cNvPicPr>
            <a:picLocks noChangeAspect="1"/>
          </p:cNvPicPr>
          <p:nvPr/>
        </p:nvPicPr>
        <p:blipFill>
          <a:blip r:embed="rId2"/>
          <a:stretch>
            <a:fillRect/>
          </a:stretch>
        </p:blipFill>
        <p:spPr>
          <a:xfrm>
            <a:off x="16464000" y="9272794"/>
            <a:ext cx="7920000" cy="4443206"/>
          </a:xfrm>
          <a:prstGeom prst="rect">
            <a:avLst/>
          </a:prstGeom>
          <a:ln w="12700">
            <a:miter lim="400000"/>
          </a:ln>
        </p:spPr>
      </p:pic>
    </p:spTree>
    <p:extLst>
      <p:ext uri="{BB962C8B-B14F-4D97-AF65-F5344CB8AC3E}">
        <p14:creationId xmlns:p14="http://schemas.microsoft.com/office/powerpoint/2010/main" val="3390575439"/>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Misconceptions about appeals"/>
          <p:cNvSpPr txBox="1">
            <a:spLocks noGrp="1"/>
          </p:cNvSpPr>
          <p:nvPr>
            <p:ph type="title"/>
          </p:nvPr>
        </p:nvSpPr>
        <p:spPr>
          <a:xfrm>
            <a:off x="812800" y="327942"/>
            <a:ext cx="22724532" cy="2272383"/>
          </a:xfrm>
          <a:prstGeom prst="rect">
            <a:avLst/>
          </a:prstGeom>
        </p:spPr>
        <p:txBody>
          <a:bodyPr>
            <a:normAutofit/>
          </a:bodyPr>
          <a:lstStyle>
            <a:lvl1pPr>
              <a:defRPr sz="8400"/>
            </a:lvl1pPr>
          </a:lstStyle>
          <a:p>
            <a:r>
              <a:rPr lang="ru-RU" sz="8000" dirty="0"/>
              <a:t>Неправильные представления о призывах</a:t>
            </a:r>
            <a:endParaRPr sz="8000" dirty="0"/>
          </a:p>
        </p:txBody>
      </p:sp>
      <p:sp>
        <p:nvSpPr>
          <p:cNvPr id="265" name="1.  People are smart enough to come to their own conclusion without being        urged.  Appeals: Moses, Joshua, Isaiah, John the Baptist, Peter, etc.…"/>
          <p:cNvSpPr txBox="1">
            <a:spLocks noGrp="1"/>
          </p:cNvSpPr>
          <p:nvPr>
            <p:ph type="body" idx="1"/>
          </p:nvPr>
        </p:nvSpPr>
        <p:spPr>
          <a:xfrm>
            <a:off x="1657350" y="2228850"/>
            <a:ext cx="21269785" cy="10915650"/>
          </a:xfrm>
          <a:prstGeom prst="rect">
            <a:avLst/>
          </a:prstGeom>
        </p:spPr>
        <p:txBody>
          <a:bodyPr>
            <a:noAutofit/>
          </a:bodyPr>
          <a:lstStyle/>
          <a:p>
            <a:pPr marL="355600" lvl="1" indent="0" defTabSz="657225">
              <a:spcBef>
                <a:spcPts val="4700"/>
              </a:spcBef>
              <a:buNone/>
              <a:defRPr sz="4800">
                <a:latin typeface="FranklinGotTReg"/>
                <a:ea typeface="FranklinGotTReg"/>
                <a:cs typeface="FranklinGotTReg"/>
                <a:sym typeface="FranklinGotTReg"/>
              </a:defRPr>
            </a:pPr>
            <a:r>
              <a:rPr sz="5000" dirty="0">
                <a:latin typeface="Helvetica" pitchFamily="2" charset="0"/>
              </a:rPr>
              <a:t>1. </a:t>
            </a:r>
            <a:r>
              <a:rPr lang="ru-RU" sz="5000" dirty="0">
                <a:latin typeface="Helvetica" pitchFamily="2" charset="0"/>
              </a:rPr>
              <a:t>Люди достаточно умны, чтобы прийти к собственному выводу, не поддаваясь на уговоры.</a:t>
            </a:r>
            <a:r>
              <a:rPr sz="5000" dirty="0">
                <a:latin typeface="Helvetica" pitchFamily="2" charset="0"/>
              </a:rPr>
              <a:t> </a:t>
            </a:r>
            <a:r>
              <a:rPr lang="ru-RU" sz="5000" dirty="0">
                <a:latin typeface="Helvetica" pitchFamily="2" charset="0"/>
              </a:rPr>
              <a:t>Тем не менее в Библии есть призывы: Моисея, Иисуса Навина, Исаии, Иоанна Крестителя, Петра и др.</a:t>
            </a:r>
            <a:endParaRPr sz="5000" dirty="0">
              <a:latin typeface="Helvetica" pitchFamily="2" charset="0"/>
            </a:endParaRPr>
          </a:p>
          <a:p>
            <a:pPr marL="355600" lvl="1" indent="0" defTabSz="657225">
              <a:spcBef>
                <a:spcPts val="4700"/>
              </a:spcBef>
              <a:buNone/>
              <a:defRPr sz="4800">
                <a:latin typeface="FranklinGotTReg"/>
                <a:ea typeface="FranklinGotTReg"/>
                <a:cs typeface="FranklinGotTReg"/>
                <a:sym typeface="FranklinGotTReg"/>
              </a:defRPr>
            </a:pPr>
            <a:r>
              <a:rPr sz="5000" dirty="0">
                <a:latin typeface="Helvetica" pitchFamily="2" charset="0"/>
              </a:rPr>
              <a:t>2. </a:t>
            </a:r>
            <a:r>
              <a:rPr lang="ru-RU" sz="5000" dirty="0">
                <a:latin typeface="Helvetica" pitchFamily="2" charset="0"/>
              </a:rPr>
              <a:t>«Это работа Святого Духа, а не наша».</a:t>
            </a:r>
            <a:r>
              <a:rPr sz="5000" dirty="0">
                <a:latin typeface="Helvetica" pitchFamily="2" charset="0"/>
              </a:rPr>
              <a:t> </a:t>
            </a:r>
            <a:r>
              <a:rPr lang="ru-RU" sz="5000" u="sng" dirty="0">
                <a:latin typeface="Helvetica" pitchFamily="2" charset="0"/>
              </a:rPr>
              <a:t>Примеры: </a:t>
            </a:r>
            <a:r>
              <a:rPr lang="ru-RU" sz="5000" dirty="0">
                <a:latin typeface="Helvetica" pitchFamily="2" charset="0"/>
              </a:rPr>
              <a:t>пророкам было сказано: «Пойди и скажи» (</a:t>
            </a:r>
            <a:r>
              <a:rPr lang="ru-RU" sz="5000" dirty="0" err="1">
                <a:latin typeface="Helvetica" pitchFamily="2" charset="0"/>
              </a:rPr>
              <a:t>Ис</a:t>
            </a:r>
            <a:r>
              <a:rPr lang="ru-RU" sz="5000" dirty="0">
                <a:latin typeface="Helvetica" pitchFamily="2" charset="0"/>
              </a:rPr>
              <a:t>. 6:9); «Кого Мне послать?»; Пётр в день пятидесятницы и т.д.</a:t>
            </a:r>
            <a:endParaRPr sz="5000" dirty="0">
              <a:latin typeface="Helvetica" pitchFamily="2" charset="0"/>
            </a:endParaRPr>
          </a:p>
          <a:p>
            <a:pPr marL="355600" lvl="1" indent="0" defTabSz="657225">
              <a:spcBef>
                <a:spcPts val="4700"/>
              </a:spcBef>
              <a:buNone/>
              <a:defRPr sz="4800">
                <a:latin typeface="FranklinGotTReg"/>
                <a:ea typeface="FranklinGotTReg"/>
                <a:cs typeface="FranklinGotTReg"/>
                <a:sym typeface="FranklinGotTReg"/>
              </a:defRPr>
            </a:pPr>
            <a:r>
              <a:rPr sz="5000" dirty="0">
                <a:latin typeface="Helvetica" pitchFamily="2" charset="0"/>
              </a:rPr>
              <a:t>3. </a:t>
            </a:r>
            <a:r>
              <a:rPr lang="ru-RU" sz="5000" dirty="0">
                <a:latin typeface="Helvetica" pitchFamily="2" charset="0"/>
              </a:rPr>
              <a:t>Это не моё призвание. </a:t>
            </a:r>
            <a:r>
              <a:rPr lang="ru-RU" sz="5000" u="sng" dirty="0">
                <a:latin typeface="Helvetica" pitchFamily="2" charset="0"/>
              </a:rPr>
              <a:t>Иисус Христос:</a:t>
            </a:r>
            <a:r>
              <a:rPr lang="ru-RU" sz="5000" dirty="0">
                <a:latin typeface="Helvetica" pitchFamily="2" charset="0"/>
              </a:rPr>
              <a:t> «Идите за Мною, и Я сделаю вас ловцами человеков»</a:t>
            </a:r>
            <a:r>
              <a:rPr sz="5000" dirty="0">
                <a:latin typeface="Helvetica" pitchFamily="2" charset="0"/>
              </a:rPr>
              <a:t> </a:t>
            </a:r>
            <a:r>
              <a:rPr lang="ru-RU" sz="5000" dirty="0">
                <a:latin typeface="Helvetica" pitchFamily="2" charset="0"/>
              </a:rPr>
              <a:t>Мф. 4:19.</a:t>
            </a:r>
          </a:p>
          <a:p>
            <a:pPr marL="355600" lvl="1" indent="0" defTabSz="657225">
              <a:spcBef>
                <a:spcPts val="4700"/>
              </a:spcBef>
              <a:buNone/>
              <a:defRPr sz="4800">
                <a:latin typeface="FranklinGotTReg"/>
                <a:ea typeface="FranklinGotTReg"/>
                <a:cs typeface="FranklinGotTReg"/>
                <a:sym typeface="FranklinGotTReg"/>
              </a:defRPr>
            </a:pPr>
            <a:r>
              <a:rPr sz="5000" dirty="0">
                <a:latin typeface="Helvetica" pitchFamily="2" charset="0"/>
              </a:rPr>
              <a:t>4. </a:t>
            </a:r>
            <a:r>
              <a:rPr lang="ru-RU" sz="5000" dirty="0">
                <a:latin typeface="Helvetica" pitchFamily="2" charset="0"/>
              </a:rPr>
              <a:t>Что если я сделаю призыв и никто не откликнется, я буду выглядеть глупо. </a:t>
            </a:r>
            <a:r>
              <a:rPr lang="ru-RU" sz="5000" u="sng" dirty="0">
                <a:latin typeface="Helvetica" pitchFamily="2" charset="0"/>
              </a:rPr>
              <a:t>Пример:</a:t>
            </a:r>
            <a:r>
              <a:rPr lang="ru-RU" sz="5000" dirty="0">
                <a:latin typeface="Helvetica" pitchFamily="2" charset="0"/>
              </a:rPr>
              <a:t> «Будут ли они слушать, или не будут»</a:t>
            </a:r>
            <a:r>
              <a:rPr sz="5000" dirty="0">
                <a:latin typeface="Helvetica" pitchFamily="2" charset="0"/>
              </a:rPr>
              <a:t> </a:t>
            </a:r>
            <a:br>
              <a:rPr lang="ru-RU" sz="5000" dirty="0">
                <a:latin typeface="Helvetica" pitchFamily="2" charset="0"/>
              </a:rPr>
            </a:br>
            <a:r>
              <a:rPr lang="ru-RU" sz="5000" dirty="0" err="1">
                <a:latin typeface="Helvetica" pitchFamily="2" charset="0"/>
              </a:rPr>
              <a:t>Иез</a:t>
            </a:r>
            <a:r>
              <a:rPr lang="ru-RU" sz="5000" dirty="0">
                <a:latin typeface="Helvetica" pitchFamily="2" charset="0"/>
              </a:rPr>
              <a:t>.</a:t>
            </a:r>
            <a:r>
              <a:rPr sz="5000" dirty="0">
                <a:latin typeface="Helvetica" pitchFamily="2" charset="0"/>
              </a:rPr>
              <a:t> 2:</a:t>
            </a:r>
            <a:r>
              <a:rPr lang="ru-RU" sz="5000" dirty="0">
                <a:latin typeface="Helvetica" pitchFamily="2" charset="0"/>
              </a:rPr>
              <a:t>5.</a:t>
            </a:r>
            <a:endParaRPr sz="5000" dirty="0">
              <a:latin typeface="Helvetica" pitchFamily="2" charset="0"/>
            </a:endParaRPr>
          </a:p>
        </p:txBody>
      </p:sp>
    </p:spTree>
    <p:extLst>
      <p:ext uri="{BB962C8B-B14F-4D97-AF65-F5344CB8AC3E}">
        <p14:creationId xmlns:p14="http://schemas.microsoft.com/office/powerpoint/2010/main" val="2477444506"/>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265">
                                            <p:bg/>
                                          </p:spTgt>
                                        </p:tgtEl>
                                        <p:attrNameLst>
                                          <p:attrName>style.visibility</p:attrName>
                                        </p:attrNameLst>
                                      </p:cBhvr>
                                      <p:to>
                                        <p:strVal val="visible"/>
                                      </p:to>
                                    </p:set>
                                    <p:animEffect transition="in" filter="fade">
                                      <p:cBhvr>
                                        <p:cTn id="7" dur="1000"/>
                                        <p:tgtEl>
                                          <p:spTgt spid="265">
                                            <p:bg/>
                                          </p:spTgt>
                                        </p:tgtEl>
                                      </p:cBhvr>
                                    </p:animEffect>
                                  </p:childTnLst>
                                </p:cTn>
                              </p:par>
                              <p:par>
                                <p:cTn id="8" presetID="10" presetClass="entr" presetSubtype="0" fill="hold" grpId="0" nodeType="withEffect">
                                  <p:stCondLst>
                                    <p:cond delay="0"/>
                                  </p:stCondLst>
                                  <p:iterate>
                                    <p:tmAbs val="0"/>
                                  </p:iterate>
                                  <p:childTnLst>
                                    <p:set>
                                      <p:cBhvr>
                                        <p:cTn id="9" fill="hold"/>
                                        <p:tgtEl>
                                          <p:spTgt spid="265">
                                            <p:txEl>
                                              <p:pRg st="0" end="0"/>
                                            </p:txEl>
                                          </p:spTgt>
                                        </p:tgtEl>
                                        <p:attrNameLst>
                                          <p:attrName>style.visibility</p:attrName>
                                        </p:attrNameLst>
                                      </p:cBhvr>
                                      <p:to>
                                        <p:strVal val="visible"/>
                                      </p:to>
                                    </p:set>
                                    <p:animEffect transition="in" filter="fade">
                                      <p:cBhvr>
                                        <p:cTn id="10" dur="1000"/>
                                        <p:tgtEl>
                                          <p:spTgt spid="265">
                                            <p:txEl>
                                              <p:pRg st="0" end="0"/>
                                            </p:txEl>
                                          </p:spTgt>
                                        </p:tgtEl>
                                      </p:cBhvr>
                                    </p:animEffect>
                                  </p:childTnLst>
                                </p:cTn>
                              </p:par>
                            </p:childTnLst>
                          </p:cTn>
                        </p:par>
                        <p:par>
                          <p:cTn id="11" fill="hold">
                            <p:stCondLst>
                              <p:cond delay="1000"/>
                            </p:stCondLst>
                            <p:childTnLst>
                              <p:par>
                                <p:cTn id="12" presetID="10" presetClass="entr" fill="hold" grpId="0" nodeType="afterEffect">
                                  <p:stCondLst>
                                    <p:cond delay="0"/>
                                  </p:stCondLst>
                                  <p:iterate>
                                    <p:tmAbs val="0"/>
                                  </p:iterate>
                                  <p:childTnLst>
                                    <p:set>
                                      <p:cBhvr>
                                        <p:cTn id="13" fill="hold"/>
                                        <p:tgtEl>
                                          <p:spTgt spid="265">
                                            <p:txEl>
                                              <p:pRg st="1" end="1"/>
                                            </p:txEl>
                                          </p:spTgt>
                                        </p:tgtEl>
                                        <p:attrNameLst>
                                          <p:attrName>style.visibility</p:attrName>
                                        </p:attrNameLst>
                                      </p:cBhvr>
                                      <p:to>
                                        <p:strVal val="visible"/>
                                      </p:to>
                                    </p:set>
                                    <p:animEffect transition="in" filter="fade">
                                      <p:cBhvr>
                                        <p:cTn id="14" dur="1000"/>
                                        <p:tgtEl>
                                          <p:spTgt spid="265">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fill="hold" grpId="0" nodeType="clickEffect">
                                  <p:stCondLst>
                                    <p:cond delay="0"/>
                                  </p:stCondLst>
                                  <p:iterate>
                                    <p:tmAbs val="0"/>
                                  </p:iterate>
                                  <p:childTnLst>
                                    <p:set>
                                      <p:cBhvr>
                                        <p:cTn id="18" fill="hold"/>
                                        <p:tgtEl>
                                          <p:spTgt spid="265">
                                            <p:txEl>
                                              <p:pRg st="2" end="2"/>
                                            </p:txEl>
                                          </p:spTgt>
                                        </p:tgtEl>
                                        <p:attrNameLst>
                                          <p:attrName>style.visibility</p:attrName>
                                        </p:attrNameLst>
                                      </p:cBhvr>
                                      <p:to>
                                        <p:strVal val="visible"/>
                                      </p:to>
                                    </p:set>
                                    <p:animEffect transition="in" filter="fade">
                                      <p:cBhvr>
                                        <p:cTn id="19" dur="1000"/>
                                        <p:tgtEl>
                                          <p:spTgt spid="265">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fill="hold" grpId="0" nodeType="clickEffect">
                                  <p:stCondLst>
                                    <p:cond delay="0"/>
                                  </p:stCondLst>
                                  <p:iterate>
                                    <p:tmAbs val="0"/>
                                  </p:iterate>
                                  <p:childTnLst>
                                    <p:set>
                                      <p:cBhvr>
                                        <p:cTn id="23" fill="hold"/>
                                        <p:tgtEl>
                                          <p:spTgt spid="265">
                                            <p:txEl>
                                              <p:pRg st="3" end="3"/>
                                            </p:txEl>
                                          </p:spTgt>
                                        </p:tgtEl>
                                        <p:attrNameLst>
                                          <p:attrName>style.visibility</p:attrName>
                                        </p:attrNameLst>
                                      </p:cBhvr>
                                      <p:to>
                                        <p:strVal val="visible"/>
                                      </p:to>
                                    </p:set>
                                    <p:animEffect transition="in" filter="fade">
                                      <p:cBhvr>
                                        <p:cTn id="24" dur="1000"/>
                                        <p:tgtEl>
                                          <p:spTgt spid="26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5" grpId="0" build="p" bldLvl="5"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Double-click to edit"/>
          <p:cNvSpPr txBox="1">
            <a:spLocks noGrp="1"/>
          </p:cNvSpPr>
          <p:nvPr>
            <p:ph type="body" idx="1"/>
          </p:nvPr>
        </p:nvSpPr>
        <p:spPr>
          <a:xfrm>
            <a:off x="3200400" y="1228725"/>
            <a:ext cx="16944975" cy="6972300"/>
          </a:xfrm>
          <a:prstGeom prst="rect">
            <a:avLst/>
          </a:prstGeom>
        </p:spPr>
        <p:txBody>
          <a:bodyPr>
            <a:normAutofit/>
          </a:bodyPr>
          <a:lstStyle/>
          <a:p>
            <a:pPr marL="0" indent="0" algn="ctr">
              <a:buNone/>
            </a:pPr>
            <a:r>
              <a:rPr lang="ru-RU" sz="8800" b="1" dirty="0"/>
              <a:t>«Проповедь, как правило, должна быть короткой».</a:t>
            </a:r>
            <a:endParaRPr sz="8800" b="1" dirty="0"/>
          </a:p>
        </p:txBody>
      </p:sp>
      <p:pic>
        <p:nvPicPr>
          <p:cNvPr id="183" name="img9.jpg" descr="img9.jpg"/>
          <p:cNvPicPr>
            <a:picLocks noChangeAspect="1"/>
          </p:cNvPicPr>
          <p:nvPr/>
        </p:nvPicPr>
        <p:blipFill>
          <a:blip r:embed="rId2"/>
          <a:stretch>
            <a:fillRect/>
          </a:stretch>
        </p:blipFill>
        <p:spPr>
          <a:xfrm>
            <a:off x="16464000" y="9298609"/>
            <a:ext cx="7920000" cy="441739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Double-click to edit"/>
          <p:cNvSpPr txBox="1">
            <a:spLocks noGrp="1"/>
          </p:cNvSpPr>
          <p:nvPr>
            <p:ph type="body" idx="1"/>
          </p:nvPr>
        </p:nvSpPr>
        <p:spPr>
          <a:xfrm>
            <a:off x="1228725" y="171451"/>
            <a:ext cx="21945600" cy="11058524"/>
          </a:xfrm>
          <a:prstGeom prst="rect">
            <a:avLst/>
          </a:prstGeom>
        </p:spPr>
        <p:txBody>
          <a:bodyPr>
            <a:normAutofit/>
          </a:bodyPr>
          <a:lstStyle/>
          <a:p>
            <a:pPr marL="0" indent="0" algn="ctr">
              <a:buNone/>
            </a:pPr>
            <a:r>
              <a:rPr lang="ru-RU" sz="7200" b="1" dirty="0"/>
              <a:t>«Еще одного способного служителя спросили, как долго он проповедует, и служитель ответил: “Когда я готовлюсь тщательно, то обычно говорю полчаса; когда готовлюсь не слишком хорошо — час; но когда я выхожу на кафедру без предварительной подготовки, то могу говорить сколь угодно долго; я, по сути дела, не знаю, когда остановиться».</a:t>
            </a:r>
            <a:r>
              <a:rPr lang="ru-RU" sz="6000" dirty="0"/>
              <a:t> </a:t>
            </a:r>
            <a:endParaRPr lang="en-US" sz="6000" dirty="0"/>
          </a:p>
          <a:p>
            <a:pPr marL="0" indent="0" algn="ctr">
              <a:buNone/>
            </a:pPr>
            <a:r>
              <a:rPr lang="ru-RU" sz="6000" dirty="0"/>
              <a:t>Евангелизм, с. 176.2</a:t>
            </a:r>
            <a:endParaRPr sz="6000" dirty="0"/>
          </a:p>
        </p:txBody>
      </p:sp>
      <p:pic>
        <p:nvPicPr>
          <p:cNvPr id="187" name="img10.jpg" descr="img10.jpg"/>
          <p:cNvPicPr>
            <a:picLocks noChangeAspect="1"/>
          </p:cNvPicPr>
          <p:nvPr/>
        </p:nvPicPr>
        <p:blipFill>
          <a:blip r:embed="rId2"/>
          <a:stretch>
            <a:fillRect/>
          </a:stretch>
        </p:blipFill>
        <p:spPr>
          <a:xfrm>
            <a:off x="16464000" y="9281305"/>
            <a:ext cx="7920000" cy="4434695"/>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http://schemas.openxmlformats.org/officeDocument/2006/math" xmlns:a14="http://schemas.microsoft.com/office/drawing/2010/main">
      <p:transition spd="slow">
        <p:fade/>
      </p:transition>
    </mc:Fallback>
  </mc:AlternateContent>
</p:sld>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1118</TotalTime>
  <Words>3870</Words>
  <Application>Microsoft Macintosh PowerPoint</Application>
  <PresentationFormat>Произвольный</PresentationFormat>
  <Paragraphs>229</Paragraphs>
  <Slides>79</Slides>
  <Notes>2</Notes>
  <HiddenSlides>0</HiddenSlides>
  <MMClips>0</MMClips>
  <ScaleCrop>false</ScaleCrop>
  <HeadingPairs>
    <vt:vector size="6" baseType="variant">
      <vt:variant>
        <vt:lpstr>Использованные шрифты</vt:lpstr>
      </vt:variant>
      <vt:variant>
        <vt:i4>8</vt:i4>
      </vt:variant>
      <vt:variant>
        <vt:lpstr>Тема</vt:lpstr>
      </vt:variant>
      <vt:variant>
        <vt:i4>1</vt:i4>
      </vt:variant>
      <vt:variant>
        <vt:lpstr>Заголовки слайдов</vt:lpstr>
      </vt:variant>
      <vt:variant>
        <vt:i4>79</vt:i4>
      </vt:variant>
    </vt:vector>
  </HeadingPairs>
  <TitlesOfParts>
    <vt:vector size="88" baseType="lpstr">
      <vt:lpstr>Arial Black</vt:lpstr>
      <vt:lpstr>FranklinGotTReg</vt:lpstr>
      <vt:lpstr>Helvetica</vt:lpstr>
      <vt:lpstr>Helvetica Light</vt:lpstr>
      <vt:lpstr>Helvetica Neue</vt:lpstr>
      <vt:lpstr>Helvetica Neue Light</vt:lpstr>
      <vt:lpstr>Helvetica Neue Medium</vt:lpstr>
      <vt:lpstr>Times New Roman</vt:lpstr>
      <vt:lpstr>White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Вступление</vt:lpstr>
      <vt:lpstr>Основная часть</vt:lpstr>
      <vt:lpstr>Призыв</vt:lpstr>
      <vt:lpstr>Презентация PowerPoint</vt:lpstr>
      <vt:lpstr>Структура проповеди</vt:lpstr>
      <vt:lpstr>Структура основной части</vt:lpstr>
      <vt:lpstr>Структура призыва</vt:lpstr>
      <vt:lpstr>Пошли жнецов</vt:lpstr>
      <vt:lpstr>Публичные  призывы</vt:lpstr>
      <vt:lpstr>Неправильные представления о призывах</vt:lpstr>
      <vt:lpstr>Презентация PowerPoint</vt:lpstr>
      <vt:lpstr>Презентация PowerPoint</vt:lpstr>
      <vt:lpstr>Презентация PowerPoint</vt:lpstr>
      <vt:lpstr>Делать призывы так же важно, как:</vt:lpstr>
      <vt:lpstr>Решения, принятые на встрече</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Крайности, которых стоит избегать</vt:lpstr>
      <vt:lpstr>3 ключа к призывам</vt:lpstr>
      <vt:lpstr>Презентация PowerPoint</vt:lpstr>
      <vt:lpstr>Презентация PowerPoint</vt:lpstr>
      <vt:lpstr>Решение для Христа</vt:lpstr>
      <vt:lpstr>Делайте призыв!</vt:lpstr>
      <vt:lpstr>Помните!</vt:lpstr>
      <vt:lpstr>Пошли жнецов</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Темы</vt:lpstr>
      <vt:lpstr>Презентация PowerPoint</vt:lpstr>
      <vt:lpstr>Темы-2</vt:lpstr>
      <vt:lpstr>Неправильные представления о призывах</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катя</dc:creator>
  <cp:lastModifiedBy>Microsoft Office User</cp:lastModifiedBy>
  <cp:revision>70</cp:revision>
  <dcterms:modified xsi:type="dcterms:W3CDTF">2023-03-02T14:15:09Z</dcterms:modified>
</cp:coreProperties>
</file>