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5" r:id="rId1"/>
    <p:sldMasterId id="2147483997" r:id="rId2"/>
    <p:sldMasterId id="2147484010" r:id="rId3"/>
    <p:sldMasterId id="2147484022" r:id="rId4"/>
  </p:sldMasterIdLst>
  <p:notesMasterIdLst>
    <p:notesMasterId r:id="rId67"/>
  </p:notesMasterIdLst>
  <p:sldIdLst>
    <p:sldId id="803" r:id="rId5"/>
    <p:sldId id="1575" r:id="rId6"/>
    <p:sldId id="1558" r:id="rId7"/>
    <p:sldId id="1186" r:id="rId8"/>
    <p:sldId id="1187" r:id="rId9"/>
    <p:sldId id="1188" r:id="rId10"/>
    <p:sldId id="1559" r:id="rId11"/>
    <p:sldId id="979" r:id="rId12"/>
    <p:sldId id="1194" r:id="rId13"/>
    <p:sldId id="1196" r:id="rId14"/>
    <p:sldId id="1561" r:id="rId15"/>
    <p:sldId id="1199" r:id="rId16"/>
    <p:sldId id="1562" r:id="rId17"/>
    <p:sldId id="1563" r:id="rId18"/>
    <p:sldId id="1564" r:id="rId19"/>
    <p:sldId id="313" r:id="rId20"/>
    <p:sldId id="1565" r:id="rId21"/>
    <p:sldId id="1201" r:id="rId22"/>
    <p:sldId id="1463" r:id="rId23"/>
    <p:sldId id="1429" r:id="rId24"/>
    <p:sldId id="1426" r:id="rId25"/>
    <p:sldId id="1444" r:id="rId26"/>
    <p:sldId id="1475" r:id="rId27"/>
    <p:sldId id="1191" r:id="rId28"/>
    <p:sldId id="1568" r:id="rId29"/>
    <p:sldId id="1467" r:id="rId30"/>
    <p:sldId id="1469" r:id="rId31"/>
    <p:sldId id="1468" r:id="rId32"/>
    <p:sldId id="1470" r:id="rId33"/>
    <p:sldId id="984" r:id="rId34"/>
    <p:sldId id="1180" r:id="rId35"/>
    <p:sldId id="1567" r:id="rId36"/>
    <p:sldId id="1481" r:id="rId37"/>
    <p:sldId id="1480" r:id="rId38"/>
    <p:sldId id="1479" r:id="rId39"/>
    <p:sldId id="692" r:id="rId40"/>
    <p:sldId id="1569" r:id="rId41"/>
    <p:sldId id="1573" r:id="rId42"/>
    <p:sldId id="1197" r:id="rId43"/>
    <p:sldId id="1503" r:id="rId44"/>
    <p:sldId id="1504" r:id="rId45"/>
    <p:sldId id="1505" r:id="rId46"/>
    <p:sldId id="1508" r:id="rId47"/>
    <p:sldId id="1506" r:id="rId48"/>
    <p:sldId id="815" r:id="rId49"/>
    <p:sldId id="1574" r:id="rId50"/>
    <p:sldId id="1340" r:id="rId51"/>
    <p:sldId id="1494" r:id="rId52"/>
    <p:sldId id="328" r:id="rId53"/>
    <p:sldId id="359" r:id="rId54"/>
    <p:sldId id="360" r:id="rId55"/>
    <p:sldId id="361" r:id="rId56"/>
    <p:sldId id="347" r:id="rId57"/>
    <p:sldId id="337" r:id="rId58"/>
    <p:sldId id="348" r:id="rId59"/>
    <p:sldId id="342" r:id="rId60"/>
    <p:sldId id="338" r:id="rId61"/>
    <p:sldId id="346" r:id="rId62"/>
    <p:sldId id="344" r:id="rId63"/>
    <p:sldId id="1572" r:id="rId64"/>
    <p:sldId id="1571" r:id="rId65"/>
    <p:sldId id="1495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FF7EA6-7B48-4945-A5B7-0BD25ACC5BA9}" v="3" dt="2023-02-05T19:47:08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52"/>
    <p:restoredTop sz="94218"/>
  </p:normalViewPr>
  <p:slideViewPr>
    <p:cSldViewPr snapToGrid="0" snapToObjects="1">
      <p:cViewPr varScale="1">
        <p:scale>
          <a:sx n="109" d="100"/>
          <a:sy n="109" d="100"/>
        </p:scale>
        <p:origin x="4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4EFEC2-B912-49D3-86FF-05D6F95E15B0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553AD1-8DF5-46F7-BBE8-CCF76E45B46E}">
      <dgm:prSet/>
      <dgm:spPr/>
      <dgm:t>
        <a:bodyPr/>
        <a:lstStyle/>
        <a:p>
          <a:r>
            <a:rPr lang="ru-RU" dirty="0" smtClean="0"/>
            <a:t>Часть</a:t>
          </a:r>
          <a:r>
            <a:rPr lang="en-US" dirty="0" smtClean="0"/>
            <a:t> </a:t>
          </a:r>
          <a:r>
            <a:rPr lang="en-US" dirty="0"/>
            <a:t>I</a:t>
          </a:r>
        </a:p>
      </dgm:t>
    </dgm:pt>
    <dgm:pt modelId="{89A2D3A2-C56E-4AED-AD1A-402F909EC3BF}" type="parTrans" cxnId="{4BC4D477-EFA5-493A-BEC8-8089AD93A7B3}">
      <dgm:prSet/>
      <dgm:spPr/>
      <dgm:t>
        <a:bodyPr/>
        <a:lstStyle/>
        <a:p>
          <a:endParaRPr lang="en-US"/>
        </a:p>
      </dgm:t>
    </dgm:pt>
    <dgm:pt modelId="{1BEDFEC6-6557-4060-BBB3-416CF2C3C6D6}" type="sibTrans" cxnId="{4BC4D477-EFA5-493A-BEC8-8089AD93A7B3}">
      <dgm:prSet/>
      <dgm:spPr/>
      <dgm:t>
        <a:bodyPr/>
        <a:lstStyle/>
        <a:p>
          <a:endParaRPr lang="en-US"/>
        </a:p>
      </dgm:t>
    </dgm:pt>
    <dgm:pt modelId="{4D664B0A-4EA6-493C-8FA6-0B351F58E605}">
      <dgm:prSet/>
      <dgm:spPr/>
      <dgm:t>
        <a:bodyPr/>
        <a:lstStyle/>
        <a:p>
          <a:r>
            <a:rPr lang="ru-RU" dirty="0" smtClean="0"/>
            <a:t>Указывает ли наука на Бога – Аргументы из области точных наук (114 стр.)</a:t>
          </a:r>
          <a:endParaRPr lang="en-US" dirty="0"/>
        </a:p>
      </dgm:t>
    </dgm:pt>
    <dgm:pt modelId="{24182515-A29B-4C1B-B1FD-9923A3E78054}" type="parTrans" cxnId="{3B0CC4F1-731C-41C5-A068-826B6E55797E}">
      <dgm:prSet/>
      <dgm:spPr/>
      <dgm:t>
        <a:bodyPr/>
        <a:lstStyle/>
        <a:p>
          <a:endParaRPr lang="en-US"/>
        </a:p>
      </dgm:t>
    </dgm:pt>
    <dgm:pt modelId="{DAFDA7F1-93F9-45C2-B6D8-8F6695844883}" type="sibTrans" cxnId="{3B0CC4F1-731C-41C5-A068-826B6E55797E}">
      <dgm:prSet/>
      <dgm:spPr/>
      <dgm:t>
        <a:bodyPr/>
        <a:lstStyle/>
        <a:p>
          <a:endParaRPr lang="en-US"/>
        </a:p>
      </dgm:t>
    </dgm:pt>
    <dgm:pt modelId="{33BB263C-9BCD-4028-9B0B-BA274D67A402}">
      <dgm:prSet/>
      <dgm:spPr/>
      <dgm:t>
        <a:bodyPr/>
        <a:lstStyle/>
        <a:p>
          <a:r>
            <a:rPr lang="ru-RU" dirty="0" smtClean="0"/>
            <a:t>Часть</a:t>
          </a:r>
          <a:r>
            <a:rPr lang="en-US" dirty="0" smtClean="0"/>
            <a:t> </a:t>
          </a:r>
          <a:r>
            <a:rPr lang="en-US" dirty="0"/>
            <a:t>II</a:t>
          </a:r>
        </a:p>
      </dgm:t>
    </dgm:pt>
    <dgm:pt modelId="{2E0FB829-4155-493C-B679-FCEB4ADA3465}" type="parTrans" cxnId="{567DC516-F4C3-4172-ADDC-32B753DF8E4C}">
      <dgm:prSet/>
      <dgm:spPr/>
      <dgm:t>
        <a:bodyPr/>
        <a:lstStyle/>
        <a:p>
          <a:endParaRPr lang="en-US"/>
        </a:p>
      </dgm:t>
    </dgm:pt>
    <dgm:pt modelId="{8DF611FF-3E37-448B-AAD8-9FB8CDB9B6A9}" type="sibTrans" cxnId="{567DC516-F4C3-4172-ADDC-32B753DF8E4C}">
      <dgm:prSet/>
      <dgm:spPr/>
      <dgm:t>
        <a:bodyPr/>
        <a:lstStyle/>
        <a:p>
          <a:endParaRPr lang="en-US"/>
        </a:p>
      </dgm:t>
    </dgm:pt>
    <dgm:pt modelId="{0557ACB3-DA26-49C7-822C-F8DB028EF171}">
      <dgm:prSet/>
      <dgm:spPr/>
      <dgm:t>
        <a:bodyPr/>
        <a:lstStyle/>
        <a:p>
          <a:r>
            <a:rPr lang="ru-RU" dirty="0" smtClean="0"/>
            <a:t>Камни вопиют – Аргументы из археологии и истории</a:t>
          </a:r>
          <a:r>
            <a:rPr lang="en-US" dirty="0" smtClean="0"/>
            <a:t> </a:t>
          </a:r>
          <a:r>
            <a:rPr lang="ru-RU" dirty="0" smtClean="0"/>
            <a:t>(141</a:t>
          </a:r>
          <a:r>
            <a:rPr lang="en-US" dirty="0" smtClean="0"/>
            <a:t> </a:t>
          </a:r>
          <a:r>
            <a:rPr lang="ru-RU" dirty="0" smtClean="0"/>
            <a:t>стр.)</a:t>
          </a:r>
          <a:endParaRPr lang="en-US" dirty="0"/>
        </a:p>
      </dgm:t>
    </dgm:pt>
    <dgm:pt modelId="{C32214FE-AC31-47C1-AC69-DD4CB91142DF}" type="parTrans" cxnId="{05E0735E-74AE-47AF-9C14-BA8EF2BE5EF5}">
      <dgm:prSet/>
      <dgm:spPr/>
      <dgm:t>
        <a:bodyPr/>
        <a:lstStyle/>
        <a:p>
          <a:endParaRPr lang="en-US"/>
        </a:p>
      </dgm:t>
    </dgm:pt>
    <dgm:pt modelId="{66EC6514-F476-46F1-A3B0-1B6473E2673F}" type="sibTrans" cxnId="{05E0735E-74AE-47AF-9C14-BA8EF2BE5EF5}">
      <dgm:prSet/>
      <dgm:spPr/>
      <dgm:t>
        <a:bodyPr/>
        <a:lstStyle/>
        <a:p>
          <a:endParaRPr lang="en-US"/>
        </a:p>
      </dgm:t>
    </dgm:pt>
    <dgm:pt modelId="{324310DB-4620-4944-B3DD-AC892A7270D7}">
      <dgm:prSet/>
      <dgm:spPr/>
      <dgm:t>
        <a:bodyPr/>
        <a:lstStyle/>
        <a:p>
          <a:r>
            <a:rPr lang="ru-RU" dirty="0" smtClean="0"/>
            <a:t>Часть</a:t>
          </a:r>
          <a:r>
            <a:rPr lang="en-US" dirty="0" smtClean="0"/>
            <a:t> </a:t>
          </a:r>
          <a:r>
            <a:rPr lang="en-US" dirty="0"/>
            <a:t>III</a:t>
          </a:r>
        </a:p>
      </dgm:t>
    </dgm:pt>
    <dgm:pt modelId="{6857BA0B-C2F3-47D6-B054-E6406B482566}" type="parTrans" cxnId="{1A75E392-2CE0-4A43-893C-DB756C251325}">
      <dgm:prSet/>
      <dgm:spPr/>
      <dgm:t>
        <a:bodyPr/>
        <a:lstStyle/>
        <a:p>
          <a:endParaRPr lang="en-US"/>
        </a:p>
      </dgm:t>
    </dgm:pt>
    <dgm:pt modelId="{E30A412D-539B-4CD9-A986-B8773DFD5488}" type="sibTrans" cxnId="{1A75E392-2CE0-4A43-893C-DB756C251325}">
      <dgm:prSet/>
      <dgm:spPr/>
      <dgm:t>
        <a:bodyPr/>
        <a:lstStyle/>
        <a:p>
          <a:endParaRPr lang="en-US"/>
        </a:p>
      </dgm:t>
    </dgm:pt>
    <dgm:pt modelId="{2CDA14BB-6A33-4214-A8EF-FAFCC22F664E}">
      <dgm:prSet/>
      <dgm:spPr/>
      <dgm:t>
        <a:bodyPr/>
        <a:lstStyle/>
        <a:p>
          <a:r>
            <a:rPr lang="ru-RU" dirty="0" smtClean="0"/>
            <a:t>Что такое истина – Аргументы из философии и эпистемологии (140 стр.)</a:t>
          </a:r>
          <a:endParaRPr lang="en-US" dirty="0"/>
        </a:p>
      </dgm:t>
    </dgm:pt>
    <dgm:pt modelId="{C5E32268-4E1A-4787-B238-0E644CCCF447}" type="parTrans" cxnId="{E026B012-FB1D-42F4-B2E8-5B688AFB8BDB}">
      <dgm:prSet/>
      <dgm:spPr/>
      <dgm:t>
        <a:bodyPr/>
        <a:lstStyle/>
        <a:p>
          <a:endParaRPr lang="en-US"/>
        </a:p>
      </dgm:t>
    </dgm:pt>
    <dgm:pt modelId="{BC82E9D5-F4B4-4510-BF08-A948CD3C2B45}" type="sibTrans" cxnId="{E026B012-FB1D-42F4-B2E8-5B688AFB8BDB}">
      <dgm:prSet/>
      <dgm:spPr/>
      <dgm:t>
        <a:bodyPr/>
        <a:lstStyle/>
        <a:p>
          <a:endParaRPr lang="en-US"/>
        </a:p>
      </dgm:t>
    </dgm:pt>
    <dgm:pt modelId="{AC2908ED-FECC-BF4B-ABBC-0FC4AC4BB045}" type="pres">
      <dgm:prSet presAssocID="{A64EFEC2-B912-49D3-86FF-05D6F95E15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DCADD2-A89D-B542-A879-E91D6DAA3E72}" type="pres">
      <dgm:prSet presAssocID="{C1553AD1-8DF5-46F7-BBE8-CCF76E45B46E}" presName="linNode" presStyleCnt="0"/>
      <dgm:spPr/>
    </dgm:pt>
    <dgm:pt modelId="{9FAB789B-F658-4C42-8CF6-D88E3A627D4D}" type="pres">
      <dgm:prSet presAssocID="{C1553AD1-8DF5-46F7-BBE8-CCF76E45B46E}" presName="parentText" presStyleLbl="solidFgAcc1" presStyleIdx="0" presStyleCnt="3">
        <dgm:presLayoutVars>
          <dgm:chMax val="1"/>
          <dgm:bulletEnabled/>
        </dgm:presLayoutVars>
      </dgm:prSet>
      <dgm:spPr/>
      <dgm:t>
        <a:bodyPr/>
        <a:lstStyle/>
        <a:p>
          <a:endParaRPr lang="ru-RU"/>
        </a:p>
      </dgm:t>
    </dgm:pt>
    <dgm:pt modelId="{1D901C2E-D520-E245-8A24-8AE48D01E875}" type="pres">
      <dgm:prSet presAssocID="{C1553AD1-8DF5-46F7-BBE8-CCF76E45B46E}" presName="descendantText" presStyleLbl="alignNode1" presStyleIdx="0" presStyleCnt="3">
        <dgm:presLayoutVars>
          <dgm:bulletEnabled/>
        </dgm:presLayoutVars>
      </dgm:prSet>
      <dgm:spPr/>
      <dgm:t>
        <a:bodyPr/>
        <a:lstStyle/>
        <a:p>
          <a:endParaRPr lang="ru-RU"/>
        </a:p>
      </dgm:t>
    </dgm:pt>
    <dgm:pt modelId="{8341EC7E-9121-8140-8225-5704E8D30CAC}" type="pres">
      <dgm:prSet presAssocID="{1BEDFEC6-6557-4060-BBB3-416CF2C3C6D6}" presName="sp" presStyleCnt="0"/>
      <dgm:spPr/>
    </dgm:pt>
    <dgm:pt modelId="{F9495BDD-6B35-EE46-B320-8B0B87B46263}" type="pres">
      <dgm:prSet presAssocID="{33BB263C-9BCD-4028-9B0B-BA274D67A402}" presName="linNode" presStyleCnt="0"/>
      <dgm:spPr/>
    </dgm:pt>
    <dgm:pt modelId="{7C3C328D-97B9-224F-9B41-83A30F791AD5}" type="pres">
      <dgm:prSet presAssocID="{33BB263C-9BCD-4028-9B0B-BA274D67A402}" presName="parentText" presStyleLbl="solidFgAcc1" presStyleIdx="1" presStyleCnt="3">
        <dgm:presLayoutVars>
          <dgm:chMax val="1"/>
          <dgm:bulletEnabled/>
        </dgm:presLayoutVars>
      </dgm:prSet>
      <dgm:spPr/>
      <dgm:t>
        <a:bodyPr/>
        <a:lstStyle/>
        <a:p>
          <a:endParaRPr lang="ru-RU"/>
        </a:p>
      </dgm:t>
    </dgm:pt>
    <dgm:pt modelId="{B0827EC4-B058-3D46-B800-4BAC8A4F9FA8}" type="pres">
      <dgm:prSet presAssocID="{33BB263C-9BCD-4028-9B0B-BA274D67A402}" presName="descendantText" presStyleLbl="alignNode1" presStyleIdx="1" presStyleCnt="3">
        <dgm:presLayoutVars>
          <dgm:bulletEnabled/>
        </dgm:presLayoutVars>
      </dgm:prSet>
      <dgm:spPr/>
      <dgm:t>
        <a:bodyPr/>
        <a:lstStyle/>
        <a:p>
          <a:endParaRPr lang="ru-RU"/>
        </a:p>
      </dgm:t>
    </dgm:pt>
    <dgm:pt modelId="{DB50734B-F153-104F-ABFB-EFC758F82365}" type="pres">
      <dgm:prSet presAssocID="{8DF611FF-3E37-448B-AAD8-9FB8CDB9B6A9}" presName="sp" presStyleCnt="0"/>
      <dgm:spPr/>
    </dgm:pt>
    <dgm:pt modelId="{DA68A8BC-6FA5-2F43-94CD-B168FCCE910F}" type="pres">
      <dgm:prSet presAssocID="{324310DB-4620-4944-B3DD-AC892A7270D7}" presName="linNode" presStyleCnt="0"/>
      <dgm:spPr/>
    </dgm:pt>
    <dgm:pt modelId="{D022FE78-2C90-BD46-988C-0D490A07C34A}" type="pres">
      <dgm:prSet presAssocID="{324310DB-4620-4944-B3DD-AC892A7270D7}" presName="parentText" presStyleLbl="solidFgAcc1" presStyleIdx="2" presStyleCnt="3">
        <dgm:presLayoutVars>
          <dgm:chMax val="1"/>
          <dgm:bulletEnabled/>
        </dgm:presLayoutVars>
      </dgm:prSet>
      <dgm:spPr/>
      <dgm:t>
        <a:bodyPr/>
        <a:lstStyle/>
        <a:p>
          <a:endParaRPr lang="ru-RU"/>
        </a:p>
      </dgm:t>
    </dgm:pt>
    <dgm:pt modelId="{03E16D75-E29B-DB46-A0B7-22FF76883500}" type="pres">
      <dgm:prSet presAssocID="{324310DB-4620-4944-B3DD-AC892A7270D7}" presName="descendantText" presStyleLbl="alignNode1" presStyleIdx="2" presStyleCnt="3">
        <dgm:presLayoutVars>
          <dgm:bulletEnabled/>
        </dgm:presLayoutVars>
      </dgm:prSet>
      <dgm:spPr/>
      <dgm:t>
        <a:bodyPr/>
        <a:lstStyle/>
        <a:p>
          <a:endParaRPr lang="ru-RU"/>
        </a:p>
      </dgm:t>
    </dgm:pt>
  </dgm:ptLst>
  <dgm:cxnLst>
    <dgm:cxn modelId="{6CD5E4D2-E485-7F4F-9E96-2426F633E5C3}" type="presOf" srcId="{0557ACB3-DA26-49C7-822C-F8DB028EF171}" destId="{B0827EC4-B058-3D46-B800-4BAC8A4F9FA8}" srcOrd="0" destOrd="0" presId="urn:microsoft.com/office/officeart/2016/7/layout/VerticalHollowActionList"/>
    <dgm:cxn modelId="{3E3DBFCD-D53F-B24D-9590-9FD470837EF8}" type="presOf" srcId="{324310DB-4620-4944-B3DD-AC892A7270D7}" destId="{D022FE78-2C90-BD46-988C-0D490A07C34A}" srcOrd="0" destOrd="0" presId="urn:microsoft.com/office/officeart/2016/7/layout/VerticalHollowActionList"/>
    <dgm:cxn modelId="{E026B012-FB1D-42F4-B2E8-5B688AFB8BDB}" srcId="{324310DB-4620-4944-B3DD-AC892A7270D7}" destId="{2CDA14BB-6A33-4214-A8EF-FAFCC22F664E}" srcOrd="0" destOrd="0" parTransId="{C5E32268-4E1A-4787-B238-0E644CCCF447}" sibTransId="{BC82E9D5-F4B4-4510-BF08-A948CD3C2B45}"/>
    <dgm:cxn modelId="{75F6C68C-6C9D-B74B-B3CB-D56505F13A5E}" type="presOf" srcId="{2CDA14BB-6A33-4214-A8EF-FAFCC22F664E}" destId="{03E16D75-E29B-DB46-A0B7-22FF76883500}" srcOrd="0" destOrd="0" presId="urn:microsoft.com/office/officeart/2016/7/layout/VerticalHollowActionList"/>
    <dgm:cxn modelId="{4BC4D477-EFA5-493A-BEC8-8089AD93A7B3}" srcId="{A64EFEC2-B912-49D3-86FF-05D6F95E15B0}" destId="{C1553AD1-8DF5-46F7-BBE8-CCF76E45B46E}" srcOrd="0" destOrd="0" parTransId="{89A2D3A2-C56E-4AED-AD1A-402F909EC3BF}" sibTransId="{1BEDFEC6-6557-4060-BBB3-416CF2C3C6D6}"/>
    <dgm:cxn modelId="{7DB85B73-F203-8548-9436-D8B9141F1AAF}" type="presOf" srcId="{4D664B0A-4EA6-493C-8FA6-0B351F58E605}" destId="{1D901C2E-D520-E245-8A24-8AE48D01E875}" srcOrd="0" destOrd="0" presId="urn:microsoft.com/office/officeart/2016/7/layout/VerticalHollowActionList"/>
    <dgm:cxn modelId="{09021658-4BC4-844B-BF29-3651B16276C9}" type="presOf" srcId="{33BB263C-9BCD-4028-9B0B-BA274D67A402}" destId="{7C3C328D-97B9-224F-9B41-83A30F791AD5}" srcOrd="0" destOrd="0" presId="urn:microsoft.com/office/officeart/2016/7/layout/VerticalHollowActionList"/>
    <dgm:cxn modelId="{3B0CC4F1-731C-41C5-A068-826B6E55797E}" srcId="{C1553AD1-8DF5-46F7-BBE8-CCF76E45B46E}" destId="{4D664B0A-4EA6-493C-8FA6-0B351F58E605}" srcOrd="0" destOrd="0" parTransId="{24182515-A29B-4C1B-B1FD-9923A3E78054}" sibTransId="{DAFDA7F1-93F9-45C2-B6D8-8F6695844883}"/>
    <dgm:cxn modelId="{05E0735E-74AE-47AF-9C14-BA8EF2BE5EF5}" srcId="{33BB263C-9BCD-4028-9B0B-BA274D67A402}" destId="{0557ACB3-DA26-49C7-822C-F8DB028EF171}" srcOrd="0" destOrd="0" parTransId="{C32214FE-AC31-47C1-AC69-DD4CB91142DF}" sibTransId="{66EC6514-F476-46F1-A3B0-1B6473E2673F}"/>
    <dgm:cxn modelId="{1A75E392-2CE0-4A43-893C-DB756C251325}" srcId="{A64EFEC2-B912-49D3-86FF-05D6F95E15B0}" destId="{324310DB-4620-4944-B3DD-AC892A7270D7}" srcOrd="2" destOrd="0" parTransId="{6857BA0B-C2F3-47D6-B054-E6406B482566}" sibTransId="{E30A412D-539B-4CD9-A986-B8773DFD5488}"/>
    <dgm:cxn modelId="{13407A8B-F63E-2F4B-88F0-EA065F7EAF63}" type="presOf" srcId="{A64EFEC2-B912-49D3-86FF-05D6F95E15B0}" destId="{AC2908ED-FECC-BF4B-ABBC-0FC4AC4BB045}" srcOrd="0" destOrd="0" presId="urn:microsoft.com/office/officeart/2016/7/layout/VerticalHollowActionList"/>
    <dgm:cxn modelId="{567DC516-F4C3-4172-ADDC-32B753DF8E4C}" srcId="{A64EFEC2-B912-49D3-86FF-05D6F95E15B0}" destId="{33BB263C-9BCD-4028-9B0B-BA274D67A402}" srcOrd="1" destOrd="0" parTransId="{2E0FB829-4155-493C-B679-FCEB4ADA3465}" sibTransId="{8DF611FF-3E37-448B-AAD8-9FB8CDB9B6A9}"/>
    <dgm:cxn modelId="{F76FAFA1-2715-0946-A82A-0BD6F2D52ACE}" type="presOf" srcId="{C1553AD1-8DF5-46F7-BBE8-CCF76E45B46E}" destId="{9FAB789B-F658-4C42-8CF6-D88E3A627D4D}" srcOrd="0" destOrd="0" presId="urn:microsoft.com/office/officeart/2016/7/layout/VerticalHollowActionList"/>
    <dgm:cxn modelId="{FA0964B3-1001-1C4C-920E-061EEF256A0A}" type="presParOf" srcId="{AC2908ED-FECC-BF4B-ABBC-0FC4AC4BB045}" destId="{CADCADD2-A89D-B542-A879-E91D6DAA3E72}" srcOrd="0" destOrd="0" presId="urn:microsoft.com/office/officeart/2016/7/layout/VerticalHollowActionList"/>
    <dgm:cxn modelId="{BFC8CB8B-EB62-2748-8D27-22EA3660919A}" type="presParOf" srcId="{CADCADD2-A89D-B542-A879-E91D6DAA3E72}" destId="{9FAB789B-F658-4C42-8CF6-D88E3A627D4D}" srcOrd="0" destOrd="0" presId="urn:microsoft.com/office/officeart/2016/7/layout/VerticalHollowActionList"/>
    <dgm:cxn modelId="{A255B9D1-9585-1F48-8085-7C6199C1B02B}" type="presParOf" srcId="{CADCADD2-A89D-B542-A879-E91D6DAA3E72}" destId="{1D901C2E-D520-E245-8A24-8AE48D01E875}" srcOrd="1" destOrd="0" presId="urn:microsoft.com/office/officeart/2016/7/layout/VerticalHollowActionList"/>
    <dgm:cxn modelId="{18BD9905-3129-2C41-A868-3948EE8B1CB2}" type="presParOf" srcId="{AC2908ED-FECC-BF4B-ABBC-0FC4AC4BB045}" destId="{8341EC7E-9121-8140-8225-5704E8D30CAC}" srcOrd="1" destOrd="0" presId="urn:microsoft.com/office/officeart/2016/7/layout/VerticalHollowActionList"/>
    <dgm:cxn modelId="{9C6D8210-19F7-9C45-AFFF-E36EAAC53F9B}" type="presParOf" srcId="{AC2908ED-FECC-BF4B-ABBC-0FC4AC4BB045}" destId="{F9495BDD-6B35-EE46-B320-8B0B87B46263}" srcOrd="2" destOrd="0" presId="urn:microsoft.com/office/officeart/2016/7/layout/VerticalHollowActionList"/>
    <dgm:cxn modelId="{30B3D03B-8569-2B43-B509-BEAA53161956}" type="presParOf" srcId="{F9495BDD-6B35-EE46-B320-8B0B87B46263}" destId="{7C3C328D-97B9-224F-9B41-83A30F791AD5}" srcOrd="0" destOrd="0" presId="urn:microsoft.com/office/officeart/2016/7/layout/VerticalHollowActionList"/>
    <dgm:cxn modelId="{002FC8C8-8500-5F44-98B8-670BA16D9E85}" type="presParOf" srcId="{F9495BDD-6B35-EE46-B320-8B0B87B46263}" destId="{B0827EC4-B058-3D46-B800-4BAC8A4F9FA8}" srcOrd="1" destOrd="0" presId="urn:microsoft.com/office/officeart/2016/7/layout/VerticalHollowActionList"/>
    <dgm:cxn modelId="{64E34490-EB97-4349-ACC4-73FAC687A0CA}" type="presParOf" srcId="{AC2908ED-FECC-BF4B-ABBC-0FC4AC4BB045}" destId="{DB50734B-F153-104F-ABFB-EFC758F82365}" srcOrd="3" destOrd="0" presId="urn:microsoft.com/office/officeart/2016/7/layout/VerticalHollowActionList"/>
    <dgm:cxn modelId="{2A6F30BB-48DE-7F4E-A994-45D5067CA900}" type="presParOf" srcId="{AC2908ED-FECC-BF4B-ABBC-0FC4AC4BB045}" destId="{DA68A8BC-6FA5-2F43-94CD-B168FCCE910F}" srcOrd="4" destOrd="0" presId="urn:microsoft.com/office/officeart/2016/7/layout/VerticalHollowActionList"/>
    <dgm:cxn modelId="{69371CC4-3405-8141-9180-0BB14F09D18C}" type="presParOf" srcId="{DA68A8BC-6FA5-2F43-94CD-B168FCCE910F}" destId="{D022FE78-2C90-BD46-988C-0D490A07C34A}" srcOrd="0" destOrd="0" presId="urn:microsoft.com/office/officeart/2016/7/layout/VerticalHollowActionList"/>
    <dgm:cxn modelId="{63B01577-004E-3B4E-9CE2-F04B1A310BDF}" type="presParOf" srcId="{DA68A8BC-6FA5-2F43-94CD-B168FCCE910F}" destId="{03E16D75-E29B-DB46-A0B7-22FF76883500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01C2E-D520-E245-8A24-8AE48D01E875}">
      <dsp:nvSpPr>
        <dsp:cNvPr id="0" name=""/>
        <dsp:cNvSpPr/>
      </dsp:nvSpPr>
      <dsp:spPr>
        <a:xfrm>
          <a:off x="2011680" y="1130"/>
          <a:ext cx="8046720" cy="11588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129" tIns="294346" rIns="156129" bIns="294346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Указывает ли наука на Бога – Аргументы из области точных наук (114 стр.)</a:t>
          </a:r>
          <a:endParaRPr lang="en-US" sz="2100" kern="1200" dirty="0"/>
        </a:p>
      </dsp:txBody>
      <dsp:txXfrm>
        <a:off x="2011680" y="1130"/>
        <a:ext cx="8046720" cy="1158840"/>
      </dsp:txXfrm>
    </dsp:sp>
    <dsp:sp modelId="{9FAB789B-F658-4C42-8CF6-D88E3A627D4D}">
      <dsp:nvSpPr>
        <dsp:cNvPr id="0" name=""/>
        <dsp:cNvSpPr/>
      </dsp:nvSpPr>
      <dsp:spPr>
        <a:xfrm>
          <a:off x="0" y="1130"/>
          <a:ext cx="2011680" cy="11588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451" tIns="114468" rIns="106451" bIns="114468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Часть</a:t>
          </a:r>
          <a:r>
            <a:rPr lang="en-US" sz="2600" kern="1200" dirty="0" smtClean="0"/>
            <a:t> </a:t>
          </a:r>
          <a:r>
            <a:rPr lang="en-US" sz="2600" kern="1200" dirty="0"/>
            <a:t>I</a:t>
          </a:r>
        </a:p>
      </dsp:txBody>
      <dsp:txXfrm>
        <a:off x="0" y="1130"/>
        <a:ext cx="2011680" cy="1158840"/>
      </dsp:txXfrm>
    </dsp:sp>
    <dsp:sp modelId="{B0827EC4-B058-3D46-B800-4BAC8A4F9FA8}">
      <dsp:nvSpPr>
        <dsp:cNvPr id="0" name=""/>
        <dsp:cNvSpPr/>
      </dsp:nvSpPr>
      <dsp:spPr>
        <a:xfrm>
          <a:off x="2011680" y="1229502"/>
          <a:ext cx="8046720" cy="11588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129" tIns="294346" rIns="156129" bIns="294346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Камни вопиют – Аргументы из археологии и истории</a:t>
          </a:r>
          <a:r>
            <a:rPr lang="en-US" sz="2100" kern="1200" dirty="0" smtClean="0"/>
            <a:t> </a:t>
          </a:r>
          <a:r>
            <a:rPr lang="ru-RU" sz="2100" kern="1200" dirty="0" smtClean="0"/>
            <a:t>(141</a:t>
          </a:r>
          <a:r>
            <a:rPr lang="en-US" sz="2100" kern="1200" dirty="0" smtClean="0"/>
            <a:t> </a:t>
          </a:r>
          <a:r>
            <a:rPr lang="ru-RU" sz="2100" kern="1200" dirty="0" smtClean="0"/>
            <a:t>стр.)</a:t>
          </a:r>
          <a:endParaRPr lang="en-US" sz="2100" kern="1200" dirty="0"/>
        </a:p>
      </dsp:txBody>
      <dsp:txXfrm>
        <a:off x="2011680" y="1229502"/>
        <a:ext cx="8046720" cy="1158840"/>
      </dsp:txXfrm>
    </dsp:sp>
    <dsp:sp modelId="{7C3C328D-97B9-224F-9B41-83A30F791AD5}">
      <dsp:nvSpPr>
        <dsp:cNvPr id="0" name=""/>
        <dsp:cNvSpPr/>
      </dsp:nvSpPr>
      <dsp:spPr>
        <a:xfrm>
          <a:off x="0" y="1229502"/>
          <a:ext cx="2011680" cy="11588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451" tIns="114468" rIns="106451" bIns="114468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Часть</a:t>
          </a:r>
          <a:r>
            <a:rPr lang="en-US" sz="2600" kern="1200" dirty="0" smtClean="0"/>
            <a:t> </a:t>
          </a:r>
          <a:r>
            <a:rPr lang="en-US" sz="2600" kern="1200" dirty="0"/>
            <a:t>II</a:t>
          </a:r>
        </a:p>
      </dsp:txBody>
      <dsp:txXfrm>
        <a:off x="0" y="1229502"/>
        <a:ext cx="2011680" cy="1158840"/>
      </dsp:txXfrm>
    </dsp:sp>
    <dsp:sp modelId="{03E16D75-E29B-DB46-A0B7-22FF76883500}">
      <dsp:nvSpPr>
        <dsp:cNvPr id="0" name=""/>
        <dsp:cNvSpPr/>
      </dsp:nvSpPr>
      <dsp:spPr>
        <a:xfrm>
          <a:off x="2011680" y="2457873"/>
          <a:ext cx="8046720" cy="11588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129" tIns="294346" rIns="156129" bIns="294346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Что такое истина – Аргументы из философии и эпистемологии (140 стр.)</a:t>
          </a:r>
          <a:endParaRPr lang="en-US" sz="2100" kern="1200" dirty="0"/>
        </a:p>
      </dsp:txBody>
      <dsp:txXfrm>
        <a:off x="2011680" y="2457873"/>
        <a:ext cx="8046720" cy="1158840"/>
      </dsp:txXfrm>
    </dsp:sp>
    <dsp:sp modelId="{D022FE78-2C90-BD46-988C-0D490A07C34A}">
      <dsp:nvSpPr>
        <dsp:cNvPr id="0" name=""/>
        <dsp:cNvSpPr/>
      </dsp:nvSpPr>
      <dsp:spPr>
        <a:xfrm>
          <a:off x="0" y="2457873"/>
          <a:ext cx="2011680" cy="11588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451" tIns="114468" rIns="106451" bIns="114468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Часть</a:t>
          </a:r>
          <a:r>
            <a:rPr lang="en-US" sz="2600" kern="1200" dirty="0" smtClean="0"/>
            <a:t> </a:t>
          </a:r>
          <a:r>
            <a:rPr lang="en-US" sz="2600" kern="1200" dirty="0"/>
            <a:t>III</a:t>
          </a:r>
        </a:p>
      </dsp:txBody>
      <dsp:txXfrm>
        <a:off x="0" y="2457873"/>
        <a:ext cx="2011680" cy="1158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E7F4-F50E-054D-8E82-C6E4FD98922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1A2BD-4B2C-0F4B-8093-AC4A2E27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92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1A2BD-4B2C-0F4B-8093-AC4A2E276F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387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1A2BD-4B2C-0F4B-8093-AC4A2E276F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32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1A2BD-4B2C-0F4B-8093-AC4A2E276F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758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Gal 4:4-5: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1A2BD-4B2C-0F4B-8093-AC4A2E276F9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0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Высшим деянием Бога в истории было ниспослание Его Сына Иисуса Христа.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1A2BD-4B2C-0F4B-8093-AC4A2E276F9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28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Примечательно, что пирамиды находятся на западном берегу Нила, как и все царские гробницы в Древнем Египте, поскольку это, так называемая, сторона смерти, когда солнце «умирает».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1A2BD-4B2C-0F4B-8093-AC4A2E276F9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45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1A2BD-4B2C-0F4B-8093-AC4A2E276F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62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0A979A-A2FE-6C4F-AE3C-CE23540D91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CDA75EF-52E6-4440-BD5B-9783D650D54B}" type="slidenum">
              <a:rPr lang="en-US" altLang="en-US" sz="1200"/>
              <a:pPr/>
              <a:t>50</a:t>
            </a:fld>
            <a:endParaRPr lang="en-US" altLang="en-US" sz="12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EF4A2107-DA58-B241-B463-C2446176AB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8946FF8B-21D7-5747-8A4B-13B24E3415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p.82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B29564-C54E-7D44-8AD3-87093A1FFC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C67822B-14F2-0245-9626-697B965BDB6E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4C8FB7B1-8DDF-C149-8579-793FE851D8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C254E997-626B-CD43-A054-B3898BE50B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p.82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D9F421-A9F7-3641-9F47-CDE3FCFEEB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AE7F53-0321-5043-862B-70C8D09CF6D1}" type="slidenum">
              <a:rPr lang="en-US" altLang="en-US" sz="1200"/>
              <a:pPr/>
              <a:t>56</a:t>
            </a:fld>
            <a:endParaRPr lang="en-US" altLang="en-US" sz="120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F8CD7335-D58C-714E-B1EB-8C1A878736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49C35C6-A302-3B41-BB8A-1A797A9F1D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p.82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5686A1A-09C4-4C44-869C-A4CE482CD2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02316B7-BEEC-9645-861E-6F2CDFB347D5}" type="slidenum">
              <a:rPr lang="en-US" altLang="en-US" sz="1200"/>
              <a:pPr/>
              <a:t>57</a:t>
            </a:fld>
            <a:endParaRPr lang="en-US" altLang="en-US" sz="12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AE9743BB-E684-F94A-9EF1-419DC7AE23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AC2B5309-2208-7447-93CC-F73C73692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p.82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0ECA-9236-2B46-9279-04AC9D4B71D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2B83612-48C3-A548-9D35-A63F601D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0ECA-9236-2B46-9279-04AC9D4B71D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3612-48C3-A548-9D35-A63F601D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5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0ECA-9236-2B46-9279-04AC9D4B71D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3612-48C3-A548-9D35-A63F601D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43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4BF0CD-43E0-D800-AE4E-7970A744D4A1}"/>
              </a:ext>
            </a:extLst>
          </p:cNvPr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232A2-F9BE-1B30-CA0E-A9A2C0382F18}"/>
              </a:ext>
            </a:extLst>
          </p:cNvPr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90D164-CFF3-579B-196C-46EA317EFEA8}"/>
              </a:ext>
            </a:extLst>
          </p:cNvPr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AEF4D330-0EAA-FD91-02D2-A89329824DE4}"/>
              </a:ext>
            </a:extLst>
          </p:cNvPr>
          <p:cNvGrpSpPr>
            <a:grpSpLocks/>
          </p:cNvGrpSpPr>
          <p:nvPr/>
        </p:nvGrpSpPr>
        <p:grpSpPr bwMode="auto">
          <a:xfrm>
            <a:off x="9648825" y="4068763"/>
            <a:ext cx="1081088" cy="1081087"/>
            <a:chOff x="9685338" y="4460675"/>
            <a:chExt cx="1080904" cy="108090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E75B39-B775-AF5B-7E8B-08FD59E86E19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9" name="Oval 14">
              <a:extLst>
                <a:ext uri="{FF2B5EF4-FFF2-40B4-BE49-F238E27FC236}">
                  <a16:creationId xmlns:a16="http://schemas.microsoft.com/office/drawing/2014/main" id="{7F00637E-A8AB-B51A-FE27-8D3C36B70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270" y="4568607"/>
              <a:ext cx="865041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4F4B6B6-D886-745D-6983-2F9757357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534824E-7BB5-6409-44E0-96652B939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6B64061-0969-D0B5-EFE7-B7F966CB4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3263" y="4289425"/>
            <a:ext cx="1193800" cy="639763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9A34D3B1-5ACE-644B-94DF-BC4F2EE8D7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871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B4F38-E059-F0F9-EEAF-D7E369AF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8C7E1-C57B-6C5A-06F6-7AD269F4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3EAB0-CCE5-F774-BC5D-A696E18E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9CBBF-34A4-D448-AD59-0A6065828A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5C1551-71B9-BD17-A927-1FF529361482}"/>
              </a:ext>
            </a:extLst>
          </p:cNvPr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83826368-0B39-6ED9-C845-7F4E7CD02DDC}"/>
              </a:ext>
            </a:extLst>
          </p:cNvPr>
          <p:cNvGrpSpPr>
            <a:grpSpLocks/>
          </p:cNvGrpSpPr>
          <p:nvPr/>
        </p:nvGrpSpPr>
        <p:grpSpPr bwMode="auto">
          <a:xfrm>
            <a:off x="896938" y="2325688"/>
            <a:ext cx="1081087" cy="1081087"/>
            <a:chOff x="9685338" y="4460675"/>
            <a:chExt cx="1080904" cy="108090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1B4C531-4EBD-9A86-48D0-5B61A5F8CD44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7" name="Oval 12">
              <a:extLst>
                <a:ext uri="{FF2B5EF4-FFF2-40B4-BE49-F238E27FC236}">
                  <a16:creationId xmlns:a16="http://schemas.microsoft.com/office/drawing/2014/main" id="{4B2FB7BE-613D-A392-87B4-AF50EA8A9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270" y="4568607"/>
              <a:ext cx="865041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/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346F44-2F8D-255D-1F22-23ACAB03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3138" y="6272213"/>
            <a:ext cx="2644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04C8973-7E38-8877-185A-D0108F48A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813" y="6272213"/>
            <a:ext cx="6327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ED8E55E-E727-4EA5-DA2B-277C7ACC2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963" y="2506663"/>
            <a:ext cx="1189037" cy="719137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35A6EAD9-AACC-434A-A731-AB8BD2E3B9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598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5C4D80-CA63-CA1E-54B4-2DAD98166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D9F8FA-E759-506B-4B50-974191AE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85AA0F-7CD8-BCE4-FCB2-E90A23E4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25A10-2B0C-7C41-8F1A-87FA679DAF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871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934764A-9569-55EF-6E0C-5D2FCC1E2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E9F4AA5-444D-0409-971B-66716B9E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541E92-8E2E-6013-D673-79C56BEF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E26E0-2AFD-B644-B03B-FD831D68B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922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2AA7CF6-63C4-D07C-F013-EF2814B9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82B1C3-F45F-60EB-E3EF-71AD2B27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40449FB-EFF1-9FA7-A6FB-A8465792F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DAA15-90FA-CB44-9EB5-11B5513A3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359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DBD407-6355-1025-BB6C-29F34EEDF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D4649D3-63E0-5C6B-E5E4-7F4C0571D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30EB7D-1A04-1149-AEE8-A23C57A2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666EF-E53D-2F4E-866F-9BB898024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518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B07551-C984-C4CC-1EA1-D52BCCE28A84}"/>
              </a:ext>
            </a:extLst>
          </p:cNvPr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768D37B0-9764-585D-1EC0-0DC85031E7B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FE498A-92F3-FCC3-1309-DBBCEF8079F3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F0BB06BE-5C8B-7FCB-31C1-93F7D55AC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5C247433-79B5-FD4E-6CD9-3207FB51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813DAC8-B48B-09AF-0E81-153ECB6A7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CAA728D-3CAE-D75C-CA00-73D00E5FB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76F31-77FC-E741-A144-B36739F339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06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0ECA-9236-2B46-9279-04AC9D4B71D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3612-48C3-A548-9D35-A63F601D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64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B6739B-895F-EA30-110F-610638D081C2}"/>
              </a:ext>
            </a:extLst>
          </p:cNvPr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93F5842E-B3C0-5A9B-CB6D-E48C048854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D551D1F-92B8-0418-F7FF-DE80D2D6916A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8D4C013F-CCA6-C75C-472F-0D3B01D24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532C8FBA-8A4E-AB3C-B397-9A6E9C0B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D9B25F39-805A-BDF2-0791-902985CAF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1314D-6B06-6846-B5C2-7C6C2F595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184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97B75-718C-C202-28BF-2BA9BE19A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83222-3748-BA10-A8F2-4666B858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35E27-FC2F-1AB6-E526-70C32937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B6FF4-2FF7-5444-BB11-842149F4BB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58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F57B9-03AF-7225-9266-62CA7FB1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FBC82-985D-94FB-E406-EF685F95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48C16-D13E-FF19-7166-8130D082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C89E4-F2D1-134B-99EA-287A4127C2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201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A8CC-3CFF-48E3-B283-38038333BFD9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כ'/ניסן/תשפ"ג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1117-AD59-4FB3-9D65-AC9458834D45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056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C105A7F-C452-B243-A7F2-3C2E3EE329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9354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96A0057-A450-B647-86B8-1C6202C9C0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738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F4EFE08-3540-6D4F-A0D5-9717A91EA3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0539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653077F-F39C-AD43-A336-5A0A543796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9205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13696B0-B0D4-F144-9737-4564BFA365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1877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1FAE217-5296-CF4B-93D4-A7B596450E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210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1AB0ECA-9236-2B46-9279-04AC9D4B71D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2B83612-48C3-A548-9D35-A63F601D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42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6C6D0DC-F43E-D34A-A49B-7FA685700A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214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F3A8665-7B01-8B4D-BF6E-0A202B4DD0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165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1072FB1-9ED6-0147-B442-76B8F02E83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7359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785B8A1-5944-8243-B853-F71791638E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707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5400" y="1600200"/>
            <a:ext cx="27686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8102600" cy="4800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14F8D9E-037F-F44F-ABC1-F6DCE926CB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1452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BA1B97-A592-336C-F99B-0ADEB59C31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E31F6A-BD0F-BE9F-A104-7CE65A9CA2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4294AD-5FCD-68C0-0582-0BE9438CF0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D8D34A-002A-C44C-9DA4-1F3A46FABA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566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54C433-8E2B-9C8F-A3DF-CC4C2568A1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43383A-2808-5590-E184-25B2CC96C8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49F0C9-A133-BCE6-E87B-5ABACE7FEF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D91D91-82EF-F446-A512-5EDAD8DBC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755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FFC5F1-E018-B33D-E2C0-23D854824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492392-16E9-A43B-DEC0-9088300510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4536DB-D647-FB4E-449C-FE97A902D5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0D9559-D6BE-C347-8D6D-8688EFD22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463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48FD0-5BA8-06C9-845F-A27ED1D37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8B0CE-1E4B-903E-7576-8443C15840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8419E-09B8-8273-576D-E6351CD21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326776-F5E9-104F-B19E-8D6B8FCBB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789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F3B9A63-E011-DED4-5B5F-245E5BAB3A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084B86-2705-9082-C9D8-ECAC886D0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3C4B2B0-6DE6-D032-5984-E0B7521437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EE6880-1C97-B240-89E7-37AB510BE5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79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0ECA-9236-2B46-9279-04AC9D4B71D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3612-48C3-A548-9D35-A63F601D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96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2F0CE5-8B4C-9CDF-221F-709C1A75A3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023E42-A85F-BBDF-0C44-D8B9BA45F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86C1810-ABC5-C0C2-830D-C6044F75A1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680378-9424-474B-B40B-83C060AA4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470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3A73C7-10CB-8B20-DED0-3F660D348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777492-5F2F-CAEC-D563-E13863337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21575E-B717-D49A-E13F-1CAC60EB3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714126-8802-274C-BFC3-778101C7D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059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D49A4-2232-79DD-DB13-8937896564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64B0C-E49B-51EE-85FF-2116D4931A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82DB8-E27B-E224-312F-AF4D5FF5D7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FB2216-D3A4-1D42-81A9-C267EEC1F5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596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FCD16-9EAF-B2B0-4158-0DB62A6FB1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E2748-4EBB-E65A-D242-B80F9C323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1C359-4925-4E2D-2431-CEC59D5A7B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92EFFA-F512-984E-9F34-BB3266441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552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55A2B0-AAC9-4CA6-3CEF-DB6F5EEE92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970052-3C1A-8087-411C-188C1E88B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7B5A33-B87C-F9B8-5977-19A9AF04C8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9E14A3-8CC8-6442-BDF3-C90E76BB54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262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BB263F-29C0-5AF4-CD56-C64D9A9556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4BC8F0-B9FE-178B-F046-16087AB0E3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EC9586-83A7-EACC-4234-E4F85324D4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900A19-60FC-244A-A740-E9B9591B54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54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0ECA-9236-2B46-9279-04AC9D4B71D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3612-48C3-A548-9D35-A63F601D37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41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0ECA-9236-2B46-9279-04AC9D4B71D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3612-48C3-A548-9D35-A63F601D37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351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0ECA-9236-2B46-9279-04AC9D4B71D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3612-48C3-A548-9D35-A63F601D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60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0ECA-9236-2B46-9279-04AC9D4B71D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3612-48C3-A548-9D35-A63F601D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6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0ECA-9236-2B46-9279-04AC9D4B71D9}" type="datetimeFigureOut">
              <a:rPr lang="en-US" smtClean="0"/>
              <a:t>4/11/2023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3612-48C3-A548-9D35-A63F601D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8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1AB0ECA-9236-2B46-9279-04AC9D4B71D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2B83612-48C3-A548-9D35-A63F601D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FA3F3D-6FF8-55AC-D086-5099FF948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7043" name="Text Placeholder 2">
            <a:extLst>
              <a:ext uri="{FF2B5EF4-FFF2-40B4-BE49-F238E27FC236}">
                <a16:creationId xmlns:a16="http://schemas.microsoft.com/office/drawing/2014/main" id="{63A54ABA-8A39-3ECB-7B42-C4789D0C3E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9975" y="2120900"/>
            <a:ext cx="100584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C87FB-D2DC-1422-9055-5B5FA00E3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64488" y="6272213"/>
            <a:ext cx="327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754BC-C881-53DF-27F1-C772947F9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7438" y="6272213"/>
            <a:ext cx="632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87046" name="Group 6">
            <a:extLst>
              <a:ext uri="{FF2B5EF4-FFF2-40B4-BE49-F238E27FC236}">
                <a16:creationId xmlns:a16="http://schemas.microsoft.com/office/drawing/2014/main" id="{9B6E4D29-7239-9EF0-79B6-4B8F7936D9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745194-021F-F56F-3F49-5B5718AC7120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175115" name="Oval 8">
              <a:extLst>
                <a:ext uri="{FF2B5EF4-FFF2-40B4-BE49-F238E27FC236}">
                  <a16:creationId xmlns:a16="http://schemas.microsoft.com/office/drawing/2014/main" id="{BA0F8063-33B6-2CE3-8F52-4EEE0E718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24BC0-ED0F-7204-F7C9-7334F2178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0938" y="6272213"/>
            <a:ext cx="639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>
              <a:defRPr/>
            </a:pPr>
            <a:fld id="{775A5871-353D-C044-BA13-A3DB465E1A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78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kern="1200" cap="all">
          <a:blipFill>
            <a:blip r:embed="rId15"/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77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77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77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77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77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77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77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77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9E361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5257800"/>
            <a:ext cx="101600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solidFill>
                  <a:srgbClr val="F3F3F3"/>
                </a:solidFill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solidFill>
                  <a:srgbClr val="F3F3F3"/>
                </a:solidFill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>
                <a:solidFill>
                  <a:srgbClr val="F3F3F3"/>
                </a:solidFill>
                <a:latin typeface="Times" charset="0"/>
              </a:defRPr>
            </a:lvl1pPr>
          </a:lstStyle>
          <a:p>
            <a:fld id="{895C32AD-30DE-9445-9C6F-C748C6472023}" type="slidenum">
              <a:rPr lang="en-US" smtClean="0">
                <a:ea typeface="ＭＳ Ｐゴシック" charset="0"/>
              </a:rPr>
              <a:pPr/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395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18" charset="0"/>
          <a:ea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18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18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18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18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ＭＳ Ｐゴシック" charset="0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ＭＳ Ｐゴシック" charset="0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ＭＳ Ｐゴシック" charset="0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13C9ED8-868D-59BA-14C0-F5CF35E67B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888A23-EB9E-C30E-3E07-A53D4B7E90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0E7EB05-19A5-CB20-B3C0-7B439FB0A1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9A6802C-40F2-9B05-5436-52B0E7A1B9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4A229CC-E84C-5CFD-20B4-9E20B8CA7F7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47E1BB8-3F3D-BC44-929C-3A52E9C2FB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44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14770-46C8-5849-8CE5-04D51D1EB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798" y="1370834"/>
            <a:ext cx="10445858" cy="3035808"/>
          </a:xfrm>
        </p:spPr>
        <p:txBody>
          <a:bodyPr/>
          <a:lstStyle/>
          <a:p>
            <a:pPr algn="ctr"/>
            <a:r>
              <a:rPr lang="ru-RU" sz="7200" dirty="0">
                <a:latin typeface="Franklin Gothic Demi Cond" panose="020B0706030402020204" pitchFamily="34" charset="0"/>
              </a:rPr>
              <a:t>БИБЛИЯ И ИСТОРИЯ:</a:t>
            </a:r>
            <a:br>
              <a:rPr lang="ru-RU" sz="7200" dirty="0">
                <a:latin typeface="Franklin Gothic Demi Cond" panose="020B0706030402020204" pitchFamily="34" charset="0"/>
              </a:rPr>
            </a:br>
            <a:r>
              <a:rPr lang="ru-RU" sz="7200" dirty="0">
                <a:latin typeface="Franklin Gothic Demi Cond" panose="020B0706030402020204" pitchFamily="34" charset="0"/>
              </a:rPr>
              <a:t>Божественный способ откровения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857F0B-2797-F14A-A7EC-AF0E280E9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621590"/>
            <a:ext cx="7891272" cy="1686220"/>
          </a:xfrm>
        </p:spPr>
        <p:txBody>
          <a:bodyPr>
            <a:normAutofit/>
          </a:bodyPr>
          <a:lstStyle/>
          <a:p>
            <a:r>
              <a:rPr lang="ru-RU" dirty="0" smtClean="0"/>
              <a:t>Майкл </a:t>
            </a:r>
            <a:r>
              <a:rPr lang="ru-RU" dirty="0" err="1" smtClean="0"/>
              <a:t>Хазел</a:t>
            </a:r>
            <a:r>
              <a:rPr lang="ru-RU" sz="2400" dirty="0"/>
              <a:t>, </a:t>
            </a:r>
            <a:r>
              <a:rPr lang="en-US" altLang="en-US" sz="2400" dirty="0" smtClean="0">
                <a:latin typeface="Cambria" panose="02040503050406030204" pitchFamily="18" charset="0"/>
              </a:rPr>
              <a:t>PhD</a:t>
            </a:r>
            <a:endParaRPr lang="en-US" dirty="0"/>
          </a:p>
          <a:p>
            <a:r>
              <a:rPr lang="ru-RU" dirty="0" smtClean="0"/>
              <a:t>Школа религии/ Институт археологии</a:t>
            </a:r>
            <a:endParaRPr lang="en-US" dirty="0"/>
          </a:p>
          <a:p>
            <a:r>
              <a:rPr lang="ru-RU" dirty="0" smtClean="0"/>
              <a:t>Южный </a:t>
            </a:r>
            <a:r>
              <a:rPr lang="ru-RU" dirty="0" err="1" smtClean="0"/>
              <a:t>Адвентистский</a:t>
            </a:r>
            <a:r>
              <a:rPr lang="ru-RU" dirty="0" smtClean="0"/>
              <a:t> Университет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B2C2E5-D860-FE44-9AC1-27B6B623F288}"/>
              </a:ext>
            </a:extLst>
          </p:cNvPr>
          <p:cNvSpPr txBox="1"/>
          <p:nvPr/>
        </p:nvSpPr>
        <p:spPr>
          <a:xfrm>
            <a:off x="914400" y="557939"/>
            <a:ext cx="101513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/>
              <a:t>Международная библейская конференция ЕАД, 7 февраля 2023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23095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1437932"/>
            <a:ext cx="13336189" cy="828944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31BB072B-AD0F-F11E-3D5B-C81C8EB31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334000"/>
            <a:ext cx="822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empus Sans ITC" charset="0"/>
              <a:ea typeface="ＭＳ Ｐゴシック" charset="0"/>
              <a:cs typeface="+mn-cs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2E9BFF58-297F-6348-B88B-4210E69D9C22}"/>
              </a:ext>
            </a:extLst>
          </p:cNvPr>
          <p:cNvSpPr/>
          <p:nvPr/>
        </p:nvSpPr>
        <p:spPr bwMode="auto">
          <a:xfrm rot="2297689">
            <a:off x="3902075" y="140711"/>
            <a:ext cx="330200" cy="593725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empus Sans ITC" pitchFamily="82" charset="0"/>
                <a:ea typeface="ＭＳ Ｐゴシック" charset="0"/>
                <a:cs typeface="+mn-cs"/>
              </a:rPr>
              <a:t>x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265C3954-48ED-D183-770A-F027F2974A4C}"/>
              </a:ext>
            </a:extLst>
          </p:cNvPr>
          <p:cNvSpPr/>
          <p:nvPr/>
        </p:nvSpPr>
        <p:spPr bwMode="auto">
          <a:xfrm rot="1680660">
            <a:off x="4572000" y="355024"/>
            <a:ext cx="330200" cy="539750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empus Sans ITC" pitchFamily="82" charset="0"/>
              <a:ea typeface="ＭＳ Ｐゴシック" charset="0"/>
              <a:cs typeface="+mn-cs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DAE0D58-33F5-BBFE-7527-2B98BBC6B629}"/>
              </a:ext>
            </a:extLst>
          </p:cNvPr>
          <p:cNvSpPr/>
          <p:nvPr/>
        </p:nvSpPr>
        <p:spPr bwMode="auto">
          <a:xfrm rot="1084071">
            <a:off x="5049838" y="540761"/>
            <a:ext cx="330200" cy="500380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empus Sans ITC" pitchFamily="82" charset="0"/>
              <a:ea typeface="ＭＳ Ｐゴシック" charset="0"/>
              <a:cs typeface="+mn-cs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DA5BE467-BE89-AD15-4C40-B8516BBE0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15669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БОГ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AA8615-1F8F-5D6C-4255-3482BB4A3361}"/>
              </a:ext>
            </a:extLst>
          </p:cNvPr>
          <p:cNvSpPr txBox="1"/>
          <p:nvPr/>
        </p:nvSpPr>
        <p:spPr>
          <a:xfrm>
            <a:off x="4238486" y="5644662"/>
            <a:ext cx="4402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Линейный взгляд на историю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Rockwell" panose="02060603020205020403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935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986BCF0-C1FE-8742-9B67-FFE1F884A65B}"/>
              </a:ext>
            </a:extLst>
          </p:cNvPr>
          <p:cNvSpPr/>
          <p:nvPr/>
        </p:nvSpPr>
        <p:spPr>
          <a:xfrm>
            <a:off x="4617720" y="640080"/>
            <a:ext cx="5943600" cy="5646420"/>
          </a:xfrm>
          <a:prstGeom prst="ellipse">
            <a:avLst/>
          </a:prstGeom>
          <a:noFill/>
          <a:ln w="1143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A64D8B-6A1E-584E-976A-E5EE884226C4}"/>
              </a:ext>
            </a:extLst>
          </p:cNvPr>
          <p:cNvCxnSpPr>
            <a:cxnSpLocks/>
          </p:cNvCxnSpPr>
          <p:nvPr/>
        </p:nvCxnSpPr>
        <p:spPr>
          <a:xfrm>
            <a:off x="5920740" y="1203960"/>
            <a:ext cx="3337560" cy="4511040"/>
          </a:xfrm>
          <a:prstGeom prst="line">
            <a:avLst/>
          </a:prstGeom>
          <a:ln w="4762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3DF82EB-9520-B34C-9B46-5BAB1DA47A70}"/>
              </a:ext>
            </a:extLst>
          </p:cNvPr>
          <p:cNvSpPr txBox="1"/>
          <p:nvPr/>
        </p:nvSpPr>
        <p:spPr>
          <a:xfrm>
            <a:off x="7772399" y="2357410"/>
            <a:ext cx="185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Природа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07FA37-64B4-BD48-84AA-EF7B7F5A095C}"/>
              </a:ext>
            </a:extLst>
          </p:cNvPr>
          <p:cNvSpPr txBox="1"/>
          <p:nvPr/>
        </p:nvSpPr>
        <p:spPr>
          <a:xfrm>
            <a:off x="5369813" y="3944392"/>
            <a:ext cx="283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Человечество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11A5B0-1744-DA49-ACFF-E6FB11258E2C}"/>
              </a:ext>
            </a:extLst>
          </p:cNvPr>
          <p:cNvSpPr txBox="1"/>
          <p:nvPr/>
        </p:nvSpPr>
        <p:spPr>
          <a:xfrm>
            <a:off x="1121664" y="4475827"/>
            <a:ext cx="163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prstClr val="black"/>
                </a:solidFill>
                <a:latin typeface="Rockwell" panose="02060603020205020403"/>
              </a:rPr>
              <a:t>БОГ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9D96EF3-97F9-B04B-9E03-4E5A488C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67512"/>
            <a:ext cx="3837432" cy="1232698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>ВСЕЛЕННАЯ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8104905-6CCE-9C45-814E-E874F3590BD3}"/>
              </a:ext>
            </a:extLst>
          </p:cNvPr>
          <p:cNvCxnSpPr>
            <a:cxnSpLocks/>
          </p:cNvCxnSpPr>
          <p:nvPr/>
        </p:nvCxnSpPr>
        <p:spPr>
          <a:xfrm flipV="1">
            <a:off x="2171700" y="3072883"/>
            <a:ext cx="3198114" cy="1601123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01B8F5-F3F4-AA49-AA8B-95C2C3519269}"/>
              </a:ext>
            </a:extLst>
          </p:cNvPr>
          <p:cNvCxnSpPr>
            <a:cxnSpLocks/>
          </p:cNvCxnSpPr>
          <p:nvPr/>
        </p:nvCxnSpPr>
        <p:spPr>
          <a:xfrm flipV="1">
            <a:off x="2205419" y="3154679"/>
            <a:ext cx="5841682" cy="1601124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6CD891-6711-D74C-BAA6-174ABEBF2F35}"/>
              </a:ext>
            </a:extLst>
          </p:cNvPr>
          <p:cNvCxnSpPr>
            <a:cxnSpLocks/>
          </p:cNvCxnSpPr>
          <p:nvPr/>
        </p:nvCxnSpPr>
        <p:spPr>
          <a:xfrm flipV="1">
            <a:off x="2210943" y="3059429"/>
            <a:ext cx="4138994" cy="1744000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9F8B22-0846-B948-80BF-A333C0DD2430}"/>
              </a:ext>
            </a:extLst>
          </p:cNvPr>
          <p:cNvCxnSpPr>
            <a:cxnSpLocks/>
          </p:cNvCxnSpPr>
          <p:nvPr/>
        </p:nvCxnSpPr>
        <p:spPr>
          <a:xfrm flipV="1">
            <a:off x="2205419" y="4602879"/>
            <a:ext cx="7555801" cy="214007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419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A811E-2E8F-8D55-BD26-7072C5686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65100"/>
            <a:ext cx="10401300" cy="66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846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52CC0-C129-2B41-A589-31FEADECC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8AB7-619A-604B-8F8C-8D97288F5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ouroboros serpent around the head of the mummy | Ouroboros, Element  symbols, Tutankhamun">
            <a:extLst>
              <a:ext uri="{FF2B5EF4-FFF2-40B4-BE49-F238E27FC236}">
                <a16:creationId xmlns:a16="http://schemas.microsoft.com/office/drawing/2014/main" id="{40DA351C-B6BD-004B-B30F-CFD638914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20138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986BCF0-C1FE-8742-9B67-FFE1F884A65B}"/>
              </a:ext>
            </a:extLst>
          </p:cNvPr>
          <p:cNvSpPr/>
          <p:nvPr/>
        </p:nvSpPr>
        <p:spPr>
          <a:xfrm>
            <a:off x="4617720" y="640080"/>
            <a:ext cx="5943600" cy="5646420"/>
          </a:xfrm>
          <a:prstGeom prst="ellipse">
            <a:avLst/>
          </a:prstGeom>
          <a:noFill/>
          <a:ln w="1143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A64D8B-6A1E-584E-976A-E5EE884226C4}"/>
              </a:ext>
            </a:extLst>
          </p:cNvPr>
          <p:cNvCxnSpPr/>
          <p:nvPr/>
        </p:nvCxnSpPr>
        <p:spPr>
          <a:xfrm>
            <a:off x="5920740" y="1203960"/>
            <a:ext cx="1668780" cy="2171700"/>
          </a:xfrm>
          <a:prstGeom prst="line">
            <a:avLst/>
          </a:prstGeom>
          <a:ln w="476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538B4F-84AB-5B44-BBB1-228ADFF5A997}"/>
              </a:ext>
            </a:extLst>
          </p:cNvPr>
          <p:cNvCxnSpPr>
            <a:cxnSpLocks/>
          </p:cNvCxnSpPr>
          <p:nvPr/>
        </p:nvCxnSpPr>
        <p:spPr>
          <a:xfrm flipH="1">
            <a:off x="7696200" y="3127028"/>
            <a:ext cx="2659380" cy="403860"/>
          </a:xfrm>
          <a:prstGeom prst="line">
            <a:avLst/>
          </a:prstGeom>
          <a:ln w="476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1EBB46-2435-3B41-9F71-D063579C22BA}"/>
              </a:ext>
            </a:extLst>
          </p:cNvPr>
          <p:cNvCxnSpPr>
            <a:cxnSpLocks/>
          </p:cNvCxnSpPr>
          <p:nvPr/>
        </p:nvCxnSpPr>
        <p:spPr>
          <a:xfrm flipV="1">
            <a:off x="6583680" y="3569970"/>
            <a:ext cx="1005840" cy="2396490"/>
          </a:xfrm>
          <a:prstGeom prst="line">
            <a:avLst/>
          </a:prstGeom>
          <a:ln w="476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3DF82EB-9520-B34C-9B46-5BAB1DA47A70}"/>
              </a:ext>
            </a:extLst>
          </p:cNvPr>
          <p:cNvSpPr txBox="1"/>
          <p:nvPr/>
        </p:nvSpPr>
        <p:spPr>
          <a:xfrm>
            <a:off x="7539990" y="1717330"/>
            <a:ext cx="1827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Природа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07FA37-64B4-BD48-84AA-EF7B7F5A095C}"/>
              </a:ext>
            </a:extLst>
          </p:cNvPr>
          <p:cNvSpPr txBox="1"/>
          <p:nvPr/>
        </p:nvSpPr>
        <p:spPr>
          <a:xfrm>
            <a:off x="4741341" y="3203346"/>
            <a:ext cx="2798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Человечество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11A5B0-1744-DA49-ACFF-E6FB11258E2C}"/>
              </a:ext>
            </a:extLst>
          </p:cNvPr>
          <p:cNvSpPr txBox="1"/>
          <p:nvPr/>
        </p:nvSpPr>
        <p:spPr>
          <a:xfrm>
            <a:off x="7484967" y="3957633"/>
            <a:ext cx="2870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Божественность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9D96EF3-97F9-B04B-9E03-4E5A488C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67512"/>
            <a:ext cx="3837432" cy="1232698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>ВСЕЛЕННАЯ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81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194EA-CD8B-2343-B0E1-910EB6C6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tar Space Wallpapers - Top Free Star Space Backgrounds - WallpaperAccess">
            <a:extLst>
              <a:ext uri="{FF2B5EF4-FFF2-40B4-BE49-F238E27FC236}">
                <a16:creationId xmlns:a16="http://schemas.microsoft.com/office/drawing/2014/main" id="{1BC3AB2E-8F05-114E-8EE3-A9E5B7B6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0EEB10B-6279-8647-92CD-B5D5DC52B59F}"/>
              </a:ext>
            </a:extLst>
          </p:cNvPr>
          <p:cNvSpPr/>
          <p:nvPr/>
        </p:nvSpPr>
        <p:spPr>
          <a:xfrm>
            <a:off x="4809744" y="685800"/>
            <a:ext cx="2907792" cy="446227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53AA77-6CE9-F442-B4D9-309FAB5EDB5B}"/>
              </a:ext>
            </a:extLst>
          </p:cNvPr>
          <p:cNvSpPr txBox="1"/>
          <p:nvPr/>
        </p:nvSpPr>
        <p:spPr>
          <a:xfrm>
            <a:off x="4809744" y="2688336"/>
            <a:ext cx="2907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ВСЕЛЕННАЯ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ВСЕЛЕННАЯ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БОГ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E1FAEC-43CF-A14B-A9D5-0187287AE583}"/>
              </a:ext>
            </a:extLst>
          </p:cNvPr>
          <p:cNvSpPr txBox="1"/>
          <p:nvPr/>
        </p:nvSpPr>
        <p:spPr>
          <a:xfrm>
            <a:off x="5116068" y="5669280"/>
            <a:ext cx="2177867" cy="52014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8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ПАНТЕИЗМ</a:t>
            </a:r>
            <a:endParaRPr kumimoji="0" lang="en-US" sz="27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79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c7204-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4" y="0"/>
            <a:ext cx="5614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762000" y="1"/>
            <a:ext cx="8305800" cy="52322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НЕ ИУДЕЙСКО-ХРИСТИАНСКИЕ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РЕЛИГИИ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133600" y="1316038"/>
            <a:ext cx="2895600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FFFFFF"/>
                </a:solidFill>
                <a:latin typeface="Arial" charset="0"/>
              </a:rPr>
              <a:t>Индуизм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Буддизм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Ислам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Даосизм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Джайнизм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dirty="0" err="1" smtClean="0">
                <a:solidFill>
                  <a:srgbClr val="FFFFFF"/>
                </a:solidFill>
                <a:latin typeface="Arial" charset="0"/>
              </a:rPr>
              <a:t>Бахаи</a:t>
            </a:r>
            <a:endParaRPr lang="ru-RU" sz="2800" dirty="0" smtClean="0">
              <a:solidFill>
                <a:srgbClr val="FFFFFF"/>
              </a:solidFill>
              <a:latin typeface="Arial" charset="0"/>
            </a:endParaRPr>
          </a:p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dirty="0" smtClean="0">
                <a:solidFill>
                  <a:srgbClr val="FFFFFF"/>
                </a:solidFill>
                <a:latin typeface="Arial" charset="0"/>
              </a:rPr>
              <a:t>Шаманизм</a:t>
            </a:r>
          </a:p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dirty="0" smtClean="0">
                <a:solidFill>
                  <a:srgbClr val="FFFFFF"/>
                </a:solidFill>
                <a:latin typeface="Arial" charset="0"/>
              </a:rPr>
              <a:t>Синтоизм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8098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194EA-CD8B-2343-B0E1-910EB6C6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tar Space Wallpapers - Top Free Star Space Backgrounds - WallpaperAccess">
            <a:extLst>
              <a:ext uri="{FF2B5EF4-FFF2-40B4-BE49-F238E27FC236}">
                <a16:creationId xmlns:a16="http://schemas.microsoft.com/office/drawing/2014/main" id="{1BC3AB2E-8F05-114E-8EE3-A9E5B7B6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0EEB10B-6279-8647-92CD-B5D5DC52B59F}"/>
              </a:ext>
            </a:extLst>
          </p:cNvPr>
          <p:cNvSpPr/>
          <p:nvPr/>
        </p:nvSpPr>
        <p:spPr>
          <a:xfrm>
            <a:off x="6986016" y="685800"/>
            <a:ext cx="2907792" cy="446227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53AA77-6CE9-F442-B4D9-309FAB5EDB5B}"/>
              </a:ext>
            </a:extLst>
          </p:cNvPr>
          <p:cNvSpPr txBox="1"/>
          <p:nvPr/>
        </p:nvSpPr>
        <p:spPr>
          <a:xfrm>
            <a:off x="6986016" y="2688336"/>
            <a:ext cx="2907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БОГ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ВСЕЛЕННАЯ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ВСЕЛЕННАЯ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БОГ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E1FAEC-43CF-A14B-A9D5-0187287AE583}"/>
              </a:ext>
            </a:extLst>
          </p:cNvPr>
          <p:cNvSpPr txBox="1"/>
          <p:nvPr/>
        </p:nvSpPr>
        <p:spPr>
          <a:xfrm>
            <a:off x="7324236" y="5669280"/>
            <a:ext cx="2287595" cy="52014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8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ПАНТЕИЗМ</a:t>
            </a:r>
            <a:endParaRPr kumimoji="0" lang="en-US" sz="27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0F23A6-D922-5E4B-B214-ABB577E0617F}"/>
              </a:ext>
            </a:extLst>
          </p:cNvPr>
          <p:cNvSpPr/>
          <p:nvPr/>
        </p:nvSpPr>
        <p:spPr>
          <a:xfrm>
            <a:off x="1353312" y="822960"/>
            <a:ext cx="4315968" cy="245059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E65AEE-EF89-7D4A-83B4-BFCD429FEEF9}"/>
              </a:ext>
            </a:extLst>
          </p:cNvPr>
          <p:cNvSpPr txBox="1"/>
          <p:nvPr/>
        </p:nvSpPr>
        <p:spPr>
          <a:xfrm>
            <a:off x="1520456" y="5669280"/>
            <a:ext cx="4008474" cy="52014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8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БИБЛЕЙСКИЙ ТЕИЗМ</a:t>
            </a:r>
            <a:endParaRPr kumimoji="0" lang="en-US" sz="27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E0BF7-23B0-B442-82D2-14D68102C461}"/>
              </a:ext>
            </a:extLst>
          </p:cNvPr>
          <p:cNvSpPr txBox="1"/>
          <p:nvPr/>
        </p:nvSpPr>
        <p:spPr>
          <a:xfrm>
            <a:off x="2103120" y="1893921"/>
            <a:ext cx="2907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76F927B-7DF3-1A4D-B993-735D10B091F9}"/>
              </a:ext>
            </a:extLst>
          </p:cNvPr>
          <p:cNvSpPr/>
          <p:nvPr/>
        </p:nvSpPr>
        <p:spPr>
          <a:xfrm>
            <a:off x="2316480" y="3931920"/>
            <a:ext cx="2474976" cy="128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8BE3B-BA0A-7248-AFC8-85E5BA3BD7A0}"/>
              </a:ext>
            </a:extLst>
          </p:cNvPr>
          <p:cNvSpPr txBox="1"/>
          <p:nvPr/>
        </p:nvSpPr>
        <p:spPr>
          <a:xfrm>
            <a:off x="2090928" y="4387185"/>
            <a:ext cx="2907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ВСЕЛЕННАЯ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29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72.5.117.144/fif=fpx/SC7/SC70356.fpx&amp;obj=iip,1.0&amp;wid=800&amp;cell=800,800&amp;cvt=jpeg">
            <a:extLst>
              <a:ext uri="{FF2B5EF4-FFF2-40B4-BE49-F238E27FC236}">
                <a16:creationId xmlns:a16="http://schemas.microsoft.com/office/drawing/2014/main" id="{D22F6995-FDC2-59B6-52D9-DDF661046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4910" r="999" b="6895"/>
          <a:stretch>
            <a:fillRect/>
          </a:stretch>
        </p:blipFill>
        <p:spPr bwMode="auto">
          <a:xfrm>
            <a:off x="-1" y="36274"/>
            <a:ext cx="15063497" cy="682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0008C2-19B6-EDF9-3889-2D18FB2D1653}"/>
              </a:ext>
            </a:extLst>
          </p:cNvPr>
          <p:cNvSpPr txBox="1"/>
          <p:nvPr/>
        </p:nvSpPr>
        <p:spPr>
          <a:xfrm>
            <a:off x="457200" y="457200"/>
            <a:ext cx="7474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 smtClean="0">
                <a:solidFill>
                  <a:prstClr val="white"/>
                </a:solidFill>
                <a:latin typeface="Rockwell" panose="02060603020205020403"/>
              </a:rPr>
              <a:t>Я </a:t>
            </a:r>
            <a:r>
              <a:rPr lang="ru-RU" sz="3600" dirty="0">
                <a:solidFill>
                  <a:prstClr val="white"/>
                </a:solidFill>
                <a:latin typeface="Rockwell" panose="02060603020205020403"/>
              </a:rPr>
              <a:t>Господь, Бог твой, Который вывел тебя из земли Египетской, из дома рабства;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      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Исх.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20:2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472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Picture 3" descr="Cracks on the earth">
            <a:extLst>
              <a:ext uri="{FF2B5EF4-FFF2-40B4-BE49-F238E27FC236}">
                <a16:creationId xmlns:a16="http://schemas.microsoft.com/office/drawing/2014/main" id="{AFA94A4D-D5CF-549E-169B-BB456DD523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6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92B94-3423-0F12-93D9-42B6BE8A8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432223"/>
            <a:ext cx="9966960" cy="30358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8800" dirty="0" smtClean="0">
                <a:solidFill>
                  <a:srgbClr val="FFFFFF"/>
                </a:solidFill>
              </a:rPr>
              <a:t>ПОЧЕМУ АРХЕОЛОГИЯ?</a:t>
            </a:r>
            <a:endParaRPr lang="en-US" sz="8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42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1E11F4-E48C-AB4F-9DB9-207D568D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20490"/>
            <a:ext cx="10058400" cy="107522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6000" dirty="0"/>
              <a:t>Обзор презентаций</a:t>
            </a:r>
            <a:endParaRPr lang="en-US" sz="6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38184F-7BAB-094E-BA5D-2BCCC1A37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82588"/>
            <a:ext cx="10058400" cy="4684055"/>
          </a:xfrm>
        </p:spPr>
        <p:txBody>
          <a:bodyPr>
            <a:normAutofit/>
          </a:bodyPr>
          <a:lstStyle/>
          <a:p>
            <a:r>
              <a:rPr lang="ru-RU" sz="3600" b="1" dirty="0"/>
              <a:t>Библия и история: Божественный способ откровения</a:t>
            </a:r>
            <a:endParaRPr lang="en-US" sz="3600" b="1" dirty="0"/>
          </a:p>
          <a:p>
            <a:r>
              <a:rPr lang="ru-RU" sz="3600" dirty="0"/>
              <a:t>Новый открытия в языкознании и происхождение Библии</a:t>
            </a:r>
            <a:endParaRPr lang="en-US" sz="3600" dirty="0"/>
          </a:p>
          <a:p>
            <a:r>
              <a:rPr lang="ru-RU" sz="3600" dirty="0"/>
              <a:t>Ассирийский кризис и избавление Иерусалима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41386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CA915E5-7424-7340-8F6D-C71B69B79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7744"/>
            <a:ext cx="12192000" cy="805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084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alley of the Kings | Theban Mapping Project">
            <a:extLst>
              <a:ext uri="{FF2B5EF4-FFF2-40B4-BE49-F238E27FC236}">
                <a16:creationId xmlns:a16="http://schemas.microsoft.com/office/drawing/2014/main" id="{8AB01DBB-425D-8243-98FB-CA54BF2E0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192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03786-0A39-974D-BD1C-B364421C9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0896"/>
            <a:ext cx="12192000" cy="82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73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tmose III Amduat">
            <a:extLst>
              <a:ext uri="{FF2B5EF4-FFF2-40B4-BE49-F238E27FC236}">
                <a16:creationId xmlns:a16="http://schemas.microsoft.com/office/drawing/2014/main" id="{F65F589A-4F50-434D-A1EB-20266C88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224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52" name="Rectangle 329751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754" name="Rectangle 329753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756" name="Rectangle 329755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9758" name="Group 329757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9759" name="Oval 329758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29760" name="Oval 329759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329762" name="Rectangle 32976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E28EB1-E86F-CD3E-034E-BC8523B5C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101" y="959092"/>
            <a:ext cx="4972511" cy="3106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7200" dirty="0" smtClean="0">
                <a:solidFill>
                  <a:schemeClr val="tx1"/>
                </a:solidFill>
              </a:rPr>
              <a:t>ХЕТТЫ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29764" name="Freeform: Shape 329763">
            <a:extLst>
              <a:ext uri="{FF2B5EF4-FFF2-40B4-BE49-F238E27FC236}">
                <a16:creationId xmlns:a16="http://schemas.microsoft.com/office/drawing/2014/main" id="{14A1598B-1957-47CF-AAF4-F7A36DA0E7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Hittites, an introduction – Smarthistory">
            <a:extLst>
              <a:ext uri="{FF2B5EF4-FFF2-40B4-BE49-F238E27FC236}">
                <a16:creationId xmlns:a16="http://schemas.microsoft.com/office/drawing/2014/main" id="{C81F525E-3BF5-9A60-0B1C-C6D0AD56B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057" y="1645138"/>
            <a:ext cx="4752481" cy="440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49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1E11F4-E48C-AB4F-9DB9-207D568D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20490"/>
            <a:ext cx="10058400" cy="107522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ХЕТТЫ В БИБЛИИ</a:t>
            </a:r>
            <a:endParaRPr lang="en-US" sz="6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38184F-7BAB-094E-BA5D-2BCCC1A37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82588"/>
            <a:ext cx="10058400" cy="468405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Слово «хетты» в Библии встречается 48 раз</a:t>
            </a:r>
            <a:endParaRPr lang="en-US" sz="3600" dirty="0"/>
          </a:p>
          <a:p>
            <a:r>
              <a:rPr lang="ru-RU" sz="3600" dirty="0" smtClean="0"/>
              <a:t>«Сыны Хетта» в первых 5 книгах и далее – 6 упоминаний</a:t>
            </a:r>
            <a:endParaRPr lang="en-US" sz="3600" dirty="0"/>
          </a:p>
          <a:p>
            <a:r>
              <a:rPr lang="ru-RU" sz="3600" dirty="0"/>
              <a:t>Скептики считали хеттов библейским анахронизмом - исторической ошибкой, поскольку эта группа была неизвестна и не упоминалась ни в одном из </a:t>
            </a:r>
            <a:r>
              <a:rPr lang="ru-RU" sz="3600" dirty="0" smtClean="0"/>
              <a:t>традиционных </a:t>
            </a:r>
            <a:r>
              <a:rPr lang="ru-RU" sz="3600" dirty="0"/>
              <a:t>источников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44484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CF15-14D5-14D8-9D16-DAF38D823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8946" name="Picture 2" descr="Hattusa: The Ancient Capital of The Hittites - GoTürkiye">
            <a:extLst>
              <a:ext uri="{FF2B5EF4-FFF2-40B4-BE49-F238E27FC236}">
                <a16:creationId xmlns:a16="http://schemas.microsoft.com/office/drawing/2014/main" id="{19D9FD88-559F-A7CE-F2AF-5321F724B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4400" y="0"/>
            <a:ext cx="20396198" cy="68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006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4470C-4091-F216-A259-EACADA131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0994" name="Picture 2" descr="Hittite Ceramics">
            <a:extLst>
              <a:ext uri="{FF2B5EF4-FFF2-40B4-BE49-F238E27FC236}">
                <a16:creationId xmlns:a16="http://schemas.microsoft.com/office/drawing/2014/main" id="{2B7A0D4D-ADDC-1DBE-0DF8-8CAD04DA0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7734"/>
            <a:ext cx="12191999" cy="808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846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5" name="Rectangle 339974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977" name="Rectangle 339976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979" name="Rectangle 339978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39981" name="Group 339980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39982" name="Oval 339981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39983" name="Oval 339982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339985" name="Rectangle 33998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9ACC74-8577-ED1A-92AA-3A647B37F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100" y="1360493"/>
            <a:ext cx="4972511" cy="3106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7200" dirty="0" smtClean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ХЕТТЫ И ЕГИПТЯНЕ</a:t>
            </a:r>
            <a:endParaRPr lang="en-US" sz="7200" dirty="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  <p:pic>
        <p:nvPicPr>
          <p:cNvPr id="339970" name="Picture 2" descr="The supremacy of Hittite war chariots">
            <a:extLst>
              <a:ext uri="{FF2B5EF4-FFF2-40B4-BE49-F238E27FC236}">
                <a16:creationId xmlns:a16="http://schemas.microsoft.com/office/drawing/2014/main" id="{F5A0FA3E-8812-3AAE-6716-CDE37986F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" r="32011"/>
          <a:stretch/>
        </p:blipFill>
        <p:spPr bwMode="auto"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9987" name="Freeform: Shape 339986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172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E09B9-B998-E1F3-0D52-85E4D515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2018" name="Picture 2" descr="تويتر \ #hittites - البحث في تويتر">
            <a:extLst>
              <a:ext uri="{FF2B5EF4-FFF2-40B4-BE49-F238E27FC236}">
                <a16:creationId xmlns:a16="http://schemas.microsoft.com/office/drawing/2014/main" id="{DD042422-A4CE-74E4-A9C5-A069147F9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-247000"/>
            <a:ext cx="10058400" cy="73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34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628" name="Group 324614">
            <a:extLst>
              <a:ext uri="{FF2B5EF4-FFF2-40B4-BE49-F238E27FC236}">
                <a16:creationId xmlns:a16="http://schemas.microsoft.com/office/drawing/2014/main" id="{EE6C75A5-F4B8-415F-B4EA-A9AD45087E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24616" name="Oval 324615">
              <a:extLst>
                <a:ext uri="{FF2B5EF4-FFF2-40B4-BE49-F238E27FC236}">
                  <a16:creationId xmlns:a16="http://schemas.microsoft.com/office/drawing/2014/main" id="{3D9CC178-C06A-480F-AAFC-127638C298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4617" name="Oval 324616">
              <a:extLst>
                <a:ext uri="{FF2B5EF4-FFF2-40B4-BE49-F238E27FC236}">
                  <a16:creationId xmlns:a16="http://schemas.microsoft.com/office/drawing/2014/main" id="{77235C6D-8D65-4BC6-AE0E-523AB3C8D5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324629" name="Rectangle 324618">
            <a:extLst>
              <a:ext uri="{FF2B5EF4-FFF2-40B4-BE49-F238E27FC236}">
                <a16:creationId xmlns:a16="http://schemas.microsoft.com/office/drawing/2014/main" id="{FA09304C-28F7-4E8D-883F-50432A7C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24630" name="Rectangle 324620">
            <a:extLst>
              <a:ext uri="{FF2B5EF4-FFF2-40B4-BE49-F238E27FC236}">
                <a16:creationId xmlns:a16="http://schemas.microsoft.com/office/drawing/2014/main" id="{29AD6DE7-4C8D-496F-A9FF-3442D00D8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631" name="Rectangle 324622">
            <a:extLst>
              <a:ext uri="{FF2B5EF4-FFF2-40B4-BE49-F238E27FC236}">
                <a16:creationId xmlns:a16="http://schemas.microsoft.com/office/drawing/2014/main" id="{447C25D7-975B-4E64-A3A6-AA09C57952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FC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24610" name="Picture 2" descr="Coffee &amp; Danish with Eric">
            <a:extLst>
              <a:ext uri="{FF2B5EF4-FFF2-40B4-BE49-F238E27FC236}">
                <a16:creationId xmlns:a16="http://schemas.microsoft.com/office/drawing/2014/main" id="{D133FA99-3855-BF39-9AB4-AFD456474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116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94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Ramses II Abu Simbel North Wall Kade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4"/>
            <a:ext cx="12192000" cy="698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844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42D98-BAA1-1841-56FF-35FDB6ED7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1556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ОТСУТСТВИЕ ДОКАЗАТЕЛЬСТВ</a:t>
            </a:r>
            <a:endParaRPr lang="en-US" dirty="0"/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4A59AB99-DA8D-DBF8-5B10-FA8D38A589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905000"/>
            <a:ext cx="10058400" cy="40513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/>
              <a:t>“</a:t>
            </a:r>
            <a:r>
              <a:rPr lang="ru-RU" altLang="en-US" sz="3600" dirty="0" smtClean="0"/>
              <a:t>Теории, основанные </a:t>
            </a:r>
            <a:r>
              <a:rPr lang="ru-RU" altLang="en-US" sz="3600" dirty="0"/>
              <a:t>н</a:t>
            </a:r>
            <a:r>
              <a:rPr lang="ru-RU" altLang="en-US" sz="3600" dirty="0" smtClean="0"/>
              <a:t>а отрицательных свидетельствах, не должны стоять рядом с теориями, основанные на положительных свидетельствах. Иными словами, отсутствие доказательств не является доказательством отсутствия</a:t>
            </a:r>
            <a:r>
              <a:rPr lang="en-US" altLang="en-US" sz="3600" dirty="0" smtClean="0"/>
              <a:t>”</a:t>
            </a:r>
            <a:r>
              <a:rPr lang="ru-RU" altLang="en-US" sz="3600" dirty="0" smtClean="0"/>
              <a:t>.</a:t>
            </a:r>
            <a:r>
              <a:rPr lang="en-US" altLang="en-US" sz="4000" dirty="0" smtClean="0"/>
              <a:t> </a:t>
            </a:r>
            <a:endParaRPr lang="en-US" altLang="en-US" sz="4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“Jerusalem at the Time of the United Monarchy: The Archaeological Evidence,” in </a:t>
            </a:r>
            <a:r>
              <a:rPr lang="en-US" altLang="en-US" i="1" dirty="0"/>
              <a:t>Jerusalem in Bible and Archaeology: The First Temple Period </a:t>
            </a:r>
            <a:r>
              <a:rPr lang="en-US" altLang="en-US" dirty="0"/>
              <a:t>(ed. Andrew G. Vaughn and Ann E. </a:t>
            </a:r>
            <a:r>
              <a:rPr lang="en-US" altLang="en-US" dirty="0" err="1"/>
              <a:t>Killebrew</a:t>
            </a:r>
            <a:r>
              <a:rPr lang="en-US" altLang="en-US" dirty="0"/>
              <a:t>; Atlanta: Society of the Biblical Literature, 2003), 73. 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52" name="Rectangle 329751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754" name="Rectangle 329753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756" name="Rectangle 329755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29758" name="Group 329757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9759" name="Oval 329758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9760" name="Oval 329759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329762" name="Rectangle 32976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E28EB1-E86F-CD3E-034E-BC8523B5C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100" y="1360493"/>
            <a:ext cx="4972511" cy="3106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7200" dirty="0" smtClean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Туннель </a:t>
            </a:r>
            <a:r>
              <a:rPr lang="ru-RU" sz="7200" dirty="0" err="1" smtClean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езекии</a:t>
            </a:r>
            <a:endParaRPr lang="en-US" sz="7200" dirty="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  <p:pic>
        <p:nvPicPr>
          <p:cNvPr id="2050" name="Picture 2" descr="Old City Jerusalem must-see sites - from towers to Kotel tunnels">
            <a:extLst>
              <a:ext uri="{FF2B5EF4-FFF2-40B4-BE49-F238E27FC236}">
                <a16:creationId xmlns:a16="http://schemas.microsoft.com/office/drawing/2014/main" id="{A1FC4D22-03B9-4788-BFE6-1B4FBADC9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r="26111" b="-1"/>
          <a:stretch/>
        </p:blipFill>
        <p:spPr bwMode="auto"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764" name="Freeform: Shape 329763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35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7DD16-9324-D35A-C0C2-66EE0266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5330" name="Picture 2" descr="Hezekiah's Tunnel (BiblePlaces.com)">
            <a:extLst>
              <a:ext uri="{FF2B5EF4-FFF2-40B4-BE49-F238E27FC236}">
                <a16:creationId xmlns:a16="http://schemas.microsoft.com/office/drawing/2014/main" id="{D1E1417B-C2E0-652B-4E23-6ED8374EB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4990"/>
            <a:ext cx="12192000" cy="81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15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09304C-28F7-4E8D-883F-50432A7C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AD6DE7-4C8D-496F-A9FF-3442D00D8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7C25D7-975B-4E64-A3A6-AA09C57952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B79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, engineering drawing, schematic&#10;&#10;Description automatically generated">
            <a:extLst>
              <a:ext uri="{FF2B5EF4-FFF2-40B4-BE49-F238E27FC236}">
                <a16:creationId xmlns:a16="http://schemas.microsoft.com/office/drawing/2014/main" id="{37DBF63C-17D6-7C4F-4DB1-F07D1C337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9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18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C4884-162D-5C41-339D-502FB8035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3282" name="Picture 2" descr="When God rescued King Hezekiah, part 2">
            <a:extLst>
              <a:ext uri="{FF2B5EF4-FFF2-40B4-BE49-F238E27FC236}">
                <a16:creationId xmlns:a16="http://schemas.microsoft.com/office/drawing/2014/main" id="{E925B62E-D8B3-B654-C7CF-3E70E7C62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12192000" cy="57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897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G Ernest Wright">
            <a:extLst>
              <a:ext uri="{FF2B5EF4-FFF2-40B4-BE49-F238E27FC236}">
                <a16:creationId xmlns:a16="http://schemas.microsoft.com/office/drawing/2014/main" id="{DC1B0729-D125-CB40-8833-7614C151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812" y="1848773"/>
            <a:ext cx="2186488" cy="280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76A5FB-56EF-2F4E-AD8A-CBF3147C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29450"/>
            <a:ext cx="12192001" cy="1197864"/>
          </a:xfrm>
          <a:ln>
            <a:solidFill>
              <a:schemeClr val="accent1">
                <a:shade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400" dirty="0"/>
              <a:t>Г. Эрнест Райт</a:t>
            </a:r>
            <a:r>
              <a:rPr lang="en-US" sz="4400" dirty="0" smtClean="0"/>
              <a:t>, </a:t>
            </a:r>
            <a:r>
              <a:rPr lang="ru-RU" sz="4400" dirty="0" smtClean="0"/>
              <a:t>ГАРВАРДСКИЙ УНИЧЕРСИТЕТ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66039-C8DD-5F4F-808F-1F58F3612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24" y="1848773"/>
            <a:ext cx="7826682" cy="4050792"/>
          </a:xfrm>
        </p:spPr>
        <p:txBody>
          <a:bodyPr>
            <a:normAutofit fontScale="92500"/>
          </a:bodyPr>
          <a:lstStyle/>
          <a:p>
            <a:r>
              <a:rPr lang="ru-RU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«Израильская религиозная литература, таким образом, кардинально отличалась от того, что было вокруг», поэтому «религия Израиля вдруг появляется в истории, радикально разбивая мифопоэтический подход к реальности. Как мы можем объяснить это, кроме того, что это новое творение?»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Parkman Professor and Curator, Semitic Museum (1952-74), Harvard 	University, </a:t>
            </a:r>
            <a:r>
              <a:rPr lang="en-U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The Old Testament Against Its Environment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(London, 	1950), 28, 29.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508036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-1437932"/>
            <a:ext cx="13336189" cy="828944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31BB072B-AD0F-F11E-3D5B-C81C8EB31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334000"/>
            <a:ext cx="822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empus Sans ITC" charset="0"/>
              <a:ea typeface="ＭＳ Ｐゴシック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A8615-1F8F-5D6C-4255-3482BB4A3361}"/>
              </a:ext>
            </a:extLst>
          </p:cNvPr>
          <p:cNvSpPr txBox="1"/>
          <p:nvPr/>
        </p:nvSpPr>
        <p:spPr>
          <a:xfrm>
            <a:off x="2881423" y="5777023"/>
            <a:ext cx="674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Линейный взгляд на историю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–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пророчество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Rockwell" panose="02060603020205020403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931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F3F7A-8686-4046-B314-91F8FF0FD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0" i="0" u="none" strike="noStrike" dirty="0" smtClean="0">
                <a:solidFill>
                  <a:srgbClr val="000000"/>
                </a:solidFill>
                <a:effectLst/>
              </a:rPr>
              <a:t>Но когда </a:t>
            </a:r>
            <a:r>
              <a:rPr lang="ru-RU" sz="4000" b="0" i="0" u="none" strike="noStrike" dirty="0" smtClean="0">
                <a:solidFill>
                  <a:srgbClr val="C00000"/>
                </a:solidFill>
                <a:effectLst/>
              </a:rPr>
              <a:t>пришла полнота времени</a:t>
            </a:r>
            <a:r>
              <a:rPr lang="ru-RU" sz="4000" dirty="0">
                <a:solidFill>
                  <a:srgbClr val="000000"/>
                </a:solidFill>
              </a:rPr>
              <a:t>, Бог послал Сына Своего (Единородного), Который родился от жены, подчинился закону</a:t>
            </a:r>
            <a:r>
              <a:rPr lang="ru-RU" sz="4000" dirty="0" smtClean="0">
                <a:solidFill>
                  <a:srgbClr val="000000"/>
                </a:solidFill>
              </a:rPr>
              <a:t>, чтобы </a:t>
            </a:r>
            <a:r>
              <a:rPr lang="ru-RU" sz="4000" dirty="0">
                <a:solidFill>
                  <a:srgbClr val="000000"/>
                </a:solidFill>
              </a:rPr>
              <a:t>искупить подзаконных, дабы нам получить усыновление</a:t>
            </a:r>
            <a:r>
              <a:rPr lang="ru-RU" sz="4000" dirty="0" smtClean="0">
                <a:solidFill>
                  <a:srgbClr val="000000"/>
                </a:solidFill>
              </a:rPr>
              <a:t>.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FF4D9D-AA8C-CD4C-B9DE-59E3F11ED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207754" cy="1234440"/>
          </a:xfrm>
          <a:ln>
            <a:solidFill>
              <a:schemeClr val="accent1">
                <a:shade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4800" dirty="0" smtClean="0"/>
              <a:t>ГАЛ. 4:4-5</a:t>
            </a:r>
            <a:r>
              <a:rPr lang="en-US" sz="4800" dirty="0" smtClean="0"/>
              <a:t> </a:t>
            </a:r>
            <a:r>
              <a:rPr lang="en-US" sz="4800" dirty="0"/>
              <a:t>– </a:t>
            </a:r>
            <a:r>
              <a:rPr lang="ru-RU" sz="4800" dirty="0" smtClean="0"/>
              <a:t>МЕССИАНСКОЕ ПРОРОЧЕСТВО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40399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1437932"/>
            <a:ext cx="13336189" cy="828944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31BB072B-AD0F-F11E-3D5B-C81C8EB31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334000"/>
            <a:ext cx="822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empus Sans ITC" charset="0"/>
              <a:ea typeface="ＭＳ Ｐゴシック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A8615-1F8F-5D6C-4255-3482BB4A3361}"/>
              </a:ext>
            </a:extLst>
          </p:cNvPr>
          <p:cNvSpPr txBox="1"/>
          <p:nvPr/>
        </p:nvSpPr>
        <p:spPr>
          <a:xfrm>
            <a:off x="2939700" y="5680494"/>
            <a:ext cx="660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Линейный взгляд на историю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 -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 пророчество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Rockwell" panose="02060603020205020403" pitchFamily="18" charset="77"/>
              <a:ea typeface="+mn-ea"/>
              <a:cs typeface="+mn-cs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2E9BFF58-297F-6348-B88B-4210E69D9C22}"/>
              </a:ext>
            </a:extLst>
          </p:cNvPr>
          <p:cNvSpPr/>
          <p:nvPr/>
        </p:nvSpPr>
        <p:spPr bwMode="auto">
          <a:xfrm rot="2297689">
            <a:off x="3902075" y="140711"/>
            <a:ext cx="330200" cy="593725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empus Sans ITC" pitchFamily="82" charset="0"/>
                <a:ea typeface="ＭＳ Ｐゴシック" charset="0"/>
                <a:cs typeface="+mn-cs"/>
              </a:rPr>
              <a:t>x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265C3954-48ED-D183-770A-F027F2974A4C}"/>
              </a:ext>
            </a:extLst>
          </p:cNvPr>
          <p:cNvSpPr/>
          <p:nvPr/>
        </p:nvSpPr>
        <p:spPr bwMode="auto">
          <a:xfrm rot="1680660">
            <a:off x="4544993" y="463300"/>
            <a:ext cx="330200" cy="5282487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empus Sans ITC" pitchFamily="82" charset="0"/>
              <a:ea typeface="ＭＳ Ｐゴシック" charset="0"/>
              <a:cs typeface="+mn-cs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DAE0D58-33F5-BBFE-7527-2B98BBC6B629}"/>
              </a:ext>
            </a:extLst>
          </p:cNvPr>
          <p:cNvSpPr/>
          <p:nvPr/>
        </p:nvSpPr>
        <p:spPr bwMode="auto">
          <a:xfrm rot="1084071">
            <a:off x="5035408" y="631523"/>
            <a:ext cx="330200" cy="4910743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empus Sans ITC" pitchFamily="82" charset="0"/>
              <a:ea typeface="ＭＳ Ｐゴシック" charset="0"/>
              <a:cs typeface="+mn-cs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DA5BE467-BE89-AD15-4C40-B8516BBE0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38" y="-65518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dirty="0" smtClean="0">
                <a:solidFill>
                  <a:srgbClr val="F3F3F3"/>
                </a:solidFill>
                <a:latin typeface="Arial" charset="0"/>
              </a:rPr>
              <a:t>БОГ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BBEB127-3415-201E-7423-12830E07E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601" y="723328"/>
            <a:ext cx="515937" cy="4695524"/>
          </a:xfrm>
          <a:prstGeom prst="rect">
            <a:avLst/>
          </a:prstGeom>
          <a:solidFill>
            <a:srgbClr val="99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empus Sans ITC" charset="0"/>
              <a:ea typeface="ＭＳ Ｐゴシック" charset="0"/>
              <a:cs typeface="+mn-cs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1592341-EA31-F237-E013-A59343075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38" y="1963164"/>
            <a:ext cx="2362200" cy="364283"/>
          </a:xfrm>
          <a:prstGeom prst="rect">
            <a:avLst/>
          </a:prstGeom>
          <a:solidFill>
            <a:srgbClr val="99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empus Sans ITC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5834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471ACE-A37F-CD72-2F4D-D7C96CBF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ru-RU" dirty="0" smtClean="0"/>
              <a:t>СТРУКТУРА КНИГИ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BC824506-1E86-89AE-4347-88F593BD58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199630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83539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orning Prayer 1.9.15, Julia Chester Emery, Missionary, 1923 | The Daily  Office">
            <a:extLst>
              <a:ext uri="{FF2B5EF4-FFF2-40B4-BE49-F238E27FC236}">
                <a16:creationId xmlns:a16="http://schemas.microsoft.com/office/drawing/2014/main" id="{056AF47D-E9A6-6240-9804-C187AB0A7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0"/>
            <a:ext cx="960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128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A2E64-A48E-D24C-88CD-1BCD1EC62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274" y="484632"/>
            <a:ext cx="10315328" cy="1234440"/>
          </a:xfrm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Допущения пророчества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F3F7A-8686-4046-B314-91F8FF0FD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Пророчество предполагает, что</a:t>
            </a:r>
            <a:r>
              <a:rPr lang="en-US" sz="3200" dirty="0" smtClean="0"/>
              <a:t>:</a:t>
            </a:r>
            <a:endParaRPr lang="en-US" sz="3200" dirty="0"/>
          </a:p>
          <a:p>
            <a:r>
              <a:rPr lang="en-US" sz="2800" dirty="0"/>
              <a:t>(1) </a:t>
            </a:r>
            <a:r>
              <a:rPr lang="ru-RU" sz="2800" dirty="0" smtClean="0"/>
              <a:t>Бог может говорить о будущих событиях, которые неизвестны и не могут быть предсказаны людьми</a:t>
            </a:r>
            <a:endParaRPr lang="en-US" sz="2800" dirty="0"/>
          </a:p>
          <a:p>
            <a:r>
              <a:rPr lang="en-US" sz="2800" dirty="0"/>
              <a:t>(2) </a:t>
            </a:r>
            <a:r>
              <a:rPr lang="ru-RU" sz="2800" dirty="0" smtClean="0"/>
              <a:t>Он </a:t>
            </a:r>
            <a:r>
              <a:rPr lang="ru-RU" sz="2800" dirty="0"/>
              <a:t>в совершенстве разбирается в событиях, которые произойдут в будущем, заранее предвидя результаты принятых решений </a:t>
            </a:r>
            <a:endParaRPr lang="ru-RU" sz="2800" dirty="0" smtClean="0"/>
          </a:p>
          <a:p>
            <a:r>
              <a:rPr lang="en-US" sz="2800" dirty="0" smtClean="0"/>
              <a:t>(</a:t>
            </a:r>
            <a:r>
              <a:rPr lang="en-US" sz="2800" dirty="0"/>
              <a:t>3) </a:t>
            </a:r>
            <a:r>
              <a:rPr lang="ru-RU" sz="2800" dirty="0"/>
              <a:t>у Бога, в конечном счете, есть план и цель для своего народа.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78602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F3F7A-8686-4046-B314-91F8FF0FD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“</a:t>
            </a:r>
            <a:r>
              <a:rPr lang="ru-RU" sz="4000" dirty="0" smtClean="0"/>
              <a:t>и </a:t>
            </a:r>
            <a:r>
              <a:rPr lang="ru-RU" sz="4000" dirty="0"/>
              <a:t>вражду положу между тобою и между женою, и между семенем твоим и между семенем ее; оно будет поражать тебя в голову, а ты будешь жалить его в </a:t>
            </a:r>
            <a:r>
              <a:rPr lang="ru-RU" sz="4000" dirty="0" smtClean="0"/>
              <a:t>пяту</a:t>
            </a:r>
            <a:r>
              <a:rPr lang="en-US" sz="4000" dirty="0" smtClean="0"/>
              <a:t>”</a:t>
            </a:r>
            <a:r>
              <a:rPr lang="ru-RU" sz="4000" dirty="0" smtClean="0"/>
              <a:t>.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FF4D9D-AA8C-CD4C-B9DE-59E3F11ED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274" y="484632"/>
            <a:ext cx="10315328" cy="1234440"/>
          </a:xfrm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>бытие</a:t>
            </a:r>
            <a:r>
              <a:rPr lang="en-US" dirty="0" smtClean="0"/>
              <a:t> </a:t>
            </a:r>
            <a:r>
              <a:rPr lang="en-US" dirty="0"/>
              <a:t>3:15 – </a:t>
            </a:r>
            <a:r>
              <a:rPr lang="ru-RU" dirty="0" smtClean="0"/>
              <a:t>мессианское пророчество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45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A3EA50-E759-B14D-BBD0-01F845B55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19" y="0"/>
            <a:ext cx="10118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08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8EC7D7-9259-424A-B128-EA7B970FA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0937"/>
            <a:ext cx="12191999" cy="763704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EFEF353-0FEF-C34C-89D4-F031485EBA38}"/>
              </a:ext>
            </a:extLst>
          </p:cNvPr>
          <p:cNvSpPr/>
          <p:nvPr/>
        </p:nvSpPr>
        <p:spPr>
          <a:xfrm>
            <a:off x="2498501" y="3692116"/>
            <a:ext cx="381729" cy="4420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37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917" y="520724"/>
            <a:ext cx="9546200" cy="59184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AB8227B-43F2-4D4E-A866-597FB1FAF618}"/>
              </a:ext>
            </a:extLst>
          </p:cNvPr>
          <p:cNvSpPr/>
          <p:nvPr/>
        </p:nvSpPr>
        <p:spPr>
          <a:xfrm>
            <a:off x="3996266" y="3352800"/>
            <a:ext cx="2472266" cy="2692400"/>
          </a:xfrm>
          <a:prstGeom prst="ellipse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0059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52CC0-C129-2B41-A589-31FEADECC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8AB7-619A-604B-8F8C-8D97288F5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ouroboros serpent around the head of the mummy | Ouroboros, Element  symbols, Tutankhamun">
            <a:extLst>
              <a:ext uri="{FF2B5EF4-FFF2-40B4-BE49-F238E27FC236}">
                <a16:creationId xmlns:a16="http://schemas.microsoft.com/office/drawing/2014/main" id="{40DA351C-B6BD-004B-B30F-CFD638914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827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896CF1-9178-8249-8234-B75F39C35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7284"/>
            <a:ext cx="12192000" cy="80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75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95E0E-3C2B-0940-B9E4-FFB0D535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7791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6600" dirty="0" err="1" smtClean="0"/>
              <a:t>иоанна</a:t>
            </a:r>
            <a:r>
              <a:rPr lang="en-US" sz="6600" dirty="0" smtClean="0"/>
              <a:t> </a:t>
            </a:r>
            <a:r>
              <a:rPr lang="en-US" sz="6600" dirty="0"/>
              <a:t>11:25-26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F3571-22E0-864C-9A28-B18E9DBBD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baseline="30000" dirty="0"/>
              <a:t> </a:t>
            </a:r>
            <a:r>
              <a:rPr lang="en-US" dirty="0"/>
              <a:t> </a:t>
            </a:r>
            <a:r>
              <a:rPr lang="en-US" sz="4000" dirty="0" smtClean="0"/>
              <a:t>“</a:t>
            </a:r>
            <a:r>
              <a:rPr lang="ru-RU" sz="4000" dirty="0" smtClean="0"/>
              <a:t>Я </a:t>
            </a:r>
            <a:r>
              <a:rPr lang="ru-RU" sz="4000" dirty="0" err="1"/>
              <a:t>есмь</a:t>
            </a:r>
            <a:r>
              <a:rPr lang="ru-RU" sz="4000" dirty="0"/>
              <a:t> воскресение и жизнь; верующий в Меня, если и умрет, </a:t>
            </a:r>
            <a:r>
              <a:rPr lang="ru-RU" sz="4000" dirty="0" smtClean="0"/>
              <a:t>оживет. И </a:t>
            </a:r>
            <a:r>
              <a:rPr lang="ru-RU" sz="4000" dirty="0"/>
              <a:t>всякий, живущий и верующий в Меня, не умрет вовек. Веришь ли сему</a:t>
            </a:r>
            <a:r>
              <a:rPr lang="ru-RU" sz="4000" dirty="0" smtClean="0"/>
              <a:t>?</a:t>
            </a:r>
            <a:r>
              <a:rPr lang="en-US" sz="4000" dirty="0" smtClean="0"/>
              <a:t>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572687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9F21339-4B5E-A545-911B-5242F81F9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24" y="0"/>
            <a:ext cx="46085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Picture 3" descr="Cracks on the earth">
            <a:extLst>
              <a:ext uri="{FF2B5EF4-FFF2-40B4-BE49-F238E27FC236}">
                <a16:creationId xmlns:a16="http://schemas.microsoft.com/office/drawing/2014/main" id="{AFA94A4D-D5CF-549E-169B-BB456DD523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6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92B94-3423-0F12-93D9-42B6BE8A8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20" y="1297916"/>
            <a:ext cx="9966960" cy="30358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sz="9600" dirty="0" smtClean="0">
                <a:solidFill>
                  <a:srgbClr val="FFFFFF"/>
                </a:solidFill>
              </a:rPr>
              <a:t>Почему археология?</a:t>
            </a:r>
            <a:endParaRPr lang="en-US" sz="9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BA8E575B-3AA7-1B4B-8FEE-B899920B6E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750DC963-8629-D540-99CF-22F7050EB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3555" name="Picture 8" descr="027_Russia_July4_1941">
            <a:extLst>
              <a:ext uri="{FF2B5EF4-FFF2-40B4-BE49-F238E27FC236}">
                <a16:creationId xmlns:a16="http://schemas.microsoft.com/office/drawing/2014/main" id="{29F7E218-7536-5045-A1B0-58F0245FE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28" y="-152400"/>
            <a:ext cx="10220172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DA8A5B45-99F0-7A40-98D5-DD44D94AA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819400"/>
            <a:ext cx="1219200" cy="3733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>
            <a:extLst>
              <a:ext uri="{FF2B5EF4-FFF2-40B4-BE49-F238E27FC236}">
                <a16:creationId xmlns:a16="http://schemas.microsoft.com/office/drawing/2014/main" id="{594F13AB-15DC-EF49-B951-6F6C80110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676400"/>
            <a:ext cx="4650581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7157DB-B998-824B-8318-82FDDF628A16}"/>
              </a:ext>
            </a:extLst>
          </p:cNvPr>
          <p:cNvSpPr txBox="1"/>
          <p:nvPr/>
        </p:nvSpPr>
        <p:spPr>
          <a:xfrm>
            <a:off x="2286000" y="6096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убивай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Исх.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20:13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>
            <a:extLst>
              <a:ext uri="{FF2B5EF4-FFF2-40B4-BE49-F238E27FC236}">
                <a16:creationId xmlns:a16="http://schemas.microsoft.com/office/drawing/2014/main" id="{1BDB4459-8AA2-BC4D-BBAC-8BCA9EA2E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152526"/>
            <a:ext cx="6159104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8B9F5764-7A8D-3049-8AAB-55BAC79EEA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5D8DBE25-5536-A944-B1B1-7A8794464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6627" name="Picture 5" descr="080_July_1942">
            <a:extLst>
              <a:ext uri="{FF2B5EF4-FFF2-40B4-BE49-F238E27FC236}">
                <a16:creationId xmlns:a16="http://schemas.microsoft.com/office/drawing/2014/main" id="{BFC316FC-A143-2A4B-BB07-F0188956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-533400"/>
            <a:ext cx="11251297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589DC390-83D4-3542-9047-A5A108B28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56C7FF03-DC66-D74A-A8C8-ED35E0CF4C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7651" name="Picture 6" descr="065_Sept26_1941">
            <a:extLst>
              <a:ext uri="{FF2B5EF4-FFF2-40B4-BE49-F238E27FC236}">
                <a16:creationId xmlns:a16="http://schemas.microsoft.com/office/drawing/2014/main" id="{A287542C-95A5-D643-B4F6-96A0B6FA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04800"/>
            <a:ext cx="11032288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CA1A1947-D979-1D4B-B987-507C91AAF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D266D761-C738-3E40-9F97-14989DCA50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1747" name="Picture 4" descr="034_No Date">
            <a:extLst>
              <a:ext uri="{FF2B5EF4-FFF2-40B4-BE49-F238E27FC236}">
                <a16:creationId xmlns:a16="http://schemas.microsoft.com/office/drawing/2014/main" id="{11BD8575-EDFB-4E41-A8BE-899554181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8" y="-228600"/>
            <a:ext cx="1057482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9D0B6344-5FD4-0F44-93A1-C3E9D99B41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EA35D17A-621B-1A4C-A44B-D9821DCA9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2771" name="Picture 4" descr="043_Russia_July28_1941">
            <a:extLst>
              <a:ext uri="{FF2B5EF4-FFF2-40B4-BE49-F238E27FC236}">
                <a16:creationId xmlns:a16="http://schemas.microsoft.com/office/drawing/2014/main" id="{D453C906-C63A-9D4A-98BB-62A34A94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34" y="-228600"/>
            <a:ext cx="1036536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323751F7-424C-8544-B7F4-AD48AA508D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5D51176A-4DF4-6F46-8773-86B18604D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4819" name="Picture 5" descr="042_Russia_July24_1941">
            <a:extLst>
              <a:ext uri="{FF2B5EF4-FFF2-40B4-BE49-F238E27FC236}">
                <a16:creationId xmlns:a16="http://schemas.microsoft.com/office/drawing/2014/main" id="{D0CCE091-281A-1B45-A7D8-4ABC50F34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-35169"/>
            <a:ext cx="10345143" cy="689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761E0589-4911-9D4C-A392-946ABF63A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6B382031-1154-E84C-B7A3-E76C2EFAB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6867" name="Picture 5" descr="018_Poland_May1_1941">
            <a:extLst>
              <a:ext uri="{FF2B5EF4-FFF2-40B4-BE49-F238E27FC236}">
                <a16:creationId xmlns:a16="http://schemas.microsoft.com/office/drawing/2014/main" id="{A044C5E1-BC35-7D43-93F6-2AEA5D4C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64" y="0"/>
            <a:ext cx="9409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E0F4EDF6-F73E-5C4F-8239-6A33E76BF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2BFE36F0-4CCC-5E46-9BD0-49F1BF4C2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7891" name="Picture 4" descr="Halftrack_Trailer_05">
            <a:extLst>
              <a:ext uri="{FF2B5EF4-FFF2-40B4-BE49-F238E27FC236}">
                <a16:creationId xmlns:a16="http://schemas.microsoft.com/office/drawing/2014/main" id="{BE3A8009-9724-DF46-AD33-12E6AF8B8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0304"/>
            <a:ext cx="12175299" cy="651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4506C-C3D7-FBD0-70D4-723581547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20" y="2209801"/>
            <a:ext cx="4349706" cy="3032049"/>
          </a:xfrm>
        </p:spPr>
        <p:txBody>
          <a:bodyPr>
            <a:normAutofit fontScale="90000"/>
          </a:bodyPr>
          <a:lstStyle/>
          <a:p>
            <a:r>
              <a:rPr lang="ru-RU" sz="6000" dirty="0" smtClean="0"/>
              <a:t>БИБЛИЯ СОСТОИТ ИЗ ИСТОРИЙ</a:t>
            </a:r>
            <a:endParaRPr lang="en-US" sz="60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CEF3D83-B10B-F962-8225-09FC23FC8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714"/>
          <a:stretch/>
        </p:blipFill>
        <p:spPr bwMode="auto"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5679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95E0E-3C2B-0940-B9E4-FFB0D535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7791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6600" dirty="0" err="1" smtClean="0"/>
              <a:t>иоанна</a:t>
            </a:r>
            <a:r>
              <a:rPr lang="en-US" sz="6600" dirty="0" smtClean="0"/>
              <a:t> </a:t>
            </a:r>
            <a:r>
              <a:rPr lang="en-US" sz="6600" dirty="0"/>
              <a:t>14:1-3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F3571-22E0-864C-9A28-B18E9DBBD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baseline="30000" dirty="0"/>
              <a:t> </a:t>
            </a:r>
            <a:r>
              <a:rPr lang="en-US" dirty="0"/>
              <a:t> </a:t>
            </a:r>
            <a:r>
              <a:rPr lang="en-US" sz="3600" dirty="0" smtClean="0"/>
              <a:t>“</a:t>
            </a:r>
            <a:r>
              <a:rPr lang="ru-RU" sz="3600" dirty="0" smtClean="0"/>
              <a:t>Да </a:t>
            </a:r>
            <a:r>
              <a:rPr lang="ru-RU" sz="3600" dirty="0"/>
              <a:t>не смущается сердце ваше; веруйте в Бога, и в Меня веруйте</a:t>
            </a:r>
            <a:r>
              <a:rPr lang="ru-RU" sz="3600" dirty="0" smtClean="0"/>
              <a:t>. В </a:t>
            </a:r>
            <a:r>
              <a:rPr lang="ru-RU" sz="3600" dirty="0"/>
              <a:t>доме Отца Моего обителей много. А если бы не так, Я сказал бы вам: Я иду приготовить место вам</a:t>
            </a:r>
            <a:r>
              <a:rPr lang="ru-RU" sz="3600" dirty="0" smtClean="0"/>
              <a:t>. И </a:t>
            </a:r>
            <a:r>
              <a:rPr lang="ru-RU" sz="3600" dirty="0"/>
              <a:t>когда пойду и приготовлю вам место, приду опять и возьму вас к Себе, чтобы и вы были, где </a:t>
            </a:r>
            <a:r>
              <a:rPr lang="ru-RU" sz="3600" dirty="0" smtClean="0"/>
              <a:t>Я</a:t>
            </a:r>
            <a:r>
              <a:rPr lang="en-US" sz="3600" dirty="0" smtClean="0"/>
              <a:t>”</a:t>
            </a:r>
            <a:r>
              <a:rPr lang="ru-RU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663831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1437932"/>
            <a:ext cx="13336189" cy="828944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31BB072B-AD0F-F11E-3D5B-C81C8EB31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334000"/>
            <a:ext cx="822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empus Sans ITC" charset="0"/>
              <a:ea typeface="ＭＳ Ｐゴシック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A8615-1F8F-5D6C-4255-3482BB4A3361}"/>
              </a:ext>
            </a:extLst>
          </p:cNvPr>
          <p:cNvSpPr txBox="1"/>
          <p:nvPr/>
        </p:nvSpPr>
        <p:spPr>
          <a:xfrm>
            <a:off x="4114800" y="57912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Линейный взгляд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 на историю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Rockwell" panose="02060603020205020403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4803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95E0E-3C2B-0940-B9E4-FFB0D535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7791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6600" dirty="0" err="1" smtClean="0"/>
              <a:t>иеремия</a:t>
            </a:r>
            <a:r>
              <a:rPr lang="en-US" sz="6600" dirty="0" smtClean="0"/>
              <a:t> </a:t>
            </a:r>
            <a:r>
              <a:rPr lang="en-US" sz="6600" dirty="0"/>
              <a:t>29:11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F3571-22E0-864C-9A28-B18E9DBBD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baseline="30000" dirty="0"/>
              <a:t> </a:t>
            </a:r>
            <a:r>
              <a:rPr lang="ru-RU" sz="4000" dirty="0" smtClean="0">
                <a:solidFill>
                  <a:srgbClr val="000000"/>
                </a:solidFill>
              </a:rPr>
              <a:t>Ибо </a:t>
            </a:r>
            <a:r>
              <a:rPr lang="ru-RU" sz="4000" dirty="0">
                <a:solidFill>
                  <a:srgbClr val="000000"/>
                </a:solidFill>
              </a:rPr>
              <a:t>только Я знаю намерения, какие имею о вас, говорит Господь, намерения во благо, а не на зло, чтобы дать вам будущность и надежду.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70808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4506C-C3D7-FBD0-70D4-723581547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4864395" cy="2819400"/>
          </a:xfrm>
        </p:spPr>
        <p:txBody>
          <a:bodyPr>
            <a:normAutofit/>
          </a:bodyPr>
          <a:lstStyle/>
          <a:p>
            <a:r>
              <a:rPr lang="ru-RU" dirty="0" smtClean="0"/>
              <a:t>БИБЛИЯ СОСТОИТ ИЗ ИСТОРИЙ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075DA-3A6F-4681-CB4C-74FFBC7C4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721" y="3429000"/>
            <a:ext cx="5156549" cy="29278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b="1" dirty="0" smtClean="0"/>
              <a:t>ДАВИД</a:t>
            </a:r>
            <a:r>
              <a:rPr lang="en-US" altLang="en-US" sz="2800" b="1" dirty="0" smtClean="0"/>
              <a:t>:</a:t>
            </a: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Поражение Голиафа</a:t>
            </a:r>
            <a:endParaRPr lang="en-US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Иерусалим как столица</a:t>
            </a:r>
            <a:endParaRPr lang="en-US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Псалмы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(73)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Победа над филистимлянами</a:t>
            </a:r>
            <a:endParaRPr lang="en-US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Соломон строит храм</a:t>
            </a:r>
            <a:endParaRPr lang="en-US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800" dirty="0" smtClean="0"/>
              <a:t>Праотец Мессии</a:t>
            </a:r>
            <a:endParaRPr lang="en-US" altLang="en-US" sz="28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CEF3D83-B10B-F962-8225-09FC23FC8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714"/>
          <a:stretch/>
        </p:blipFill>
        <p:spPr bwMode="auto"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920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>
            <a:extLst>
              <a:ext uri="{FF2B5EF4-FFF2-40B4-BE49-F238E27FC236}">
                <a16:creationId xmlns:a16="http://schemas.microsoft.com/office/drawing/2014/main" id="{7446EE45-10AD-364F-78B8-435BAD7D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89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TextBox 1">
            <a:extLst>
              <a:ext uri="{FF2B5EF4-FFF2-40B4-BE49-F238E27FC236}">
                <a16:creationId xmlns:a16="http://schemas.microsoft.com/office/drawing/2014/main" id="{15A01A7E-856F-31E9-907A-B03E4C5E6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475" y="1565275"/>
            <a:ext cx="5978525" cy="440120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kumimoji="0" lang="ru-RU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Если вы изымаете</a:t>
            </a:r>
            <a:r>
              <a:rPr kumimoji="0" lang="ru-RU" altLang="ja-JP" sz="4000" b="0" i="0" u="none" strike="noStrike" kern="1200" cap="none" spc="0" normalizeH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Давида и его царство из книги, то у вас уже другая книга. </a:t>
            </a:r>
            <a:r>
              <a:rPr kumimoji="0" lang="ru-RU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Нарратив уже не является историческим, но становится вымыслом</a:t>
            </a:r>
            <a:r>
              <a:rPr kumimoji="0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  <a:r>
              <a:rPr kumimoji="0" lang="ru-RU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r>
              <a:rPr kumimoji="0" lang="en-US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1437932"/>
            <a:ext cx="13336189" cy="828944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31BB072B-AD0F-F11E-3D5B-C81C8EB31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334000"/>
            <a:ext cx="822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empus Sans ITC" charset="0"/>
              <a:ea typeface="ＭＳ Ｐゴシック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A8615-1F8F-5D6C-4255-3482BB4A3361}"/>
              </a:ext>
            </a:extLst>
          </p:cNvPr>
          <p:cNvSpPr txBox="1"/>
          <p:nvPr/>
        </p:nvSpPr>
        <p:spPr>
          <a:xfrm>
            <a:off x="4238486" y="5644662"/>
            <a:ext cx="4402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Линейный взгляд на историю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Rockwell" panose="02060603020205020403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912231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1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1_template">
  <a:themeElements>
    <a:clrScheme name="">
      <a:dk1>
        <a:srgbClr val="1C1C1C"/>
      </a:dk1>
      <a:lt1>
        <a:srgbClr val="F3F3F3"/>
      </a:lt1>
      <a:dk2>
        <a:srgbClr val="593F2F"/>
      </a:dk2>
      <a:lt2>
        <a:srgbClr val="F3F3F3"/>
      </a:lt2>
      <a:accent1>
        <a:srgbClr val="BBE0E3"/>
      </a:accent1>
      <a:accent2>
        <a:srgbClr val="333399"/>
      </a:accent2>
      <a:accent3>
        <a:srgbClr val="B5AFAD"/>
      </a:accent3>
      <a:accent4>
        <a:srgbClr val="D0D0D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">
      <a:majorFont>
        <a:latin typeface="Georgi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{34CDB5F5-4843-B045-A62D-CB9D22C126C6}tf10001070</Template>
  <TotalTime>4996</TotalTime>
  <Words>645</Words>
  <Application>Microsoft Office PowerPoint</Application>
  <PresentationFormat>Широкоэкранный</PresentationFormat>
  <Paragraphs>112</Paragraphs>
  <Slides>62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62</vt:i4>
      </vt:variant>
    </vt:vector>
  </HeadingPairs>
  <TitlesOfParts>
    <vt:vector size="81" baseType="lpstr">
      <vt:lpstr>ＭＳ Ｐゴシック</vt:lpstr>
      <vt:lpstr>Arial</vt:lpstr>
      <vt:lpstr>Calibri</vt:lpstr>
      <vt:lpstr>Cambria</vt:lpstr>
      <vt:lpstr>David</vt:lpstr>
      <vt:lpstr>Franklin Gothic Demi Cond</vt:lpstr>
      <vt:lpstr>Georgia</vt:lpstr>
      <vt:lpstr>HG明朝B</vt:lpstr>
      <vt:lpstr>Rockwell</vt:lpstr>
      <vt:lpstr>Rockwell Condensed</vt:lpstr>
      <vt:lpstr>Rockwell Extra Bold</vt:lpstr>
      <vt:lpstr>Tempus Sans ITC</vt:lpstr>
      <vt:lpstr>Times</vt:lpstr>
      <vt:lpstr>Times New Roman</vt:lpstr>
      <vt:lpstr>Wingdings</vt:lpstr>
      <vt:lpstr>Wood Type</vt:lpstr>
      <vt:lpstr>1_Wood Type</vt:lpstr>
      <vt:lpstr>1_template</vt:lpstr>
      <vt:lpstr>2_Default Design</vt:lpstr>
      <vt:lpstr>БИБЛИЯ И ИСТОРИЯ: Божественный способ откровения</vt:lpstr>
      <vt:lpstr>Обзор презентаций</vt:lpstr>
      <vt:lpstr>Презентация PowerPoint</vt:lpstr>
      <vt:lpstr>СТРУКТУРА КНИГИ</vt:lpstr>
      <vt:lpstr>Почему археология?</vt:lpstr>
      <vt:lpstr>БИБЛИЯ СОСТОИТ ИЗ ИСТОРИЙ</vt:lpstr>
      <vt:lpstr>БИБЛИЯ СОСТОИТ ИЗ ИСТОРИЙ</vt:lpstr>
      <vt:lpstr>Презентация PowerPoint</vt:lpstr>
      <vt:lpstr>Презентация PowerPoint</vt:lpstr>
      <vt:lpstr>Презентация PowerPoint</vt:lpstr>
      <vt:lpstr>ВСЕЛЕННАЯ</vt:lpstr>
      <vt:lpstr>Презентация PowerPoint</vt:lpstr>
      <vt:lpstr>Презентация PowerPoint</vt:lpstr>
      <vt:lpstr>ВСЕЛЕННАЯ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ПОЧЕМУ АРХЕОЛОГИЯ?</vt:lpstr>
      <vt:lpstr>Презентация PowerPoint</vt:lpstr>
      <vt:lpstr>Презентация PowerPoint</vt:lpstr>
      <vt:lpstr>Презентация PowerPoint</vt:lpstr>
      <vt:lpstr>Презентация PowerPoint</vt:lpstr>
      <vt:lpstr>ХЕТТЫ</vt:lpstr>
      <vt:lpstr>ХЕТТЫ В БИБЛИИ</vt:lpstr>
      <vt:lpstr>Презентация PowerPoint</vt:lpstr>
      <vt:lpstr>Презентация PowerPoint</vt:lpstr>
      <vt:lpstr>ХЕТТЫ И ЕГИПТЯНЕ</vt:lpstr>
      <vt:lpstr>Презентация PowerPoint</vt:lpstr>
      <vt:lpstr>Презентация PowerPoint</vt:lpstr>
      <vt:lpstr>ОТСУТСТВИЕ ДОКАЗАТЕЛЬСТВ</vt:lpstr>
      <vt:lpstr>Туннель езекии</vt:lpstr>
      <vt:lpstr>Презентация PowerPoint</vt:lpstr>
      <vt:lpstr>Презентация PowerPoint</vt:lpstr>
      <vt:lpstr>Презентация PowerPoint</vt:lpstr>
      <vt:lpstr>Г. Эрнест Райт, ГАРВАРДСКИЙ УНИЧЕРСИТЕТ</vt:lpstr>
      <vt:lpstr>Презентация PowerPoint</vt:lpstr>
      <vt:lpstr>ГАЛ. 4:4-5 – МЕССИАНСКОЕ ПРОРОЧЕСТВО</vt:lpstr>
      <vt:lpstr>Презентация PowerPoint</vt:lpstr>
      <vt:lpstr>Презентация PowerPoint</vt:lpstr>
      <vt:lpstr>Допущения пророчества</vt:lpstr>
      <vt:lpstr>бытие 3:15 – мессианское пророчество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иоанна 11:25-26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иоанна 14:1-3</vt:lpstr>
      <vt:lpstr>Презентация PowerPoint</vt:lpstr>
      <vt:lpstr>иеремия 29:11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Remnant, sanctuary and prophecy</dc:title>
  <dc:creator>Michael Hasel</dc:creator>
  <cp:lastModifiedBy>Ekaterina Smirnova</cp:lastModifiedBy>
  <cp:revision>102</cp:revision>
  <dcterms:created xsi:type="dcterms:W3CDTF">2019-02-08T02:55:27Z</dcterms:created>
  <dcterms:modified xsi:type="dcterms:W3CDTF">2023-04-11T09:17:02Z</dcterms:modified>
</cp:coreProperties>
</file>