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1" r:id="rId17"/>
    <p:sldId id="27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91" r:id="rId36"/>
    <p:sldId id="292" r:id="rId37"/>
    <p:sldId id="293" r:id="rId38"/>
    <p:sldId id="288" r:id="rId39"/>
    <p:sldId id="294" r:id="rId40"/>
    <p:sldId id="295" r:id="rId41"/>
    <p:sldId id="296" r:id="rId42"/>
    <p:sldId id="297" r:id="rId43"/>
    <p:sldId id="298" r:id="rId44"/>
    <p:sldId id="299" r:id="rId45"/>
    <p:sldId id="300" r:id="rId46"/>
    <p:sldId id="301" r:id="rId47"/>
    <p:sldId id="308" r:id="rId48"/>
    <p:sldId id="302" r:id="rId49"/>
    <p:sldId id="303" r:id="rId50"/>
    <p:sldId id="304" r:id="rId51"/>
    <p:sldId id="305" r:id="rId52"/>
    <p:sldId id="306" r:id="rId53"/>
    <p:sldId id="30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EAA1D9-4365-4CF3-A801-5702D24DE848}" v="2" dt="2024-02-02T15:23:07.978"/>
    <p1510:client id="{6AC17620-F11D-49BD-BAAD-05099B67ACFF}" v="16" dt="2024-02-02T15:43:41.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107" d="100"/>
          <a:sy n="107" d="100"/>
        </p:scale>
        <p:origin x="736" y="176"/>
      </p:cViewPr>
      <p:guideLst>
        <p:guide orient="horz" pos="1008"/>
        <p:guide pos="792"/>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1245-8BA2-D95A-D268-0D2547466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C5460-5B8C-9AF7-B2E2-B63E4E6A7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604A37-EB0C-F4EA-36A5-742F8BD0967E}"/>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5" name="Footer Placeholder 4">
            <a:extLst>
              <a:ext uri="{FF2B5EF4-FFF2-40B4-BE49-F238E27FC236}">
                <a16:creationId xmlns:a16="http://schemas.microsoft.com/office/drawing/2014/main" id="{5368D5A4-7FA4-3501-55F7-ADA1842A4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FA814-F007-BDB8-6BB1-98683E72F80A}"/>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320196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BA1F-78D5-0436-66AB-2906747CA5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98734-D252-B4D2-0F66-93B827AC69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A2A58-6835-184A-2D12-FC8069BED629}"/>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5" name="Footer Placeholder 4">
            <a:extLst>
              <a:ext uri="{FF2B5EF4-FFF2-40B4-BE49-F238E27FC236}">
                <a16:creationId xmlns:a16="http://schemas.microsoft.com/office/drawing/2014/main" id="{17860F75-8AE7-7A80-FC43-2F981D138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F7B5C-BE11-FF05-8315-EDA0E9C082EB}"/>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67466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51B29F-DCFA-3A98-1167-9E461D26D4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989DA-B78E-30B9-FB74-AAFA6964C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A750E-CD01-50F6-5C44-E90BA81EE946}"/>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5" name="Footer Placeholder 4">
            <a:extLst>
              <a:ext uri="{FF2B5EF4-FFF2-40B4-BE49-F238E27FC236}">
                <a16:creationId xmlns:a16="http://schemas.microsoft.com/office/drawing/2014/main" id="{C16DB4DE-FA05-3AF2-FC3C-07B22C2D6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3B9FB-A68B-C4C3-8EA8-5F264F21CF82}"/>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56793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8196-8544-040B-4A90-B468EF607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E75D5-F1F7-BE63-D0D5-68783ABFC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113F0-B1DE-0DC5-0548-E35637FC6AE2}"/>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5" name="Footer Placeholder 4">
            <a:extLst>
              <a:ext uri="{FF2B5EF4-FFF2-40B4-BE49-F238E27FC236}">
                <a16:creationId xmlns:a16="http://schemas.microsoft.com/office/drawing/2014/main" id="{0DD81A1C-5376-1780-5856-B67B122DA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BEAA6-AB3F-4B14-EE69-6CB235EB41C9}"/>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53108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93D5-5324-3A72-5770-1CCA3295E5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D1832-A026-8DDF-63EA-20649F88CB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A04E8-03A7-8BF6-9CD3-FC2AECA815A2}"/>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5" name="Footer Placeholder 4">
            <a:extLst>
              <a:ext uri="{FF2B5EF4-FFF2-40B4-BE49-F238E27FC236}">
                <a16:creationId xmlns:a16="http://schemas.microsoft.com/office/drawing/2014/main" id="{8A0FF8B5-E2C5-DA3C-9DBD-7C12323B3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4A5BE-B0BD-5ECC-17DF-4677EE2458C8}"/>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13149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12E6-C8CE-E2A3-A70C-26373EDB1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825087-2541-B65B-0580-E9998BB8E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EFD188-7243-A530-1D78-FBA4EF6AA2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4F79AC-A7B0-E0DA-402D-A4789017EA62}"/>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6" name="Footer Placeholder 5">
            <a:extLst>
              <a:ext uri="{FF2B5EF4-FFF2-40B4-BE49-F238E27FC236}">
                <a16:creationId xmlns:a16="http://schemas.microsoft.com/office/drawing/2014/main" id="{12DC9C62-54BE-6B91-FC5F-782F730AB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F47A5-22CF-605E-5257-0396ACB3FE1F}"/>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7980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7A75-A530-7D9B-D5DB-40D1B3E1FD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42E937-28B7-2CD7-51CA-FDAF3E142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485FC-3C74-D73C-CCBE-1B672F3415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27BD64-6B68-75BA-E237-0308C2727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4BD075-7951-3797-9564-875C862F4E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236B6D-BB55-B184-61A5-753ECC454303}"/>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8" name="Footer Placeholder 7">
            <a:extLst>
              <a:ext uri="{FF2B5EF4-FFF2-40B4-BE49-F238E27FC236}">
                <a16:creationId xmlns:a16="http://schemas.microsoft.com/office/drawing/2014/main" id="{684039F8-DD6D-C300-CF52-03B4FC2D9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9ED3CB-5C99-5E22-2A5B-B04B41731E4D}"/>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74372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5CB-7B28-90D5-AE43-08B7F2C5695C}"/>
              </a:ext>
            </a:extLst>
          </p:cNvPr>
          <p:cNvSpPr>
            <a:spLocks noGrp="1"/>
          </p:cNvSpPr>
          <p:nvPr>
            <p:ph type="title"/>
          </p:nvPr>
        </p:nvSpPr>
        <p:spPr>
          <a:xfrm>
            <a:off x="838200" y="739036"/>
            <a:ext cx="10515600" cy="951652"/>
          </a:xfrm>
        </p:spPr>
        <p:txBody>
          <a:bodyPr anchor="t" anchorCtr="0">
            <a:norm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F0F72E2C-0A79-5F3D-6482-79557D76B0E4}"/>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4" name="Footer Placeholder 3">
            <a:extLst>
              <a:ext uri="{FF2B5EF4-FFF2-40B4-BE49-F238E27FC236}">
                <a16:creationId xmlns:a16="http://schemas.microsoft.com/office/drawing/2014/main" id="{E33C09DB-CCBF-8546-ECD3-A9045A624A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1B127C-C1C8-B44D-4F0C-94737D16A60A}"/>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3544216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57DB0-2F2A-9374-AA2C-67130E9AB074}"/>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3" name="Footer Placeholder 2">
            <a:extLst>
              <a:ext uri="{FF2B5EF4-FFF2-40B4-BE49-F238E27FC236}">
                <a16:creationId xmlns:a16="http://schemas.microsoft.com/office/drawing/2014/main" id="{6A2046C4-3D56-E595-7A2A-6E4E54D9D9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71E3A3-6023-927D-D888-2C0B8B844109}"/>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22553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5ECA-1B47-B80F-A56E-3C44E2460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87999-AF12-FF78-0E41-F628C1523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240A4-313C-70A8-0852-E291D35D6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A313B-6B18-69FB-B087-DF470646264E}"/>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6" name="Footer Placeholder 5">
            <a:extLst>
              <a:ext uri="{FF2B5EF4-FFF2-40B4-BE49-F238E27FC236}">
                <a16:creationId xmlns:a16="http://schemas.microsoft.com/office/drawing/2014/main" id="{E7ACA185-D8D9-2508-4209-F95152B44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A5CAA-5707-53B5-D34E-F5A83B799491}"/>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2443519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A58D-55A4-5164-B8E9-1A8D9D2D2A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0B3FF9-74AB-A9F1-AC51-B4770C083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9CDFA6-3BCE-5A3F-3F87-9D9D3898A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E57F6-9024-285D-5E5D-BAF50DC6DB3B}"/>
              </a:ext>
            </a:extLst>
          </p:cNvPr>
          <p:cNvSpPr>
            <a:spLocks noGrp="1"/>
          </p:cNvSpPr>
          <p:nvPr>
            <p:ph type="dt" sz="half" idx="10"/>
          </p:nvPr>
        </p:nvSpPr>
        <p:spPr/>
        <p:txBody>
          <a:bodyPr/>
          <a:lstStyle/>
          <a:p>
            <a:fld id="{3ECBF3A5-D4EF-0849-857C-E1F5D6F33AA0}" type="datetimeFigureOut">
              <a:rPr lang="en-US" smtClean="0"/>
              <a:t>2/2/24</a:t>
            </a:fld>
            <a:endParaRPr lang="en-US"/>
          </a:p>
        </p:txBody>
      </p:sp>
      <p:sp>
        <p:nvSpPr>
          <p:cNvPr id="6" name="Footer Placeholder 5">
            <a:extLst>
              <a:ext uri="{FF2B5EF4-FFF2-40B4-BE49-F238E27FC236}">
                <a16:creationId xmlns:a16="http://schemas.microsoft.com/office/drawing/2014/main" id="{FB40E197-A753-B812-D1E5-D2C61838A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C0B5-807E-56B0-2D8B-C0E25AD7CD4A}"/>
              </a:ext>
            </a:extLst>
          </p:cNvPr>
          <p:cNvSpPr>
            <a:spLocks noGrp="1"/>
          </p:cNvSpPr>
          <p:nvPr>
            <p:ph type="sldNum" sz="quarter" idx="12"/>
          </p:nvPr>
        </p:nvSpPr>
        <p:spPr/>
        <p:txBody>
          <a:bodyPr/>
          <a:lstStyle/>
          <a:p>
            <a:fld id="{2FDAB80A-7E25-A445-9040-E78D3490840A}" type="slidenum">
              <a:rPr lang="en-US" smtClean="0"/>
              <a:t>‹#›</a:t>
            </a:fld>
            <a:endParaRPr lang="en-US"/>
          </a:p>
        </p:txBody>
      </p:sp>
    </p:spTree>
    <p:extLst>
      <p:ext uri="{BB962C8B-B14F-4D97-AF65-F5344CB8AC3E}">
        <p14:creationId xmlns:p14="http://schemas.microsoft.com/office/powerpoint/2010/main" val="1567027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52D07-692B-3F85-A1BA-7AFC9123F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3D5999-7952-30A5-09C3-21A46C2B8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19A04-3379-4F08-C03A-7E32E32C5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Trebuchet MS" panose="020B0703020202090204" pitchFamily="34" charset="0"/>
              </a:defRPr>
            </a:lvl1pPr>
          </a:lstStyle>
          <a:p>
            <a:fld id="{3ECBF3A5-D4EF-0849-857C-E1F5D6F33AA0}" type="datetimeFigureOut">
              <a:rPr lang="en-US" smtClean="0"/>
              <a:pPr/>
              <a:t>2/2/24</a:t>
            </a:fld>
            <a:endParaRPr lang="en-US"/>
          </a:p>
        </p:txBody>
      </p:sp>
      <p:sp>
        <p:nvSpPr>
          <p:cNvPr id="5" name="Footer Placeholder 4">
            <a:extLst>
              <a:ext uri="{FF2B5EF4-FFF2-40B4-BE49-F238E27FC236}">
                <a16:creationId xmlns:a16="http://schemas.microsoft.com/office/drawing/2014/main" id="{A4112318-21BA-6A8B-9D05-3C4C62979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7F9673F5-7B6D-FCF5-1B77-6A27940F6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fld id="{2FDAB80A-7E25-A445-9040-E78D3490840A}" type="slidenum">
              <a:rPr lang="en-US" smtClean="0"/>
              <a:pPr/>
              <a:t>‹#›</a:t>
            </a:fld>
            <a:endParaRPr lang="en-US"/>
          </a:p>
        </p:txBody>
      </p:sp>
    </p:spTree>
    <p:extLst>
      <p:ext uri="{BB962C8B-B14F-4D97-AF65-F5344CB8AC3E}">
        <p14:creationId xmlns:p14="http://schemas.microsoft.com/office/powerpoint/2010/main" val="4023282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8650-CA30-8467-963D-4F6488B246D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0B3E6BE-5EBC-2AE4-A78B-5053AA2147F3}"/>
              </a:ext>
            </a:extLst>
          </p:cNvPr>
          <p:cNvSpPr>
            <a:spLocks noGrp="1"/>
          </p:cNvSpPr>
          <p:nvPr>
            <p:ph type="subTitle" idx="1"/>
          </p:nvPr>
        </p:nvSpPr>
        <p:spPr/>
        <p:txBody>
          <a:bodyPr/>
          <a:lstStyle/>
          <a:p>
            <a:endParaRPr lang="en-US"/>
          </a:p>
        </p:txBody>
      </p:sp>
      <p:pic>
        <p:nvPicPr>
          <p:cNvPr id="4" name="Content Placeholder 3" descr="A person's legs and a sign&#10;&#10;Description automatically generated with low confidence">
            <a:extLst>
              <a:ext uri="{FF2B5EF4-FFF2-40B4-BE49-F238E27FC236}">
                <a16:creationId xmlns:a16="http://schemas.microsoft.com/office/drawing/2014/main" id="{8C6172AA-E32C-9BE0-E142-0ADBDE74771C}"/>
              </a:ext>
            </a:extLst>
          </p:cNvPr>
          <p:cNvPicPr>
            <a:picLocks noGrp="1" noChangeAspect="1"/>
          </p:cNvPicPr>
          <p:nvPr>
            <p:ph idx="1"/>
          </p:nvPr>
        </p:nvPicPr>
        <p:blipFill rotWithShape="1">
          <a:blip r:embed="rId2"/>
          <a:srcRect r="709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C1F143-1888-476E-AF48-59DBB756DDF4}"/>
              </a:ext>
            </a:extLst>
          </p:cNvPr>
          <p:cNvSpPr txBox="1"/>
          <p:nvPr/>
        </p:nvSpPr>
        <p:spPr>
          <a:xfrm>
            <a:off x="902825" y="5058137"/>
            <a:ext cx="6921661" cy="1446550"/>
          </a:xfrm>
          <a:prstGeom prst="rect">
            <a:avLst/>
          </a:prstGeom>
          <a:noFill/>
        </p:spPr>
        <p:txBody>
          <a:bodyPr wrap="square" rtlCol="0">
            <a:spAutoFit/>
          </a:bodyPr>
          <a:lstStyle/>
          <a:p>
            <a:r>
              <a:rPr lang="en-US" sz="4400" dirty="0">
                <a:solidFill>
                  <a:schemeClr val="bg1"/>
                </a:solidFill>
              </a:rPr>
              <a:t>I WILL GO </a:t>
            </a:r>
          </a:p>
          <a:p>
            <a:r>
              <a:rPr lang="en-US" sz="4400" dirty="0">
                <a:solidFill>
                  <a:schemeClr val="bg1"/>
                </a:solidFill>
              </a:rPr>
              <a:t>IN THE BOOK OF ACTS</a:t>
            </a:r>
          </a:p>
        </p:txBody>
      </p:sp>
      <p:sp>
        <p:nvSpPr>
          <p:cNvPr id="6" name="TextBox 5">
            <a:extLst>
              <a:ext uri="{FF2B5EF4-FFF2-40B4-BE49-F238E27FC236}">
                <a16:creationId xmlns:a16="http://schemas.microsoft.com/office/drawing/2014/main" id="{2A8440A9-F073-4ECD-D9A0-61F4E5DDA1BD}"/>
              </a:ext>
            </a:extLst>
          </p:cNvPr>
          <p:cNvSpPr txBox="1"/>
          <p:nvPr/>
        </p:nvSpPr>
        <p:spPr>
          <a:xfrm>
            <a:off x="7917084" y="5440100"/>
            <a:ext cx="3865944" cy="923330"/>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r>
              <a:rPr lang="en-US" dirty="0">
                <a:solidFill>
                  <a:schemeClr val="bg1"/>
                </a:solidFill>
              </a:rPr>
              <a:t>Anthony </a:t>
            </a:r>
            <a:r>
              <a:rPr lang="en-US">
                <a:solidFill>
                  <a:schemeClr val="bg1"/>
                </a:solidFill>
              </a:rPr>
              <a:t>Kent (kenta</a:t>
            </a:r>
            <a:r>
              <a:rPr lang="en-US" dirty="0">
                <a:solidFill>
                  <a:schemeClr val="bg1"/>
                </a:solidFill>
              </a:rPr>
              <a:t>@gc.adventist</a:t>
            </a:r>
            <a:r>
              <a:rPr lang="en-US">
                <a:solidFill>
                  <a:schemeClr val="bg1"/>
                </a:solidFill>
              </a:rPr>
              <a:t>.org)</a:t>
            </a:r>
            <a:endParaRPr lang="en-US" dirty="0">
              <a:solidFill>
                <a:schemeClr val="bg1"/>
              </a:solidFill>
            </a:endParaRPr>
          </a:p>
        </p:txBody>
      </p:sp>
    </p:spTree>
    <p:extLst>
      <p:ext uri="{BB962C8B-B14F-4D97-AF65-F5344CB8AC3E}">
        <p14:creationId xmlns:p14="http://schemas.microsoft.com/office/powerpoint/2010/main" val="394120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erson, dirt&#10;&#10;Description automatically generated">
            <a:extLst>
              <a:ext uri="{FF2B5EF4-FFF2-40B4-BE49-F238E27FC236}">
                <a16:creationId xmlns:a16="http://schemas.microsoft.com/office/drawing/2014/main" id="{732CAA9E-E246-BC36-F282-544B95869044}"/>
              </a:ext>
            </a:extLst>
          </p:cNvPr>
          <p:cNvPicPr>
            <a:picLocks noChangeAspect="1"/>
          </p:cNvPicPr>
          <p:nvPr/>
        </p:nvPicPr>
        <p:blipFill>
          <a:blip r:embed="rId2"/>
          <a:stretch>
            <a:fillRect/>
          </a:stretch>
        </p:blipFill>
        <p:spPr>
          <a:xfrm>
            <a:off x="605641" y="0"/>
            <a:ext cx="12192000" cy="6858000"/>
          </a:xfrm>
          <a:prstGeom prst="rect">
            <a:avLst/>
          </a:prstGeom>
        </p:spPr>
      </p:pic>
      <p:sp>
        <p:nvSpPr>
          <p:cNvPr id="5" name="Rectangle 4">
            <a:extLst>
              <a:ext uri="{FF2B5EF4-FFF2-40B4-BE49-F238E27FC236}">
                <a16:creationId xmlns:a16="http://schemas.microsoft.com/office/drawing/2014/main" id="{11389EA9-1E67-7054-0823-F3F18309D4DF}"/>
              </a:ext>
            </a:extLst>
          </p:cNvPr>
          <p:cNvSpPr/>
          <p:nvPr/>
        </p:nvSpPr>
        <p:spPr>
          <a:xfrm>
            <a:off x="0" y="0"/>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4C54556-242A-FEC0-B044-7A1B95C2BEF6}"/>
              </a:ext>
            </a:extLst>
          </p:cNvPr>
          <p:cNvSpPr>
            <a:spLocks noGrp="1"/>
          </p:cNvSpPr>
          <p:nvPr>
            <p:ph type="title"/>
          </p:nvPr>
        </p:nvSpPr>
        <p:spPr>
          <a:xfrm>
            <a:off x="419100" y="1219200"/>
            <a:ext cx="2382983" cy="4334494"/>
          </a:xfrm>
        </p:spPr>
        <p:txBody>
          <a:bodyPr>
            <a:noAutofit/>
          </a:bodyPr>
          <a:lstStyle/>
          <a:p>
            <a:pPr>
              <a:lnSpc>
                <a:spcPct val="110000"/>
              </a:lnSpc>
            </a:pPr>
            <a:r>
              <a:rPr lang="en-US" sz="2600" dirty="0">
                <a:solidFill>
                  <a:sysClr val="windowText" lastClr="000000"/>
                </a:solidFill>
              </a:rPr>
              <a:t>And as he sowed, some fell along the path and was trampled underfoot, and the birds of the air devoured it.</a:t>
            </a:r>
            <a:br>
              <a:rPr lang="en-US" sz="2600" dirty="0">
                <a:solidFill>
                  <a:sysClr val="windowText" lastClr="000000"/>
                </a:solidFill>
              </a:rPr>
            </a:br>
            <a:endParaRPr lang="en-US" sz="2600" dirty="0">
              <a:solidFill>
                <a:sysClr val="windowText" lastClr="000000"/>
              </a:solidFill>
            </a:endParaRPr>
          </a:p>
        </p:txBody>
      </p:sp>
    </p:spTree>
    <p:extLst>
      <p:ext uri="{BB962C8B-B14F-4D97-AF65-F5344CB8AC3E}">
        <p14:creationId xmlns:p14="http://schemas.microsoft.com/office/powerpoint/2010/main" val="1814978075"/>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ock, rocky, outdoor, pile&#10;&#10;Description automatically generated">
            <a:extLst>
              <a:ext uri="{FF2B5EF4-FFF2-40B4-BE49-F238E27FC236}">
                <a16:creationId xmlns:a16="http://schemas.microsoft.com/office/drawing/2014/main" id="{82431BC2-C728-5C69-A3B6-C9976C4E4967}"/>
              </a:ext>
            </a:extLst>
          </p:cNvPr>
          <p:cNvPicPr>
            <a:picLocks noChangeAspect="1"/>
          </p:cNvPicPr>
          <p:nvPr/>
        </p:nvPicPr>
        <p:blipFill>
          <a:blip r:embed="rId2"/>
          <a:stretch>
            <a:fillRect/>
          </a:stretch>
        </p:blipFill>
        <p:spPr>
          <a:xfrm>
            <a:off x="415636" y="0"/>
            <a:ext cx="12192000" cy="6858000"/>
          </a:xfrm>
          <a:prstGeom prst="rect">
            <a:avLst/>
          </a:prstGeom>
        </p:spPr>
      </p:pic>
      <p:sp>
        <p:nvSpPr>
          <p:cNvPr id="5" name="Rectangle 4">
            <a:extLst>
              <a:ext uri="{FF2B5EF4-FFF2-40B4-BE49-F238E27FC236}">
                <a16:creationId xmlns:a16="http://schemas.microsoft.com/office/drawing/2014/main" id="{030A842A-6F50-351B-FF8C-4CD20FAA9075}"/>
              </a:ext>
            </a:extLst>
          </p:cNvPr>
          <p:cNvSpPr/>
          <p:nvPr/>
        </p:nvSpPr>
        <p:spPr>
          <a:xfrm>
            <a:off x="0" y="1654"/>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011A1813-5638-C147-F6BA-3D0555F5C5EB}"/>
              </a:ext>
            </a:extLst>
          </p:cNvPr>
          <p:cNvSpPr>
            <a:spLocks noGrp="1"/>
          </p:cNvSpPr>
          <p:nvPr>
            <p:ph type="title"/>
          </p:nvPr>
        </p:nvSpPr>
        <p:spPr>
          <a:xfrm>
            <a:off x="415636" y="1235033"/>
            <a:ext cx="2398817" cy="4975760"/>
          </a:xfrm>
        </p:spPr>
        <p:txBody>
          <a:bodyPr>
            <a:noAutofit/>
          </a:bodyPr>
          <a:lstStyle/>
          <a:p>
            <a:pPr>
              <a:lnSpc>
                <a:spcPct val="110000"/>
              </a:lnSpc>
            </a:pPr>
            <a:r>
              <a:rPr lang="en-US" sz="2600" dirty="0">
                <a:solidFill>
                  <a:sysClr val="windowText" lastClr="000000"/>
                </a:solidFill>
              </a:rPr>
              <a:t>And some fell on the rock, and as it grew up, it withered away, because it had no moisture.</a:t>
            </a:r>
          </a:p>
        </p:txBody>
      </p:sp>
    </p:spTree>
    <p:extLst>
      <p:ext uri="{BB962C8B-B14F-4D97-AF65-F5344CB8AC3E}">
        <p14:creationId xmlns:p14="http://schemas.microsoft.com/office/powerpoint/2010/main" val="3366623"/>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C708551F-13BF-F645-0DEC-487FB0F9A84E}"/>
              </a:ext>
            </a:extLst>
          </p:cNvPr>
          <p:cNvPicPr>
            <a:picLocks noChangeAspect="1"/>
          </p:cNvPicPr>
          <p:nvPr/>
        </p:nvPicPr>
        <p:blipFill>
          <a:blip r:embed="rId2"/>
          <a:stretch>
            <a:fillRect/>
          </a:stretch>
        </p:blipFill>
        <p:spPr>
          <a:xfrm>
            <a:off x="0" y="1654"/>
            <a:ext cx="12192000" cy="6854692"/>
          </a:xfrm>
          <a:prstGeom prst="rect">
            <a:avLst/>
          </a:prstGeom>
        </p:spPr>
      </p:pic>
      <p:sp>
        <p:nvSpPr>
          <p:cNvPr id="6" name="Rectangle 5">
            <a:extLst>
              <a:ext uri="{FF2B5EF4-FFF2-40B4-BE49-F238E27FC236}">
                <a16:creationId xmlns:a16="http://schemas.microsoft.com/office/drawing/2014/main" id="{60DC5993-2270-05AC-DF7E-676E187AE633}"/>
              </a:ext>
            </a:extLst>
          </p:cNvPr>
          <p:cNvSpPr/>
          <p:nvPr/>
        </p:nvSpPr>
        <p:spPr>
          <a:xfrm>
            <a:off x="0" y="1654"/>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FCDF2AB-E218-6B71-B111-2E9FB62B1008}"/>
              </a:ext>
            </a:extLst>
          </p:cNvPr>
          <p:cNvSpPr>
            <a:spLocks noGrp="1"/>
          </p:cNvSpPr>
          <p:nvPr>
            <p:ph type="title"/>
          </p:nvPr>
        </p:nvSpPr>
        <p:spPr>
          <a:xfrm>
            <a:off x="419100" y="1219200"/>
            <a:ext cx="2315690" cy="4952009"/>
          </a:xfrm>
        </p:spPr>
        <p:txBody>
          <a:bodyPr>
            <a:noAutofit/>
          </a:bodyPr>
          <a:lstStyle/>
          <a:p>
            <a:pPr>
              <a:lnSpc>
                <a:spcPct val="110000"/>
              </a:lnSpc>
            </a:pPr>
            <a:r>
              <a:rPr lang="en-US" sz="2600" dirty="0">
                <a:solidFill>
                  <a:sysClr val="windowText" lastClr="000000"/>
                </a:solidFill>
              </a:rPr>
              <a:t>And some fell among thorns, and the thorns grew up with it and choked it. </a:t>
            </a:r>
          </a:p>
        </p:txBody>
      </p:sp>
    </p:spTree>
    <p:extLst>
      <p:ext uri="{BB962C8B-B14F-4D97-AF65-F5344CB8AC3E}">
        <p14:creationId xmlns:p14="http://schemas.microsoft.com/office/powerpoint/2010/main" val="2726455544"/>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seedling&#10;&#10;Description automatically generated with low confidence">
            <a:extLst>
              <a:ext uri="{FF2B5EF4-FFF2-40B4-BE49-F238E27FC236}">
                <a16:creationId xmlns:a16="http://schemas.microsoft.com/office/drawing/2014/main" id="{B0BEE22D-AA86-7152-117F-8D571FFE5AD7}"/>
              </a:ext>
            </a:extLst>
          </p:cNvPr>
          <p:cNvPicPr>
            <a:picLocks noChangeAspect="1"/>
          </p:cNvPicPr>
          <p:nvPr/>
        </p:nvPicPr>
        <p:blipFill>
          <a:blip r:embed="rId2"/>
          <a:stretch>
            <a:fillRect/>
          </a:stretch>
        </p:blipFill>
        <p:spPr>
          <a:xfrm>
            <a:off x="843148" y="1654"/>
            <a:ext cx="12192000" cy="6854692"/>
          </a:xfrm>
          <a:prstGeom prst="rect">
            <a:avLst/>
          </a:prstGeom>
        </p:spPr>
      </p:pic>
      <p:sp>
        <p:nvSpPr>
          <p:cNvPr id="6" name="Rectangle 5">
            <a:extLst>
              <a:ext uri="{FF2B5EF4-FFF2-40B4-BE49-F238E27FC236}">
                <a16:creationId xmlns:a16="http://schemas.microsoft.com/office/drawing/2014/main" id="{93F14C93-4581-483B-6E88-2633BD112164}"/>
              </a:ext>
            </a:extLst>
          </p:cNvPr>
          <p:cNvSpPr/>
          <p:nvPr/>
        </p:nvSpPr>
        <p:spPr>
          <a:xfrm>
            <a:off x="0" y="1654"/>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FB07A8A-CF63-AE17-81D7-2DC7D5DADCBC}"/>
              </a:ext>
            </a:extLst>
          </p:cNvPr>
          <p:cNvSpPr>
            <a:spLocks noGrp="1"/>
          </p:cNvSpPr>
          <p:nvPr>
            <p:ph type="title"/>
          </p:nvPr>
        </p:nvSpPr>
        <p:spPr>
          <a:xfrm>
            <a:off x="419100" y="1219200"/>
            <a:ext cx="2351314" cy="4868882"/>
          </a:xfrm>
        </p:spPr>
        <p:txBody>
          <a:bodyPr>
            <a:noAutofit/>
          </a:bodyPr>
          <a:lstStyle/>
          <a:p>
            <a:pPr>
              <a:lnSpc>
                <a:spcPct val="110000"/>
              </a:lnSpc>
            </a:pPr>
            <a:r>
              <a:rPr lang="en-US" sz="2600" dirty="0">
                <a:solidFill>
                  <a:sysClr val="windowText" lastClr="000000"/>
                </a:solidFill>
              </a:rPr>
              <a:t>And some fell into good soil and grew and yielded a hundredfold.”</a:t>
            </a:r>
          </a:p>
        </p:txBody>
      </p:sp>
    </p:spTree>
    <p:extLst>
      <p:ext uri="{BB962C8B-B14F-4D97-AF65-F5344CB8AC3E}">
        <p14:creationId xmlns:p14="http://schemas.microsoft.com/office/powerpoint/2010/main" val="1677038669"/>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wheat&#10;&#10;Description automatically generated with medium confidence">
            <a:extLst>
              <a:ext uri="{FF2B5EF4-FFF2-40B4-BE49-F238E27FC236}">
                <a16:creationId xmlns:a16="http://schemas.microsoft.com/office/drawing/2014/main" id="{F1DAA271-20A5-9D5F-1258-97435C6F1184}"/>
              </a:ext>
            </a:extLst>
          </p:cNvPr>
          <p:cNvPicPr>
            <a:picLocks noChangeAspect="1"/>
          </p:cNvPicPr>
          <p:nvPr/>
        </p:nvPicPr>
        <p:blipFill>
          <a:blip r:embed="rId2"/>
          <a:stretch>
            <a:fillRect/>
          </a:stretch>
        </p:blipFill>
        <p:spPr>
          <a:xfrm>
            <a:off x="0" y="1654"/>
            <a:ext cx="12192000" cy="6854692"/>
          </a:xfrm>
          <a:prstGeom prst="rect">
            <a:avLst/>
          </a:prstGeom>
        </p:spPr>
      </p:pic>
      <p:sp>
        <p:nvSpPr>
          <p:cNvPr id="5" name="Rectangle 4">
            <a:extLst>
              <a:ext uri="{FF2B5EF4-FFF2-40B4-BE49-F238E27FC236}">
                <a16:creationId xmlns:a16="http://schemas.microsoft.com/office/drawing/2014/main" id="{ADED4EFB-7AF7-D9F0-167A-63C98837D914}"/>
              </a:ext>
            </a:extLst>
          </p:cNvPr>
          <p:cNvSpPr/>
          <p:nvPr/>
        </p:nvSpPr>
        <p:spPr>
          <a:xfrm>
            <a:off x="0" y="1654"/>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419100" y="1219200"/>
            <a:ext cx="2529445" cy="5142015"/>
          </a:xfrm>
        </p:spPr>
        <p:txBody>
          <a:bodyPr>
            <a:noAutofit/>
          </a:bodyPr>
          <a:lstStyle/>
          <a:p>
            <a:pPr>
              <a:lnSpc>
                <a:spcPct val="110000"/>
              </a:lnSpc>
            </a:pPr>
            <a:r>
              <a:rPr lang="en-US" sz="2600" dirty="0">
                <a:solidFill>
                  <a:sysClr val="windowText" lastClr="000000"/>
                </a:solidFill>
              </a:rPr>
              <a:t>As he said these things, he called out, “He who has ears to hear, let him hear.” </a:t>
            </a:r>
            <a:br>
              <a:rPr lang="en-US" sz="2600" dirty="0">
                <a:solidFill>
                  <a:sysClr val="windowText" lastClr="000000"/>
                </a:solidFill>
              </a:rPr>
            </a:br>
            <a:r>
              <a:rPr lang="en-US" sz="2600" dirty="0">
                <a:solidFill>
                  <a:sysClr val="windowText" lastClr="000000"/>
                </a:solidFill>
              </a:rPr>
              <a:t>  </a:t>
            </a:r>
            <a:r>
              <a:rPr lang="en-US" sz="1800" dirty="0">
                <a:solidFill>
                  <a:sysClr val="windowText" lastClr="000000"/>
                </a:solidFill>
              </a:rPr>
              <a:t>Luke 8:4-15, ESV</a:t>
            </a:r>
            <a:br>
              <a:rPr lang="en-US" sz="2600" dirty="0">
                <a:solidFill>
                  <a:sysClr val="windowText" lastClr="000000"/>
                </a:solidFill>
              </a:rPr>
            </a:br>
            <a:endParaRPr lang="en-US" sz="2600" dirty="0">
              <a:solidFill>
                <a:sysClr val="windowText" lastClr="000000"/>
              </a:solidFill>
            </a:endParaRPr>
          </a:p>
        </p:txBody>
      </p:sp>
    </p:spTree>
    <p:extLst>
      <p:ext uri="{BB962C8B-B14F-4D97-AF65-F5344CB8AC3E}">
        <p14:creationId xmlns:p14="http://schemas.microsoft.com/office/powerpoint/2010/main" val="3704843432"/>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wheat&#10;&#10;Description automatically generated with medium confidence">
            <a:extLst>
              <a:ext uri="{FF2B5EF4-FFF2-40B4-BE49-F238E27FC236}">
                <a16:creationId xmlns:a16="http://schemas.microsoft.com/office/drawing/2014/main" id="{F1DAA271-20A5-9D5F-1258-97435C6F1184}"/>
              </a:ext>
            </a:extLst>
          </p:cNvPr>
          <p:cNvPicPr>
            <a:picLocks noChangeAspect="1"/>
          </p:cNvPicPr>
          <p:nvPr/>
        </p:nvPicPr>
        <p:blipFill>
          <a:blip r:embed="rId2"/>
          <a:stretch>
            <a:fillRect/>
          </a:stretch>
        </p:blipFill>
        <p:spPr>
          <a:xfrm>
            <a:off x="0" y="1654"/>
            <a:ext cx="12192000" cy="6854692"/>
          </a:xfrm>
          <a:prstGeom prst="rect">
            <a:avLst/>
          </a:prstGeom>
        </p:spPr>
      </p:pic>
      <p:sp>
        <p:nvSpPr>
          <p:cNvPr id="5" name="Rectangle 4">
            <a:extLst>
              <a:ext uri="{FF2B5EF4-FFF2-40B4-BE49-F238E27FC236}">
                <a16:creationId xmlns:a16="http://schemas.microsoft.com/office/drawing/2014/main" id="{ADED4EFB-7AF7-D9F0-167A-63C98837D914}"/>
              </a:ext>
            </a:extLst>
          </p:cNvPr>
          <p:cNvSpPr/>
          <p:nvPr/>
        </p:nvSpPr>
        <p:spPr>
          <a:xfrm>
            <a:off x="1014608" y="1219200"/>
            <a:ext cx="10158608" cy="4455090"/>
          </a:xfrm>
          <a:prstGeom prst="rect">
            <a:avLst/>
          </a:prstGeom>
          <a:solidFill>
            <a:schemeClr val="bg1">
              <a:alpha val="88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207196" y="1600200"/>
            <a:ext cx="9639563" cy="4141940"/>
          </a:xfrm>
        </p:spPr>
        <p:txBody>
          <a:bodyPr>
            <a:noAutofit/>
          </a:bodyPr>
          <a:lstStyle/>
          <a:p>
            <a:pPr>
              <a:lnSpc>
                <a:spcPct val="110000"/>
              </a:lnSpc>
            </a:pPr>
            <a:r>
              <a:rPr lang="en-US" sz="2600" dirty="0">
                <a:solidFill>
                  <a:schemeClr val="tx1"/>
                </a:solidFill>
              </a:rPr>
              <a:t>And when his disciples asked him what this parable meant, he said, “To you it has been given to know the secrets of the kingdom of God, but for others they are in parables, so that ‘seeing they may not see, and hearing they may not understand.’ Now the parable is this: The seed is the word of God. The ones along the path are those who have heard; then the devil comes and takes away the word from their hearts, so that they may not believe and be saved. </a:t>
            </a:r>
          </a:p>
        </p:txBody>
      </p:sp>
    </p:spTree>
    <p:extLst>
      <p:ext uri="{BB962C8B-B14F-4D97-AF65-F5344CB8AC3E}">
        <p14:creationId xmlns:p14="http://schemas.microsoft.com/office/powerpoint/2010/main" val="9347852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wheat&#10;&#10;Description automatically generated with medium confidence">
            <a:extLst>
              <a:ext uri="{FF2B5EF4-FFF2-40B4-BE49-F238E27FC236}">
                <a16:creationId xmlns:a16="http://schemas.microsoft.com/office/drawing/2014/main" id="{F1DAA271-20A5-9D5F-1258-97435C6F1184}"/>
              </a:ext>
            </a:extLst>
          </p:cNvPr>
          <p:cNvPicPr>
            <a:picLocks noChangeAspect="1"/>
          </p:cNvPicPr>
          <p:nvPr/>
        </p:nvPicPr>
        <p:blipFill>
          <a:blip r:embed="rId2"/>
          <a:stretch>
            <a:fillRect/>
          </a:stretch>
        </p:blipFill>
        <p:spPr>
          <a:xfrm>
            <a:off x="0" y="1654"/>
            <a:ext cx="12192000" cy="6854692"/>
          </a:xfrm>
          <a:prstGeom prst="rect">
            <a:avLst/>
          </a:prstGeom>
        </p:spPr>
      </p:pic>
      <p:sp>
        <p:nvSpPr>
          <p:cNvPr id="7" name="Rectangle 6">
            <a:extLst>
              <a:ext uri="{FF2B5EF4-FFF2-40B4-BE49-F238E27FC236}">
                <a16:creationId xmlns:a16="http://schemas.microsoft.com/office/drawing/2014/main" id="{140A1C15-3A85-F699-EE41-F496B28FB68D}"/>
              </a:ext>
            </a:extLst>
          </p:cNvPr>
          <p:cNvSpPr/>
          <p:nvPr/>
        </p:nvSpPr>
        <p:spPr>
          <a:xfrm>
            <a:off x="1014608" y="1219200"/>
            <a:ext cx="10158608" cy="4455090"/>
          </a:xfrm>
          <a:prstGeom prst="rect">
            <a:avLst/>
          </a:prstGeom>
          <a:solidFill>
            <a:schemeClr val="bg1">
              <a:alpha val="88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207196" y="1600201"/>
            <a:ext cx="9915916" cy="3923778"/>
          </a:xfrm>
        </p:spPr>
        <p:txBody>
          <a:bodyPr>
            <a:noAutofit/>
          </a:bodyPr>
          <a:lstStyle/>
          <a:p>
            <a:pPr>
              <a:lnSpc>
                <a:spcPct val="110000"/>
              </a:lnSpc>
            </a:pPr>
            <a:r>
              <a:rPr lang="en-US" sz="2600" dirty="0">
                <a:solidFill>
                  <a:schemeClr val="tx1"/>
                </a:solidFill>
              </a:rPr>
              <a:t>And the ones on the rock are those who, when they hear the word, receive it with joy. But these have no root; they believe for a while, and in time of testing fall away. And as for what fell among the thorns, they are those who hear, but as they go on their way they are choked by the cares and riches and pleasures of life, and their fruit does not mature. As for that in the good soil, they are those who, hearing the word, hold it fast in an honest and good heart, and bear fruit with patience.</a:t>
            </a:r>
            <a:r>
              <a:rPr lang="en-US" sz="2800" dirty="0">
                <a:solidFill>
                  <a:schemeClr val="tx1"/>
                </a:solidFill>
              </a:rPr>
              <a:t> </a:t>
            </a:r>
            <a:r>
              <a:rPr lang="en-US" sz="1800" dirty="0">
                <a:solidFill>
                  <a:schemeClr val="tx1"/>
                </a:solidFill>
              </a:rPr>
              <a:t>Luke 8:4-15, ESV</a:t>
            </a:r>
            <a:br>
              <a:rPr lang="en-US" sz="2600" dirty="0">
                <a:solidFill>
                  <a:schemeClr val="tx1"/>
                </a:solidFill>
              </a:rPr>
            </a:br>
            <a:endParaRPr lang="en-US" sz="2600" dirty="0">
              <a:solidFill>
                <a:schemeClr val="tx1"/>
              </a:solidFill>
            </a:endParaRPr>
          </a:p>
        </p:txBody>
      </p:sp>
    </p:spTree>
    <p:extLst>
      <p:ext uri="{BB962C8B-B14F-4D97-AF65-F5344CB8AC3E}">
        <p14:creationId xmlns:p14="http://schemas.microsoft.com/office/powerpoint/2010/main" val="1244081845"/>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person, nature&#10;&#10;Description automatically generated">
            <a:extLst>
              <a:ext uri="{FF2B5EF4-FFF2-40B4-BE49-F238E27FC236}">
                <a16:creationId xmlns:a16="http://schemas.microsoft.com/office/drawing/2014/main" id="{8E4D0C08-C608-1ABD-E385-C74D5B85533A}"/>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419101" y="1219200"/>
            <a:ext cx="2395352" cy="5142015"/>
          </a:xfrm>
        </p:spPr>
        <p:txBody>
          <a:bodyPr>
            <a:noAutofit/>
          </a:bodyPr>
          <a:lstStyle/>
          <a:p>
            <a:pPr>
              <a:lnSpc>
                <a:spcPct val="110000"/>
              </a:lnSpc>
            </a:pPr>
            <a:r>
              <a:rPr lang="en-US" sz="2600" dirty="0">
                <a:solidFill>
                  <a:schemeClr val="tx1"/>
                </a:solidFill>
              </a:rPr>
              <a:t>For the wages of sin is death, but the free gift of God is eternal life in Christ Jesus our Lord.</a:t>
            </a:r>
            <a:br>
              <a:rPr lang="en-US" sz="2600" dirty="0">
                <a:solidFill>
                  <a:schemeClr val="tx1"/>
                </a:solidFill>
              </a:rPr>
            </a:br>
            <a:r>
              <a:rPr lang="en-US" sz="2600" dirty="0">
                <a:solidFill>
                  <a:schemeClr val="tx1"/>
                </a:solidFill>
              </a:rPr>
              <a:t>   </a:t>
            </a:r>
            <a:r>
              <a:rPr lang="en-US" sz="1800" dirty="0">
                <a:solidFill>
                  <a:schemeClr val="tx1"/>
                </a:solidFill>
              </a:rPr>
              <a:t>Romans 6:23, ESV</a:t>
            </a:r>
            <a:br>
              <a:rPr lang="en-US" sz="2600" dirty="0">
                <a:solidFill>
                  <a:schemeClr val="tx1"/>
                </a:solidFill>
              </a:rPr>
            </a:br>
            <a:endParaRPr lang="en-US" sz="2600" dirty="0">
              <a:solidFill>
                <a:schemeClr val="tx1"/>
              </a:solidFill>
            </a:endParaRPr>
          </a:p>
        </p:txBody>
      </p:sp>
    </p:spTree>
    <p:extLst>
      <p:ext uri="{BB962C8B-B14F-4D97-AF65-F5344CB8AC3E}">
        <p14:creationId xmlns:p14="http://schemas.microsoft.com/office/powerpoint/2010/main" val="2553418909"/>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with medium confidence">
            <a:extLst>
              <a:ext uri="{FF2B5EF4-FFF2-40B4-BE49-F238E27FC236}">
                <a16:creationId xmlns:a16="http://schemas.microsoft.com/office/drawing/2014/main" id="{339023E2-F7E2-D689-730F-7128AEAC5BED}"/>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609600" y="3712029"/>
            <a:ext cx="11146971" cy="2928258"/>
          </a:xfrm>
        </p:spPr>
        <p:txBody>
          <a:bodyPr>
            <a:noAutofit/>
          </a:bodyPr>
          <a:lstStyle/>
          <a:p>
            <a:pPr>
              <a:lnSpc>
                <a:spcPct val="120000"/>
              </a:lnSpc>
            </a:pPr>
            <a:r>
              <a:rPr lang="en-US" sz="2400" dirty="0"/>
              <a:t>For “everyone who calls on the name of the Lord will be saved.”</a:t>
            </a:r>
            <a:br>
              <a:rPr lang="en-US" sz="2400" dirty="0"/>
            </a:br>
            <a:r>
              <a:rPr lang="en-US" sz="2400" dirty="0"/>
              <a:t>How then will they call on him in whom they have not believed? And how are they to believe in him of whom they have never heard?</a:t>
            </a:r>
            <a:r>
              <a:rPr lang="en-US" sz="2400" baseline="30000" dirty="0"/>
              <a:t> </a:t>
            </a:r>
            <a:r>
              <a:rPr lang="en-US" sz="2400" dirty="0"/>
              <a:t>And how are they to hear without someone preaching? </a:t>
            </a:r>
            <a:r>
              <a:rPr lang="en-US" sz="2400" b="1" baseline="30000" dirty="0"/>
              <a:t> </a:t>
            </a:r>
            <a:r>
              <a:rPr lang="en-US" sz="2400" dirty="0"/>
              <a:t>And how are they to preach unless they are sent? As it is written, “How beautiful are the feet of those who preach the good news!” </a:t>
            </a:r>
            <a:r>
              <a:rPr lang="en-US" sz="1800" dirty="0"/>
              <a:t>Romans 10:13-15, ESV</a:t>
            </a:r>
            <a:br>
              <a:rPr lang="en-US" sz="2600" dirty="0">
                <a:solidFill>
                  <a:schemeClr val="tx1"/>
                </a:solidFill>
              </a:rPr>
            </a:br>
            <a:endParaRPr lang="en-US" sz="2600" dirty="0">
              <a:solidFill>
                <a:schemeClr val="tx1"/>
              </a:solidFill>
            </a:endParaRPr>
          </a:p>
        </p:txBody>
      </p:sp>
    </p:spTree>
    <p:extLst>
      <p:ext uri="{BB962C8B-B14F-4D97-AF65-F5344CB8AC3E}">
        <p14:creationId xmlns:p14="http://schemas.microsoft.com/office/powerpoint/2010/main" val="3606605832"/>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p, people&#10;&#10;Description automatically generated">
            <a:extLst>
              <a:ext uri="{FF2B5EF4-FFF2-40B4-BE49-F238E27FC236}">
                <a16:creationId xmlns:a16="http://schemas.microsoft.com/office/drawing/2014/main" id="{E3CFB553-4B49-7369-7ABF-8AE93059010D}"/>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C308A9A4-7E76-4E0C-18B5-C1E9644F9A48}"/>
              </a:ext>
            </a:extLst>
          </p:cNvPr>
          <p:cNvSpPr/>
          <p:nvPr/>
        </p:nvSpPr>
        <p:spPr>
          <a:xfrm>
            <a:off x="-87086" y="0"/>
            <a:ext cx="57694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8A1FB14-C834-9362-1883-84A255A2BD09}"/>
              </a:ext>
            </a:extLst>
          </p:cNvPr>
          <p:cNvSpPr>
            <a:spLocks noGrp="1"/>
          </p:cNvSpPr>
          <p:nvPr>
            <p:ph idx="1"/>
          </p:nvPr>
        </p:nvSpPr>
        <p:spPr>
          <a:xfrm>
            <a:off x="424543" y="870857"/>
            <a:ext cx="4920343" cy="5306106"/>
          </a:xfrm>
        </p:spPr>
        <p:txBody>
          <a:bodyPr>
            <a:normAutofit/>
          </a:bodyPr>
          <a:lstStyle/>
          <a:p>
            <a:pPr>
              <a:lnSpc>
                <a:spcPct val="110000"/>
              </a:lnSpc>
              <a:buClr>
                <a:schemeClr val="accent5">
                  <a:lumMod val="75000"/>
                </a:schemeClr>
              </a:buClr>
            </a:pPr>
            <a:r>
              <a:rPr lang="en-US" sz="2400" dirty="0">
                <a:solidFill>
                  <a:schemeClr val="tx1"/>
                </a:solidFill>
              </a:rPr>
              <a:t>Their Jewish brothers and sisters opposed them.</a:t>
            </a:r>
          </a:p>
          <a:p>
            <a:pPr>
              <a:lnSpc>
                <a:spcPct val="110000"/>
              </a:lnSpc>
              <a:buClr>
                <a:schemeClr val="accent5">
                  <a:lumMod val="75000"/>
                </a:schemeClr>
              </a:buClr>
            </a:pPr>
            <a:r>
              <a:rPr lang="en-US" sz="2400" dirty="0">
                <a:solidFill>
                  <a:schemeClr val="tx1"/>
                </a:solidFill>
              </a:rPr>
              <a:t>Rome was ruthless towards anything resembling a rival to Caesar or Roman authority.</a:t>
            </a:r>
          </a:p>
          <a:p>
            <a:pPr>
              <a:lnSpc>
                <a:spcPct val="110000"/>
              </a:lnSpc>
              <a:buClr>
                <a:schemeClr val="accent5">
                  <a:lumMod val="75000"/>
                </a:schemeClr>
              </a:buClr>
            </a:pPr>
            <a:r>
              <a:rPr lang="en-US" sz="2400" dirty="0">
                <a:solidFill>
                  <a:schemeClr val="tx1"/>
                </a:solidFill>
              </a:rPr>
              <a:t>Travel was slow, dangerous, and laborious.</a:t>
            </a:r>
          </a:p>
          <a:p>
            <a:pPr>
              <a:lnSpc>
                <a:spcPct val="110000"/>
              </a:lnSpc>
              <a:buClr>
                <a:schemeClr val="accent5">
                  <a:lumMod val="75000"/>
                </a:schemeClr>
              </a:buClr>
            </a:pPr>
            <a:r>
              <a:rPr lang="en-US" sz="2400" dirty="0">
                <a:solidFill>
                  <a:schemeClr val="tx1"/>
                </a:solidFill>
              </a:rPr>
              <a:t>Communication was limited.</a:t>
            </a:r>
          </a:p>
          <a:p>
            <a:pPr>
              <a:lnSpc>
                <a:spcPct val="110000"/>
              </a:lnSpc>
              <a:buClr>
                <a:schemeClr val="accent5">
                  <a:lumMod val="75000"/>
                </a:schemeClr>
              </a:buClr>
            </a:pPr>
            <a:r>
              <a:rPr lang="en-US" sz="2400" dirty="0">
                <a:solidFill>
                  <a:schemeClr val="tx1"/>
                </a:solidFill>
              </a:rPr>
              <a:t>Short life-expectancy</a:t>
            </a:r>
          </a:p>
        </p:txBody>
      </p:sp>
    </p:spTree>
    <p:extLst>
      <p:ext uri="{BB962C8B-B14F-4D97-AF65-F5344CB8AC3E}">
        <p14:creationId xmlns:p14="http://schemas.microsoft.com/office/powerpoint/2010/main" val="39069649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E56FB6C0-AC4A-3B02-7151-2C4F7390B4AC}"/>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44917436"/>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together&#10;&#10;Description automatically generated with medium confidence">
            <a:extLst>
              <a:ext uri="{FF2B5EF4-FFF2-40B4-BE49-F238E27FC236}">
                <a16:creationId xmlns:a16="http://schemas.microsoft.com/office/drawing/2014/main" id="{0724B81D-9A3A-54F6-27D7-868576CA5C68}"/>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0" y="5018314"/>
            <a:ext cx="12192000" cy="1164772"/>
          </a:xfrm>
        </p:spPr>
        <p:txBody>
          <a:bodyPr>
            <a:noAutofit/>
          </a:bodyPr>
          <a:lstStyle/>
          <a:p>
            <a:pPr algn="ctr">
              <a:lnSpc>
                <a:spcPct val="120000"/>
              </a:lnSpc>
            </a:pPr>
            <a:r>
              <a:rPr lang="en-US" sz="6000" b="1" dirty="0"/>
              <a:t>WHAT DID THEY HAVE?</a:t>
            </a:r>
            <a:endParaRPr lang="en-US" sz="6000" b="1" dirty="0">
              <a:solidFill>
                <a:schemeClr val="tx1"/>
              </a:solidFill>
            </a:endParaRPr>
          </a:p>
        </p:txBody>
      </p:sp>
    </p:spTree>
    <p:extLst>
      <p:ext uri="{BB962C8B-B14F-4D97-AF65-F5344CB8AC3E}">
        <p14:creationId xmlns:p14="http://schemas.microsoft.com/office/powerpoint/2010/main" val="2141703329"/>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had the assurance of a commission by Jesus Himself.</a:t>
            </a:r>
          </a:p>
        </p:txBody>
      </p:sp>
    </p:spTree>
    <p:extLst>
      <p:ext uri="{BB962C8B-B14F-4D97-AF65-F5344CB8AC3E}">
        <p14:creationId xmlns:p14="http://schemas.microsoft.com/office/powerpoint/2010/main" val="421288069"/>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had the assurance of a commission by Jesus Himself.</a:t>
            </a:r>
          </a:p>
        </p:txBody>
      </p:sp>
      <p:sp>
        <p:nvSpPr>
          <p:cNvPr id="7" name="Title 6">
            <a:extLst>
              <a:ext uri="{FF2B5EF4-FFF2-40B4-BE49-F238E27FC236}">
                <a16:creationId xmlns:a16="http://schemas.microsoft.com/office/drawing/2014/main" id="{13C6B987-3C72-81C8-3849-464ED8F367AF}"/>
              </a:ext>
            </a:extLst>
          </p:cNvPr>
          <p:cNvSpPr txBox="1">
            <a:spLocks/>
          </p:cNvSpPr>
          <p:nvPr/>
        </p:nvSpPr>
        <p:spPr>
          <a:xfrm>
            <a:off x="424543" y="4707243"/>
            <a:ext cx="11310258" cy="20356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sz="2200" dirty="0"/>
              <a:t>And Jesus came and said to them, “All authority in heaven and on earth has been given to me. Go therefore and make disciples of all nations, baptizing them in the name of the Father and of the Son and of the Holy Spirit, teaching them to observe all that I have commanded you. And behold, I am with you always, to the end of the age.”</a:t>
            </a:r>
          </a:p>
          <a:p>
            <a:pPr>
              <a:lnSpc>
                <a:spcPct val="110000"/>
              </a:lnSpc>
            </a:pPr>
            <a:r>
              <a:rPr lang="en-US" sz="2200" dirty="0"/>
              <a:t>                                                                                                       </a:t>
            </a:r>
            <a:r>
              <a:rPr lang="en-US" sz="1800" dirty="0"/>
              <a:t>Matthew 28:19-20, ESV</a:t>
            </a:r>
            <a:endParaRPr lang="en-US" sz="2200" dirty="0"/>
          </a:p>
        </p:txBody>
      </p:sp>
    </p:spTree>
    <p:extLst>
      <p:ext uri="{BB962C8B-B14F-4D97-AF65-F5344CB8AC3E}">
        <p14:creationId xmlns:p14="http://schemas.microsoft.com/office/powerpoint/2010/main" val="3566622127"/>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were promised the Holy Spirit.</a:t>
            </a:r>
          </a:p>
        </p:txBody>
      </p:sp>
    </p:spTree>
    <p:extLst>
      <p:ext uri="{BB962C8B-B14F-4D97-AF65-F5344CB8AC3E}">
        <p14:creationId xmlns:p14="http://schemas.microsoft.com/office/powerpoint/2010/main" val="2213511141"/>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were promised the Holy Spirit.</a:t>
            </a:r>
          </a:p>
        </p:txBody>
      </p:sp>
      <p:sp>
        <p:nvSpPr>
          <p:cNvPr id="7" name="Title 6">
            <a:extLst>
              <a:ext uri="{FF2B5EF4-FFF2-40B4-BE49-F238E27FC236}">
                <a16:creationId xmlns:a16="http://schemas.microsoft.com/office/drawing/2014/main" id="{13C6B987-3C72-81C8-3849-464ED8F367AF}"/>
              </a:ext>
            </a:extLst>
          </p:cNvPr>
          <p:cNvSpPr txBox="1">
            <a:spLocks/>
          </p:cNvSpPr>
          <p:nvPr/>
        </p:nvSpPr>
        <p:spPr>
          <a:xfrm>
            <a:off x="2133600" y="4707243"/>
            <a:ext cx="8207829" cy="20356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sz="2200" dirty="0"/>
              <a:t>But you will receive power when the Holy Spirit has come upon you, and you will be my witnesses in Jerusalem and in all Judea and Samaria, and to the end of the earth. </a:t>
            </a:r>
            <a:r>
              <a:rPr lang="en-US" sz="1800" dirty="0"/>
              <a:t>Acts 1:8, ESV</a:t>
            </a:r>
            <a:endParaRPr lang="en-US" sz="2200" dirty="0"/>
          </a:p>
        </p:txBody>
      </p:sp>
    </p:spTree>
    <p:extLst>
      <p:ext uri="{BB962C8B-B14F-4D97-AF65-F5344CB8AC3E}">
        <p14:creationId xmlns:p14="http://schemas.microsoft.com/office/powerpoint/2010/main" val="984958930"/>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were given the Holy Spirit.</a:t>
            </a:r>
          </a:p>
        </p:txBody>
      </p:sp>
    </p:spTree>
    <p:extLst>
      <p:ext uri="{BB962C8B-B14F-4D97-AF65-F5344CB8AC3E}">
        <p14:creationId xmlns:p14="http://schemas.microsoft.com/office/powerpoint/2010/main" val="2122120219"/>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They were given the Holy Spirit.</a:t>
            </a:r>
          </a:p>
        </p:txBody>
      </p:sp>
      <p:sp>
        <p:nvSpPr>
          <p:cNvPr id="7" name="Title 6">
            <a:extLst>
              <a:ext uri="{FF2B5EF4-FFF2-40B4-BE49-F238E27FC236}">
                <a16:creationId xmlns:a16="http://schemas.microsoft.com/office/drawing/2014/main" id="{13C6B987-3C72-81C8-3849-464ED8F367AF}"/>
              </a:ext>
            </a:extLst>
          </p:cNvPr>
          <p:cNvSpPr txBox="1">
            <a:spLocks/>
          </p:cNvSpPr>
          <p:nvPr/>
        </p:nvSpPr>
        <p:spPr>
          <a:xfrm>
            <a:off x="424543" y="4707243"/>
            <a:ext cx="11310258" cy="20356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sz="2200" dirty="0"/>
              <a:t>And suddenly there came from heaven a sound like a mighty rushing wind, and it filled the entire house where they were sitting. And divided tongues as of fire appeared to them and rested on each one of them. And they were all filled with the Holy Spirit and began to speak in other tongues as the Spirit gave them utterance. </a:t>
            </a:r>
            <a:r>
              <a:rPr lang="en-US" sz="1800" dirty="0"/>
              <a:t>Acts 2:2-4, ESV</a:t>
            </a:r>
            <a:endParaRPr lang="en-US" sz="2200" dirty="0"/>
          </a:p>
        </p:txBody>
      </p:sp>
    </p:spTree>
    <p:extLst>
      <p:ext uri="{BB962C8B-B14F-4D97-AF65-F5344CB8AC3E}">
        <p14:creationId xmlns:p14="http://schemas.microsoft.com/office/powerpoint/2010/main" val="2131532322"/>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 Holy Spirit was poured out on Gentiles!</a:t>
            </a:r>
          </a:p>
        </p:txBody>
      </p:sp>
    </p:spTree>
    <p:extLst>
      <p:ext uri="{BB962C8B-B14F-4D97-AF65-F5344CB8AC3E}">
        <p14:creationId xmlns:p14="http://schemas.microsoft.com/office/powerpoint/2010/main" val="3976323434"/>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ople, group, crowd&#10;&#10;Description automatically generated">
            <a:extLst>
              <a:ext uri="{FF2B5EF4-FFF2-40B4-BE49-F238E27FC236}">
                <a16:creationId xmlns:a16="http://schemas.microsoft.com/office/drawing/2014/main" id="{BBC1ABDB-8327-44FF-6286-ADFAD349C849}"/>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BCEB2F35-983A-5AF8-2B4A-7077C1D16331}"/>
              </a:ext>
            </a:extLst>
          </p:cNvPr>
          <p:cNvSpPr/>
          <p:nvPr/>
        </p:nvSpPr>
        <p:spPr>
          <a:xfrm>
            <a:off x="0" y="398417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80E7425D-D967-527B-CEBC-AD71A4237069}"/>
              </a:ext>
            </a:extLst>
          </p:cNvPr>
          <p:cNvSpPr>
            <a:spLocks noGrp="1"/>
          </p:cNvSpPr>
          <p:nvPr>
            <p:ph type="title"/>
          </p:nvPr>
        </p:nvSpPr>
        <p:spPr>
          <a:xfrm>
            <a:off x="-16328" y="3962398"/>
            <a:ext cx="12192000" cy="859972"/>
          </a:xfrm>
        </p:spPr>
        <p:txBody>
          <a:bodyPr>
            <a:noAutofit/>
          </a:bodyPr>
          <a:lstStyle/>
          <a:p>
            <a:pPr algn="ctr">
              <a:lnSpc>
                <a:spcPct val="120000"/>
              </a:lnSpc>
            </a:pPr>
            <a:r>
              <a:rPr lang="en-US" sz="2800" b="1" dirty="0"/>
              <a:t>The Holy Spirit was poured out on Gentiles!</a:t>
            </a:r>
          </a:p>
        </p:txBody>
      </p:sp>
      <p:sp>
        <p:nvSpPr>
          <p:cNvPr id="7" name="Title 6">
            <a:extLst>
              <a:ext uri="{FF2B5EF4-FFF2-40B4-BE49-F238E27FC236}">
                <a16:creationId xmlns:a16="http://schemas.microsoft.com/office/drawing/2014/main" id="{13C6B987-3C72-81C8-3849-464ED8F367AF}"/>
              </a:ext>
            </a:extLst>
          </p:cNvPr>
          <p:cNvSpPr txBox="1">
            <a:spLocks/>
          </p:cNvSpPr>
          <p:nvPr/>
        </p:nvSpPr>
        <p:spPr>
          <a:xfrm>
            <a:off x="1785257" y="4707243"/>
            <a:ext cx="8458200" cy="203563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sz="2200" dirty="0"/>
              <a:t>And the believers from among the circumcised who had come with Peter were amazed, because the gift of the Holy Spirit was poured out even on the Gentiles. </a:t>
            </a:r>
            <a:r>
              <a:rPr lang="en-US" sz="1800" dirty="0"/>
              <a:t>Acts 10:45, ESV</a:t>
            </a:r>
            <a:endParaRPr lang="en-US" sz="2200" dirty="0"/>
          </a:p>
        </p:txBody>
      </p:sp>
    </p:spTree>
    <p:extLst>
      <p:ext uri="{BB962C8B-B14F-4D97-AF65-F5344CB8AC3E}">
        <p14:creationId xmlns:p14="http://schemas.microsoft.com/office/powerpoint/2010/main" val="270116998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tanding on stairs&#10;&#10;Description automatically generated with low confidence">
            <a:extLst>
              <a:ext uri="{FF2B5EF4-FFF2-40B4-BE49-F238E27FC236}">
                <a16:creationId xmlns:a16="http://schemas.microsoft.com/office/drawing/2014/main" id="{B089C9B1-26EF-624A-60BF-17DE86726CFC}"/>
              </a:ext>
            </a:extLst>
          </p:cNvPr>
          <p:cNvPicPr>
            <a:picLocks noChangeAspect="1"/>
          </p:cNvPicPr>
          <p:nvPr/>
        </p:nvPicPr>
        <p:blipFill>
          <a:blip r:embed="rId2"/>
          <a:stretch>
            <a:fillRect/>
          </a:stretch>
        </p:blipFill>
        <p:spPr>
          <a:xfrm>
            <a:off x="2035629" y="1654"/>
            <a:ext cx="12192000" cy="6854692"/>
          </a:xfrm>
          <a:prstGeom prst="rect">
            <a:avLst/>
          </a:prstGeom>
        </p:spPr>
      </p:pic>
      <p:sp>
        <p:nvSpPr>
          <p:cNvPr id="10" name="Rectangle 9">
            <a:extLst>
              <a:ext uri="{FF2B5EF4-FFF2-40B4-BE49-F238E27FC236}">
                <a16:creationId xmlns:a16="http://schemas.microsoft.com/office/drawing/2014/main" id="{66CFC958-DDF1-CB91-087E-99BBE7B6ACB7}"/>
              </a:ext>
            </a:extLst>
          </p:cNvPr>
          <p:cNvSpPr/>
          <p:nvPr/>
        </p:nvSpPr>
        <p:spPr>
          <a:xfrm>
            <a:off x="0" y="1654"/>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C6B987-3C72-81C8-3849-464ED8F367AF}"/>
              </a:ext>
            </a:extLst>
          </p:cNvPr>
          <p:cNvSpPr txBox="1">
            <a:spLocks/>
          </p:cNvSpPr>
          <p:nvPr/>
        </p:nvSpPr>
        <p:spPr>
          <a:xfrm>
            <a:off x="261257" y="821871"/>
            <a:ext cx="2481944" cy="41093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sz="2200" dirty="0">
                <a:solidFill>
                  <a:schemeClr val="tx1"/>
                </a:solidFill>
              </a:rPr>
              <a:t>If you then, who are evil, know how to give good gifts to your children, how much more will the heavenly Father give the Holy Spirit to those who ask him! </a:t>
            </a:r>
            <a:r>
              <a:rPr lang="en-US" sz="1800" dirty="0">
                <a:solidFill>
                  <a:schemeClr val="tx1"/>
                </a:solidFill>
              </a:rPr>
              <a:t>Luke 11:13, ESV</a:t>
            </a:r>
            <a:endParaRPr lang="en-US" sz="2200" dirty="0">
              <a:solidFill>
                <a:schemeClr val="tx1"/>
              </a:solidFill>
            </a:endParaRPr>
          </a:p>
        </p:txBody>
      </p:sp>
    </p:spTree>
    <p:extLst>
      <p:ext uri="{BB962C8B-B14F-4D97-AF65-F5344CB8AC3E}">
        <p14:creationId xmlns:p14="http://schemas.microsoft.com/office/powerpoint/2010/main" val="1932780907"/>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9AD7801D-6AEB-19D5-5A94-41C9A04E9D38}"/>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2164398466"/>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p, posing, team&#10;&#10;Description automatically generated">
            <a:extLst>
              <a:ext uri="{FF2B5EF4-FFF2-40B4-BE49-F238E27FC236}">
                <a16:creationId xmlns:a16="http://schemas.microsoft.com/office/drawing/2014/main" id="{DA021987-94B6-5D8D-4FE8-FB7F1D3AD962}"/>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846103715"/>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together&#10;&#10;Description automatically generated with medium confidence">
            <a:extLst>
              <a:ext uri="{FF2B5EF4-FFF2-40B4-BE49-F238E27FC236}">
                <a16:creationId xmlns:a16="http://schemas.microsoft.com/office/drawing/2014/main" id="{1853DEDE-7477-AF53-9556-C1D55B966EDD}"/>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649931521"/>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s face in the snow&#10;&#10;Description automatically generated with low confidence">
            <a:extLst>
              <a:ext uri="{FF2B5EF4-FFF2-40B4-BE49-F238E27FC236}">
                <a16:creationId xmlns:a16="http://schemas.microsoft.com/office/drawing/2014/main" id="{5B8020DB-0B85-B96C-338B-474F31E0ED3D}"/>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Tree>
    <p:extLst>
      <p:ext uri="{BB962C8B-B14F-4D97-AF65-F5344CB8AC3E}">
        <p14:creationId xmlns:p14="http://schemas.microsoft.com/office/powerpoint/2010/main" val="1614041468"/>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men&#10;&#10;Description automatically generated with low confidence">
            <a:extLst>
              <a:ext uri="{FF2B5EF4-FFF2-40B4-BE49-F238E27FC236}">
                <a16:creationId xmlns:a16="http://schemas.microsoft.com/office/drawing/2014/main" id="{278258A9-3338-B7E6-1B62-98E32782B19D}"/>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2873830" y="4483721"/>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Stephen</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3058887"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Philip</a:t>
            </a:r>
          </a:p>
        </p:txBody>
      </p:sp>
    </p:spTree>
    <p:extLst>
      <p:ext uri="{BB962C8B-B14F-4D97-AF65-F5344CB8AC3E}">
        <p14:creationId xmlns:p14="http://schemas.microsoft.com/office/powerpoint/2010/main" val="160778551"/>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men&#10;&#10;Description automatically generated with medium confidence">
            <a:extLst>
              <a:ext uri="{FF2B5EF4-FFF2-40B4-BE49-F238E27FC236}">
                <a16:creationId xmlns:a16="http://schemas.microsoft.com/office/drawing/2014/main" id="{8B8C8F1D-0434-DFC9-9FA3-2E4000D6BB6D}"/>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2873830" y="4483721"/>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Stephen</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3058887"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Philip</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5812973" y="104502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Dorcas</a:t>
            </a:r>
          </a:p>
        </p:txBody>
      </p:sp>
    </p:spTree>
    <p:extLst>
      <p:ext uri="{BB962C8B-B14F-4D97-AF65-F5344CB8AC3E}">
        <p14:creationId xmlns:p14="http://schemas.microsoft.com/office/powerpoint/2010/main" val="982760367"/>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men&#10;&#10;Description automatically generated with low confidence">
            <a:extLst>
              <a:ext uri="{FF2B5EF4-FFF2-40B4-BE49-F238E27FC236}">
                <a16:creationId xmlns:a16="http://schemas.microsoft.com/office/drawing/2014/main" id="{4F280066-C6C1-8ACA-A9A0-AD1F9B93DC8F}"/>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2873830" y="4483721"/>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Stephen</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3058887"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Philip</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5812973" y="104502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Dorcas</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5301343" y="540900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Rhoda</a:t>
            </a:r>
          </a:p>
        </p:txBody>
      </p:sp>
    </p:spTree>
    <p:extLst>
      <p:ext uri="{BB962C8B-B14F-4D97-AF65-F5344CB8AC3E}">
        <p14:creationId xmlns:p14="http://schemas.microsoft.com/office/powerpoint/2010/main" val="1796145376"/>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DCA4819C-2D88-8E2E-8E37-DD43E92C8C87}"/>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2873830" y="4483721"/>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Stephen</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3058887"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Philip</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5812973" y="104502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Dorcas</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5301343" y="540900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Rhoda</a:t>
            </a:r>
          </a:p>
        </p:txBody>
      </p:sp>
      <p:sp>
        <p:nvSpPr>
          <p:cNvPr id="9" name="Title 1">
            <a:extLst>
              <a:ext uri="{FF2B5EF4-FFF2-40B4-BE49-F238E27FC236}">
                <a16:creationId xmlns:a16="http://schemas.microsoft.com/office/drawing/2014/main" id="{341BE272-F04E-530B-79AF-CBFE64503F97}"/>
              </a:ext>
            </a:extLst>
          </p:cNvPr>
          <p:cNvSpPr txBox="1">
            <a:spLocks/>
          </p:cNvSpPr>
          <p:nvPr/>
        </p:nvSpPr>
        <p:spPr>
          <a:xfrm>
            <a:off x="9165772"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Lydia</a:t>
            </a:r>
          </a:p>
        </p:txBody>
      </p:sp>
    </p:spTree>
    <p:extLst>
      <p:ext uri="{BB962C8B-B14F-4D97-AF65-F5344CB8AC3E}">
        <p14:creationId xmlns:p14="http://schemas.microsoft.com/office/powerpoint/2010/main" val="2866685835"/>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10;&#10;Description automatically generated with low confidence">
            <a:extLst>
              <a:ext uri="{FF2B5EF4-FFF2-40B4-BE49-F238E27FC236}">
                <a16:creationId xmlns:a16="http://schemas.microsoft.com/office/drawing/2014/main" id="{79498EBC-B6A6-FCF3-6628-933B385B6DCB}"/>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359230" y="3133893"/>
            <a:ext cx="1589314" cy="403964"/>
          </a:xfrm>
        </p:spPr>
        <p:txBody>
          <a:bodyPr>
            <a:normAutofit/>
          </a:bodyPr>
          <a:lstStyle/>
          <a:p>
            <a:r>
              <a:rPr lang="en-US" sz="2000" dirty="0">
                <a:solidFill>
                  <a:schemeClr val="tx1"/>
                </a:solidFill>
              </a:rPr>
              <a:t>Barnabas</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2873830" y="4483721"/>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Stephen</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3058887"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Philip</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5812973" y="104502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Dorcas</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5301343" y="5409008"/>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Rhoda</a:t>
            </a:r>
          </a:p>
        </p:txBody>
      </p:sp>
      <p:sp>
        <p:nvSpPr>
          <p:cNvPr id="9" name="Title 1">
            <a:extLst>
              <a:ext uri="{FF2B5EF4-FFF2-40B4-BE49-F238E27FC236}">
                <a16:creationId xmlns:a16="http://schemas.microsoft.com/office/drawing/2014/main" id="{341BE272-F04E-530B-79AF-CBFE64503F97}"/>
              </a:ext>
            </a:extLst>
          </p:cNvPr>
          <p:cNvSpPr txBox="1">
            <a:spLocks/>
          </p:cNvSpPr>
          <p:nvPr/>
        </p:nvSpPr>
        <p:spPr>
          <a:xfrm>
            <a:off x="9165772"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Lydia</a:t>
            </a:r>
          </a:p>
        </p:txBody>
      </p:sp>
      <p:sp>
        <p:nvSpPr>
          <p:cNvPr id="10" name="Title 1">
            <a:extLst>
              <a:ext uri="{FF2B5EF4-FFF2-40B4-BE49-F238E27FC236}">
                <a16:creationId xmlns:a16="http://schemas.microsoft.com/office/drawing/2014/main" id="{8E264508-91CE-AE4D-794C-8EDA1C283357}"/>
              </a:ext>
            </a:extLst>
          </p:cNvPr>
          <p:cNvSpPr txBox="1">
            <a:spLocks/>
          </p:cNvSpPr>
          <p:nvPr/>
        </p:nvSpPr>
        <p:spPr>
          <a:xfrm>
            <a:off x="8763001" y="4504299"/>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The Jailer</a:t>
            </a:r>
          </a:p>
        </p:txBody>
      </p:sp>
    </p:spTree>
    <p:extLst>
      <p:ext uri="{BB962C8B-B14F-4D97-AF65-F5344CB8AC3E}">
        <p14:creationId xmlns:p14="http://schemas.microsoft.com/office/powerpoint/2010/main" val="3652836130"/>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93A510CE-2F14-5260-837C-86C0928EAF15}"/>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Tree>
    <p:extLst>
      <p:ext uri="{BB962C8B-B14F-4D97-AF65-F5344CB8AC3E}">
        <p14:creationId xmlns:p14="http://schemas.microsoft.com/office/powerpoint/2010/main" val="480295871"/>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3C291F-5FDF-6D82-752B-2FCC5B0C1DFD}"/>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1164773" y="4536727"/>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Aeneas</a:t>
            </a:r>
          </a:p>
        </p:txBody>
      </p:sp>
    </p:spTree>
    <p:extLst>
      <p:ext uri="{BB962C8B-B14F-4D97-AF65-F5344CB8AC3E}">
        <p14:creationId xmlns:p14="http://schemas.microsoft.com/office/powerpoint/2010/main" val="2903083161"/>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7474F7BE-BF02-01C3-B587-E8C43C96A179}"/>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2379550128"/>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9C257-645C-41E6-2C44-846D73489772}"/>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1164773" y="4536727"/>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Aeneas</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4038601" y="3613095"/>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Ananias</a:t>
            </a:r>
          </a:p>
        </p:txBody>
      </p:sp>
    </p:spTree>
    <p:extLst>
      <p:ext uri="{BB962C8B-B14F-4D97-AF65-F5344CB8AC3E}">
        <p14:creationId xmlns:p14="http://schemas.microsoft.com/office/powerpoint/2010/main" val="3739351165"/>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10;&#10;Description automatically generated with low confidence">
            <a:extLst>
              <a:ext uri="{FF2B5EF4-FFF2-40B4-BE49-F238E27FC236}">
                <a16:creationId xmlns:a16="http://schemas.microsoft.com/office/drawing/2014/main" id="{A5F6579B-48F6-F282-CC75-DEDB16C316A9}"/>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1164773" y="4536727"/>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Aeneas</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4038601" y="3613095"/>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Ananias</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4898571" y="4503107"/>
            <a:ext cx="1001486"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Saul</a:t>
            </a:r>
          </a:p>
        </p:txBody>
      </p:sp>
    </p:spTree>
    <p:extLst>
      <p:ext uri="{BB962C8B-B14F-4D97-AF65-F5344CB8AC3E}">
        <p14:creationId xmlns:p14="http://schemas.microsoft.com/office/powerpoint/2010/main" val="44077276"/>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10;&#10;Description automatically generated with low confidence">
            <a:extLst>
              <a:ext uri="{FF2B5EF4-FFF2-40B4-BE49-F238E27FC236}">
                <a16:creationId xmlns:a16="http://schemas.microsoft.com/office/drawing/2014/main" id="{8762FE87-4194-2726-E9F3-06F88F2C2F21}"/>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1164773" y="4536727"/>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Aeneas</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4038601" y="3613095"/>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Ananias</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7783288" y="783771"/>
            <a:ext cx="2068284" cy="7075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Ethiopian Eunuch</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4898571" y="4503107"/>
            <a:ext cx="1001486"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Saul</a:t>
            </a:r>
          </a:p>
        </p:txBody>
      </p:sp>
    </p:spTree>
    <p:extLst>
      <p:ext uri="{BB962C8B-B14F-4D97-AF65-F5344CB8AC3E}">
        <p14:creationId xmlns:p14="http://schemas.microsoft.com/office/powerpoint/2010/main" val="4255384107"/>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10;&#10;Description automatically generated with low confidence">
            <a:extLst>
              <a:ext uri="{FF2B5EF4-FFF2-40B4-BE49-F238E27FC236}">
                <a16:creationId xmlns:a16="http://schemas.microsoft.com/office/drawing/2014/main" id="{70288B77-9E82-17AC-E3FE-6EB831970B9F}"/>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03AA64CC-96EE-FDE9-339C-4601ECB9383D}"/>
              </a:ext>
            </a:extLst>
          </p:cNvPr>
          <p:cNvSpPr>
            <a:spLocks noGrp="1"/>
          </p:cNvSpPr>
          <p:nvPr>
            <p:ph type="title"/>
          </p:nvPr>
        </p:nvSpPr>
        <p:spPr>
          <a:xfrm>
            <a:off x="206830" y="3025036"/>
            <a:ext cx="1589314" cy="403964"/>
          </a:xfrm>
        </p:spPr>
        <p:txBody>
          <a:bodyPr>
            <a:normAutofit/>
          </a:bodyPr>
          <a:lstStyle/>
          <a:p>
            <a:r>
              <a:rPr lang="en-US" sz="2000" dirty="0">
                <a:solidFill>
                  <a:schemeClr val="tx1"/>
                </a:solidFill>
              </a:rPr>
              <a:t>Timothy</a:t>
            </a:r>
          </a:p>
        </p:txBody>
      </p:sp>
      <p:sp>
        <p:nvSpPr>
          <p:cNvPr id="5" name="Title 1">
            <a:extLst>
              <a:ext uri="{FF2B5EF4-FFF2-40B4-BE49-F238E27FC236}">
                <a16:creationId xmlns:a16="http://schemas.microsoft.com/office/drawing/2014/main" id="{56DD140E-A676-A829-A1BB-E7F183C46ECD}"/>
              </a:ext>
            </a:extLst>
          </p:cNvPr>
          <p:cNvSpPr txBox="1">
            <a:spLocks/>
          </p:cNvSpPr>
          <p:nvPr/>
        </p:nvSpPr>
        <p:spPr>
          <a:xfrm>
            <a:off x="1164773" y="4536727"/>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Aeneas</a:t>
            </a:r>
          </a:p>
        </p:txBody>
      </p:sp>
      <p:sp>
        <p:nvSpPr>
          <p:cNvPr id="6" name="Title 1">
            <a:extLst>
              <a:ext uri="{FF2B5EF4-FFF2-40B4-BE49-F238E27FC236}">
                <a16:creationId xmlns:a16="http://schemas.microsoft.com/office/drawing/2014/main" id="{57A9584B-8662-4B1A-79AD-EF7A99B2A8D6}"/>
              </a:ext>
            </a:extLst>
          </p:cNvPr>
          <p:cNvSpPr txBox="1">
            <a:spLocks/>
          </p:cNvSpPr>
          <p:nvPr/>
        </p:nvSpPr>
        <p:spPr>
          <a:xfrm>
            <a:off x="4038601" y="3613095"/>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Ananias</a:t>
            </a:r>
          </a:p>
        </p:txBody>
      </p:sp>
      <p:sp>
        <p:nvSpPr>
          <p:cNvPr id="7" name="Title 1">
            <a:extLst>
              <a:ext uri="{FF2B5EF4-FFF2-40B4-BE49-F238E27FC236}">
                <a16:creationId xmlns:a16="http://schemas.microsoft.com/office/drawing/2014/main" id="{E3EE1A93-29E4-1FCB-2E9E-EFFDED54C3C1}"/>
              </a:ext>
            </a:extLst>
          </p:cNvPr>
          <p:cNvSpPr txBox="1">
            <a:spLocks/>
          </p:cNvSpPr>
          <p:nvPr/>
        </p:nvSpPr>
        <p:spPr>
          <a:xfrm>
            <a:off x="7783288" y="783771"/>
            <a:ext cx="2068284" cy="7075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Ethiopian Eunuch</a:t>
            </a:r>
          </a:p>
        </p:txBody>
      </p:sp>
      <p:sp>
        <p:nvSpPr>
          <p:cNvPr id="8" name="Title 1">
            <a:extLst>
              <a:ext uri="{FF2B5EF4-FFF2-40B4-BE49-F238E27FC236}">
                <a16:creationId xmlns:a16="http://schemas.microsoft.com/office/drawing/2014/main" id="{E02DCAAD-2604-414F-D096-9091AEDD3797}"/>
              </a:ext>
            </a:extLst>
          </p:cNvPr>
          <p:cNvSpPr txBox="1">
            <a:spLocks/>
          </p:cNvSpPr>
          <p:nvPr/>
        </p:nvSpPr>
        <p:spPr>
          <a:xfrm>
            <a:off x="4898571" y="4503107"/>
            <a:ext cx="1001486"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Saul</a:t>
            </a:r>
          </a:p>
        </p:txBody>
      </p:sp>
      <p:sp>
        <p:nvSpPr>
          <p:cNvPr id="9" name="Title 1">
            <a:extLst>
              <a:ext uri="{FF2B5EF4-FFF2-40B4-BE49-F238E27FC236}">
                <a16:creationId xmlns:a16="http://schemas.microsoft.com/office/drawing/2014/main" id="{341BE272-F04E-530B-79AF-CBFE64503F97}"/>
              </a:ext>
            </a:extLst>
          </p:cNvPr>
          <p:cNvSpPr txBox="1">
            <a:spLocks/>
          </p:cNvSpPr>
          <p:nvPr/>
        </p:nvSpPr>
        <p:spPr>
          <a:xfrm>
            <a:off x="9165772" y="1838724"/>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Lydia</a:t>
            </a:r>
          </a:p>
        </p:txBody>
      </p:sp>
      <p:sp>
        <p:nvSpPr>
          <p:cNvPr id="10" name="Title 1">
            <a:extLst>
              <a:ext uri="{FF2B5EF4-FFF2-40B4-BE49-F238E27FC236}">
                <a16:creationId xmlns:a16="http://schemas.microsoft.com/office/drawing/2014/main" id="{8E264508-91CE-AE4D-794C-8EDA1C283357}"/>
              </a:ext>
            </a:extLst>
          </p:cNvPr>
          <p:cNvSpPr txBox="1">
            <a:spLocks/>
          </p:cNvSpPr>
          <p:nvPr/>
        </p:nvSpPr>
        <p:spPr>
          <a:xfrm>
            <a:off x="9557658" y="6028299"/>
            <a:ext cx="1589314" cy="4039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r>
              <a:rPr lang="en-US" sz="2000" dirty="0">
                <a:solidFill>
                  <a:schemeClr val="tx1"/>
                </a:solidFill>
              </a:rPr>
              <a:t>Eutychus</a:t>
            </a:r>
          </a:p>
        </p:txBody>
      </p:sp>
    </p:spTree>
    <p:extLst>
      <p:ext uri="{BB962C8B-B14F-4D97-AF65-F5344CB8AC3E}">
        <p14:creationId xmlns:p14="http://schemas.microsoft.com/office/powerpoint/2010/main" val="1947520388"/>
      </p:ext>
    </p:extLst>
  </p:cSld>
  <p:clrMapOvr>
    <a:masterClrMapping/>
  </p:clrMapOvr>
  <p:transition spd="slow">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robes&#10;&#10;Description automatically generated with medium confidence">
            <a:extLst>
              <a:ext uri="{FF2B5EF4-FFF2-40B4-BE49-F238E27FC236}">
                <a16:creationId xmlns:a16="http://schemas.microsoft.com/office/drawing/2014/main" id="{7CBDBC03-80E0-E689-622E-F279E005E70F}"/>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3872713759"/>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5CB76388-6739-2E2F-917F-9436A463B917}"/>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3994381270"/>
      </p:ext>
    </p:extLst>
  </p:cSld>
  <p:clrMapOvr>
    <a:masterClrMapping/>
  </p:clrMapOvr>
  <p:transition spd="slow">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rocks&#10;&#10;Description automatically generated with low confidence">
            <a:extLst>
              <a:ext uri="{FF2B5EF4-FFF2-40B4-BE49-F238E27FC236}">
                <a16:creationId xmlns:a16="http://schemas.microsoft.com/office/drawing/2014/main" id="{FE6BF993-12C6-7997-1801-E7E5D82AB852}"/>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802102317"/>
      </p:ext>
    </p:extLst>
  </p:cSld>
  <p:clrMapOvr>
    <a:masterClrMapping/>
  </p:clrMapOvr>
  <p:transition spd="slow">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s face&#10;&#10;Description automatically generated with low confidence">
            <a:extLst>
              <a:ext uri="{FF2B5EF4-FFF2-40B4-BE49-F238E27FC236}">
                <a16:creationId xmlns:a16="http://schemas.microsoft.com/office/drawing/2014/main" id="{7530A8F4-438B-4B0D-C734-EC7FF7C9496C}"/>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4043032761"/>
      </p:ext>
    </p:extLst>
  </p:cSld>
  <p:clrMapOvr>
    <a:masterClrMapping/>
  </p:clrMapOvr>
  <p:transition spd="slow">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ave&#10;&#10;Description automatically generated">
            <a:extLst>
              <a:ext uri="{FF2B5EF4-FFF2-40B4-BE49-F238E27FC236}">
                <a16:creationId xmlns:a16="http://schemas.microsoft.com/office/drawing/2014/main" id="{F6CE2F61-8CB1-9042-1157-AEDCBE4E1548}"/>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2195615838"/>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hospital bed&#10;&#10;Description automatically generated with medium confidence">
            <a:extLst>
              <a:ext uri="{FF2B5EF4-FFF2-40B4-BE49-F238E27FC236}">
                <a16:creationId xmlns:a16="http://schemas.microsoft.com/office/drawing/2014/main" id="{3169D2F9-F60C-9228-C9E2-F5789ED4F08E}"/>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594594699"/>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BC17F726-CEA4-D524-8E95-41215C72F2E2}"/>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2981851249"/>
      </p:ext>
    </p:extLst>
  </p:cSld>
  <p:clrMapOvr>
    <a:masterClrMapping/>
  </p:clrMapOvr>
  <p:transition spd="slow">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in front of a building&#10;&#10;Description automatically generated">
            <a:extLst>
              <a:ext uri="{FF2B5EF4-FFF2-40B4-BE49-F238E27FC236}">
                <a16:creationId xmlns:a16="http://schemas.microsoft.com/office/drawing/2014/main" id="{7A169FAF-452F-5B65-4FF2-F97072CC1791}"/>
              </a:ext>
            </a:extLst>
          </p:cNvPr>
          <p:cNvPicPr>
            <a:picLocks noChangeAspect="1"/>
          </p:cNvPicPr>
          <p:nvPr/>
        </p:nvPicPr>
        <p:blipFill>
          <a:blip r:embed="rId2"/>
          <a:stretch>
            <a:fillRect/>
          </a:stretch>
        </p:blipFill>
        <p:spPr>
          <a:xfrm>
            <a:off x="5206339" y="596008"/>
            <a:ext cx="6597587" cy="5665983"/>
          </a:xfrm>
          <a:prstGeom prst="rect">
            <a:avLst/>
          </a:prstGeom>
        </p:spPr>
      </p:pic>
      <p:pic>
        <p:nvPicPr>
          <p:cNvPr id="9" name="Picture 8" descr="A couple of men posing for the camera&#10;&#10;Description automatically generated with medium confidence">
            <a:extLst>
              <a:ext uri="{FF2B5EF4-FFF2-40B4-BE49-F238E27FC236}">
                <a16:creationId xmlns:a16="http://schemas.microsoft.com/office/drawing/2014/main" id="{5A56EA21-D4DA-4304-F078-DF858867558B}"/>
              </a:ext>
            </a:extLst>
          </p:cNvPr>
          <p:cNvPicPr>
            <a:picLocks noChangeAspect="1"/>
          </p:cNvPicPr>
          <p:nvPr/>
        </p:nvPicPr>
        <p:blipFill>
          <a:blip r:embed="rId3"/>
          <a:stretch>
            <a:fillRect/>
          </a:stretch>
        </p:blipFill>
        <p:spPr>
          <a:xfrm>
            <a:off x="0" y="-1"/>
            <a:ext cx="4677422" cy="6858000"/>
          </a:xfrm>
          <a:prstGeom prst="rect">
            <a:avLst/>
          </a:prstGeom>
        </p:spPr>
      </p:pic>
    </p:spTree>
    <p:extLst>
      <p:ext uri="{BB962C8B-B14F-4D97-AF65-F5344CB8AC3E}">
        <p14:creationId xmlns:p14="http://schemas.microsoft.com/office/powerpoint/2010/main" val="3644113142"/>
      </p:ext>
    </p:extLst>
  </p:cSld>
  <p:clrMapOvr>
    <a:masterClrMapping/>
  </p:clrMapOvr>
  <p:transition spd="slow">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F21B499E-8CBB-E1F1-858D-112C833B4CFF}"/>
              </a:ext>
            </a:extLst>
          </p:cNvPr>
          <p:cNvPicPr>
            <a:picLocks noChangeAspect="1"/>
          </p:cNvPicPr>
          <p:nvPr/>
        </p:nvPicPr>
        <p:blipFill>
          <a:blip r:embed="rId2"/>
          <a:stretch>
            <a:fillRect/>
          </a:stretch>
        </p:blipFill>
        <p:spPr>
          <a:xfrm>
            <a:off x="7184982" y="780010"/>
            <a:ext cx="4664640" cy="5246140"/>
          </a:xfrm>
          <a:prstGeom prst="rect">
            <a:avLst/>
          </a:prstGeom>
        </p:spPr>
      </p:pic>
      <p:pic>
        <p:nvPicPr>
          <p:cNvPr id="7" name="Picture 6" descr="A group of men posing for a photo&#10;&#10;Description automatically generated">
            <a:extLst>
              <a:ext uri="{FF2B5EF4-FFF2-40B4-BE49-F238E27FC236}">
                <a16:creationId xmlns:a16="http://schemas.microsoft.com/office/drawing/2014/main" id="{53AFD3CD-5174-7EFF-43EF-3D1D67BAC268}"/>
              </a:ext>
            </a:extLst>
          </p:cNvPr>
          <p:cNvPicPr>
            <a:picLocks noChangeAspect="1"/>
          </p:cNvPicPr>
          <p:nvPr/>
        </p:nvPicPr>
        <p:blipFill>
          <a:blip r:embed="rId3"/>
          <a:stretch>
            <a:fillRect/>
          </a:stretch>
        </p:blipFill>
        <p:spPr>
          <a:xfrm>
            <a:off x="313151" y="793750"/>
            <a:ext cx="6464300" cy="5232400"/>
          </a:xfrm>
          <a:prstGeom prst="rect">
            <a:avLst/>
          </a:prstGeom>
        </p:spPr>
      </p:pic>
    </p:spTree>
    <p:extLst>
      <p:ext uri="{BB962C8B-B14F-4D97-AF65-F5344CB8AC3E}">
        <p14:creationId xmlns:p14="http://schemas.microsoft.com/office/powerpoint/2010/main" val="2305389358"/>
      </p:ext>
    </p:ext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9FDF3C4D-8E5B-346B-8530-5EF41454B40F}"/>
              </a:ext>
            </a:extLst>
          </p:cNvPr>
          <p:cNvPicPr>
            <a:picLocks noChangeAspect="1"/>
          </p:cNvPicPr>
          <p:nvPr/>
        </p:nvPicPr>
        <p:blipFill>
          <a:blip r:embed="rId2"/>
          <a:stretch>
            <a:fillRect/>
          </a:stretch>
        </p:blipFill>
        <p:spPr>
          <a:xfrm>
            <a:off x="964324" y="0"/>
            <a:ext cx="10263352" cy="6858000"/>
          </a:xfrm>
          <a:prstGeom prst="rect">
            <a:avLst/>
          </a:prstGeom>
        </p:spPr>
      </p:pic>
      <p:sp>
        <p:nvSpPr>
          <p:cNvPr id="8" name="Down Arrow 7">
            <a:extLst>
              <a:ext uri="{FF2B5EF4-FFF2-40B4-BE49-F238E27FC236}">
                <a16:creationId xmlns:a16="http://schemas.microsoft.com/office/drawing/2014/main" id="{73024892-5231-047A-F68F-64E9FABF6D9A}"/>
              </a:ext>
            </a:extLst>
          </p:cNvPr>
          <p:cNvSpPr/>
          <p:nvPr/>
        </p:nvSpPr>
        <p:spPr>
          <a:xfrm>
            <a:off x="2569029" y="283029"/>
            <a:ext cx="729342" cy="12192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755787"/>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circle&#10;&#10;Description automatically generated">
            <a:extLst>
              <a:ext uri="{FF2B5EF4-FFF2-40B4-BE49-F238E27FC236}">
                <a16:creationId xmlns:a16="http://schemas.microsoft.com/office/drawing/2014/main" id="{94F8E8BC-3D78-ED22-0CB7-C53CD8AAEDEA}"/>
              </a:ext>
            </a:extLst>
          </p:cNvPr>
          <p:cNvPicPr>
            <a:picLocks noChangeAspect="1"/>
          </p:cNvPicPr>
          <p:nvPr/>
        </p:nvPicPr>
        <p:blipFill>
          <a:blip r:embed="rId2"/>
          <a:stretch>
            <a:fillRect/>
          </a:stretch>
        </p:blipFill>
        <p:spPr>
          <a:xfrm>
            <a:off x="1702495" y="1392998"/>
            <a:ext cx="4072003" cy="4072003"/>
          </a:xfrm>
          <a:prstGeom prst="rect">
            <a:avLst/>
          </a:prstGeom>
        </p:spPr>
      </p:pic>
      <p:pic>
        <p:nvPicPr>
          <p:cNvPr id="5" name="Picture 4" descr="A person riding a bicycle on a street&#10;&#10;Description automatically generated with medium confidence">
            <a:extLst>
              <a:ext uri="{FF2B5EF4-FFF2-40B4-BE49-F238E27FC236}">
                <a16:creationId xmlns:a16="http://schemas.microsoft.com/office/drawing/2014/main" id="{FE2CE564-360E-79A8-F2A6-B264B7D9CE3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57"/>
                    </a14:imgEffect>
                    <a14:imgEffect>
                      <a14:saturation sat="80000"/>
                    </a14:imgEffect>
                    <a14:imgEffect>
                      <a14:brightnessContrast bright="-1000"/>
                    </a14:imgEffect>
                  </a14:imgLayer>
                </a14:imgProps>
              </a:ext>
            </a:extLst>
          </a:blip>
          <a:srcRect l="25780"/>
          <a:stretch/>
        </p:blipFill>
        <p:spPr>
          <a:xfrm>
            <a:off x="6288065" y="-797257"/>
            <a:ext cx="5018761" cy="8452514"/>
          </a:xfrm>
          <a:prstGeom prst="rect">
            <a:avLst/>
          </a:prstGeom>
        </p:spPr>
      </p:pic>
    </p:spTree>
    <p:extLst>
      <p:ext uri="{BB962C8B-B14F-4D97-AF65-F5344CB8AC3E}">
        <p14:creationId xmlns:p14="http://schemas.microsoft.com/office/powerpoint/2010/main" val="2841131695"/>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875490B-1AE2-4E02-6C02-0D39A1EB5CEC}"/>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084559479"/>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 clouds, smoke&#10;&#10;Description automatically generated">
            <a:extLst>
              <a:ext uri="{FF2B5EF4-FFF2-40B4-BE49-F238E27FC236}">
                <a16:creationId xmlns:a16="http://schemas.microsoft.com/office/drawing/2014/main" id="{E264F5C3-D9CA-4886-96B2-B48CA3F24621}"/>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053013117"/>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1DE8BC-991B-8D99-8DCD-E2C3C0B74AF3}"/>
              </a:ext>
            </a:extLst>
          </p:cNvPr>
          <p:cNvPicPr>
            <a:picLocks noChangeAspect="1"/>
          </p:cNvPicPr>
          <p:nvPr/>
        </p:nvPicPr>
        <p:blipFill>
          <a:blip r:embed="rId2"/>
          <a:stretch>
            <a:fillRect/>
          </a:stretch>
        </p:blipFill>
        <p:spPr>
          <a:xfrm>
            <a:off x="0" y="1654"/>
            <a:ext cx="12192000" cy="6854692"/>
          </a:xfrm>
          <a:prstGeom prst="rect">
            <a:avLst/>
          </a:prstGeom>
        </p:spPr>
      </p:pic>
      <p:sp>
        <p:nvSpPr>
          <p:cNvPr id="5" name="Content Placeholder 4">
            <a:extLst>
              <a:ext uri="{FF2B5EF4-FFF2-40B4-BE49-F238E27FC236}">
                <a16:creationId xmlns:a16="http://schemas.microsoft.com/office/drawing/2014/main" id="{7722042A-0B79-82A6-6652-7A260B37D3A3}"/>
              </a:ext>
            </a:extLst>
          </p:cNvPr>
          <p:cNvSpPr>
            <a:spLocks noGrp="1"/>
          </p:cNvSpPr>
          <p:nvPr>
            <p:ph idx="1"/>
          </p:nvPr>
        </p:nvSpPr>
        <p:spPr>
          <a:xfrm>
            <a:off x="624444" y="1348334"/>
            <a:ext cx="5990112" cy="4351338"/>
          </a:xfrm>
        </p:spPr>
        <p:txBody>
          <a:bodyPr>
            <a:normAutofit fontScale="92500" lnSpcReduction="10000"/>
          </a:bodyPr>
          <a:lstStyle/>
          <a:p>
            <a:pPr>
              <a:lnSpc>
                <a:spcPct val="120000"/>
              </a:lnSpc>
              <a:spcBef>
                <a:spcPts val="1600"/>
              </a:spcBef>
              <a:spcAft>
                <a:spcPts val="1200"/>
              </a:spcAft>
              <a:buClr>
                <a:schemeClr val="accent5">
                  <a:lumMod val="60000"/>
                  <a:lumOff val="40000"/>
                </a:schemeClr>
              </a:buClr>
            </a:pPr>
            <a:r>
              <a:rPr lang="en-US" dirty="0">
                <a:solidFill>
                  <a:schemeClr val="tx1"/>
                </a:solidFill>
              </a:rPr>
              <a:t>Every year seven times our current membership is born.</a:t>
            </a:r>
          </a:p>
          <a:p>
            <a:pPr>
              <a:lnSpc>
                <a:spcPct val="120000"/>
              </a:lnSpc>
              <a:spcBef>
                <a:spcPts val="1600"/>
              </a:spcBef>
              <a:spcAft>
                <a:spcPts val="1200"/>
              </a:spcAft>
              <a:buClr>
                <a:schemeClr val="accent5">
                  <a:lumMod val="60000"/>
                  <a:lumOff val="40000"/>
                </a:schemeClr>
              </a:buClr>
            </a:pPr>
            <a:r>
              <a:rPr lang="en-US" dirty="0">
                <a:solidFill>
                  <a:schemeClr val="tx1"/>
                </a:solidFill>
              </a:rPr>
              <a:t>Most will be born in circumstances ambivalent or hostile to Christianity.</a:t>
            </a:r>
          </a:p>
          <a:p>
            <a:pPr>
              <a:lnSpc>
                <a:spcPct val="120000"/>
              </a:lnSpc>
              <a:spcBef>
                <a:spcPts val="1600"/>
              </a:spcBef>
              <a:spcAft>
                <a:spcPts val="1200"/>
              </a:spcAft>
              <a:buClr>
                <a:schemeClr val="accent5">
                  <a:lumMod val="60000"/>
                  <a:lumOff val="40000"/>
                </a:schemeClr>
              </a:buClr>
            </a:pPr>
            <a:r>
              <a:rPr lang="en-US" dirty="0">
                <a:solidFill>
                  <a:schemeClr val="tx1"/>
                </a:solidFill>
              </a:rPr>
              <a:t>Most will be exploited </a:t>
            </a:r>
          </a:p>
          <a:p>
            <a:pPr>
              <a:lnSpc>
                <a:spcPct val="120000"/>
              </a:lnSpc>
              <a:spcBef>
                <a:spcPts val="1600"/>
              </a:spcBef>
              <a:spcAft>
                <a:spcPts val="1200"/>
              </a:spcAft>
              <a:buClr>
                <a:schemeClr val="accent5">
                  <a:lumMod val="60000"/>
                  <a:lumOff val="40000"/>
                </a:schemeClr>
              </a:buClr>
            </a:pPr>
            <a:r>
              <a:rPr lang="en-US" dirty="0">
                <a:solidFill>
                  <a:schemeClr val="tx1"/>
                </a:solidFill>
              </a:rPr>
              <a:t>Unaware that God’s love is free and never-ending</a:t>
            </a:r>
          </a:p>
        </p:txBody>
      </p:sp>
    </p:spTree>
    <p:extLst>
      <p:ext uri="{BB962C8B-B14F-4D97-AF65-F5344CB8AC3E}">
        <p14:creationId xmlns:p14="http://schemas.microsoft.com/office/powerpoint/2010/main" val="26631202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ound, plant&#10;&#10;Description automatically generated">
            <a:extLst>
              <a:ext uri="{FF2B5EF4-FFF2-40B4-BE49-F238E27FC236}">
                <a16:creationId xmlns:a16="http://schemas.microsoft.com/office/drawing/2014/main" id="{89A67D65-8B27-7946-6DCA-3EB72F0F1932}"/>
              </a:ext>
            </a:extLst>
          </p:cNvPr>
          <p:cNvPicPr>
            <a:picLocks noChangeAspect="1"/>
          </p:cNvPicPr>
          <p:nvPr/>
        </p:nvPicPr>
        <p:blipFill>
          <a:blip r:embed="rId2"/>
          <a:stretch>
            <a:fillRect/>
          </a:stretch>
        </p:blipFill>
        <p:spPr>
          <a:xfrm>
            <a:off x="0" y="1654"/>
            <a:ext cx="12192000" cy="6854692"/>
          </a:xfrm>
          <a:prstGeom prst="rect">
            <a:avLst/>
          </a:prstGeom>
        </p:spPr>
      </p:pic>
      <p:sp>
        <p:nvSpPr>
          <p:cNvPr id="8" name="Rectangle 7">
            <a:extLst>
              <a:ext uri="{FF2B5EF4-FFF2-40B4-BE49-F238E27FC236}">
                <a16:creationId xmlns:a16="http://schemas.microsoft.com/office/drawing/2014/main" id="{1146CFE3-D7C0-103B-A141-2432195EEF36}"/>
              </a:ext>
            </a:extLst>
          </p:cNvPr>
          <p:cNvSpPr/>
          <p:nvPr/>
        </p:nvSpPr>
        <p:spPr>
          <a:xfrm>
            <a:off x="9191501" y="0"/>
            <a:ext cx="3000499" cy="6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52871A3-7EE1-B70D-166D-7EF479596468}"/>
              </a:ext>
            </a:extLst>
          </p:cNvPr>
          <p:cNvSpPr>
            <a:spLocks noGrp="1"/>
          </p:cNvSpPr>
          <p:nvPr>
            <p:ph type="title"/>
          </p:nvPr>
        </p:nvSpPr>
        <p:spPr>
          <a:xfrm>
            <a:off x="9381506" y="688769"/>
            <a:ext cx="2446318" cy="5949537"/>
          </a:xfrm>
        </p:spPr>
        <p:txBody>
          <a:bodyPr>
            <a:noAutofit/>
          </a:bodyPr>
          <a:lstStyle/>
          <a:p>
            <a:pPr>
              <a:lnSpc>
                <a:spcPct val="110000"/>
              </a:lnSpc>
            </a:pPr>
            <a:r>
              <a:rPr lang="en-US" sz="2600" dirty="0">
                <a:solidFill>
                  <a:sysClr val="windowText" lastClr="000000"/>
                </a:solidFill>
              </a:rPr>
              <a:t>And when a great crowd was gathering and people from town after town came to him, he said in a parable, “A </a:t>
            </a:r>
            <a:r>
              <a:rPr lang="en-US" sz="2600" dirty="0" err="1">
                <a:solidFill>
                  <a:sysClr val="windowText" lastClr="000000"/>
                </a:solidFill>
              </a:rPr>
              <a:t>sower</a:t>
            </a:r>
            <a:r>
              <a:rPr lang="en-US" sz="2600" dirty="0">
                <a:solidFill>
                  <a:sysClr val="windowText" lastClr="000000"/>
                </a:solidFill>
              </a:rPr>
              <a:t> went out to sow his seed. </a:t>
            </a:r>
          </a:p>
        </p:txBody>
      </p:sp>
    </p:spTree>
    <p:extLst>
      <p:ext uri="{BB962C8B-B14F-4D97-AF65-F5344CB8AC3E}">
        <p14:creationId xmlns:p14="http://schemas.microsoft.com/office/powerpoint/2010/main" val="1683939713"/>
      </p:ext>
    </p:extLst>
  </p:cSld>
  <p:clrMapOvr>
    <a:masterClrMapping/>
  </p:clrMapOvr>
  <p:transition spd="slow">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8180</TotalTime>
  <Words>962</Words>
  <Application>Microsoft Macintosh PowerPoint</Application>
  <PresentationFormat>Широкоэкранный</PresentationFormat>
  <Paragraphs>87</Paragraphs>
  <Slides>53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53</vt:i4>
      </vt:variant>
    </vt:vector>
  </HeadingPairs>
  <TitlesOfParts>
    <vt:vector size="57" baseType="lpstr">
      <vt:lpstr>Arial</vt:lpstr>
      <vt:lpstr>Calibri</vt:lpstr>
      <vt:lpstr>Trebuchet MS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And when a great crowd was gathering and people from town after town came to him, he said in a parable, “A sower went out to sow his seed. </vt:lpstr>
      <vt:lpstr>And as he sowed, some fell along the path and was trampled underfoot, and the birds of the air devoured it. </vt:lpstr>
      <vt:lpstr>And some fell on the rock, and as it grew up, it withered away, because it had no moisture.</vt:lpstr>
      <vt:lpstr>And some fell among thorns, and the thorns grew up with it and choked it. </vt:lpstr>
      <vt:lpstr>And some fell into good soil and grew and yielded a hundredfold.”</vt:lpstr>
      <vt:lpstr>As he said these things, he called out, “He who has ears to hear, let him hear.”    Luke 8:4-15, ESV </vt:lpstr>
      <vt:lpstr>And when his disciples asked him what this parable meant, he said, “To you it has been given to know the secrets of the kingdom of God, but for others they are in parables, so that ‘seeing they may not see, and hearing they may not understand.’ Now the parable is this: The seed is the word of God. The ones along the path are those who have heard; then the devil comes and takes away the word from their hearts, so that they may not believe and be saved. </vt:lpstr>
      <vt:lpstr>And the ones on the rock are those who, when they hear the word, receive it with joy. But these have no root; they believe for a while, and in time of testing fall away. And as for what fell among the thorns, they are those who hear, but as they go on their way they are choked by the cares and riches and pleasures of life, and their fruit does not mature. As for that in the good soil, they are those who, hearing the word, hold it fast in an honest and good heart, and bear fruit with patience. Luke 8:4-15, ESV </vt:lpstr>
      <vt:lpstr>For the wages of sin is death, but the free gift of God is eternal life in Christ Jesus our Lord.    Romans 6:23, ESV </vt:lpstr>
      <vt:lpstr>For “everyone who calls on the name of the Lord will be saved.” How then will they call on him in whom they have not believed? And how are they to believe in him of whom they have never heard? And how are they to hear without someone preaching?  And how are they to preach unless they are sent? As it is written, “How beautiful are the feet of those who preach the good news!” Romans 10:13-15, ESV </vt:lpstr>
      <vt:lpstr>Презентация PowerPoint</vt:lpstr>
      <vt:lpstr>WHAT DID THEY HAVE?</vt:lpstr>
      <vt:lpstr>They had the assurance of a commission by Jesus Himself.</vt:lpstr>
      <vt:lpstr>They had the assurance of a commission by Jesus Himself.</vt:lpstr>
      <vt:lpstr>They were promised the Holy Spirit.</vt:lpstr>
      <vt:lpstr>They were promised the Holy Spirit.</vt:lpstr>
      <vt:lpstr>They were given the Holy Spirit.</vt:lpstr>
      <vt:lpstr>They were given the Holy Spirit.</vt:lpstr>
      <vt:lpstr>The Holy Spirit was poured out on Gentiles!</vt:lpstr>
      <vt:lpstr>The Holy Spirit was poured out on Gentiles!</vt:lpstr>
      <vt:lpstr>Презентация PowerPoint</vt:lpstr>
      <vt:lpstr>Презентация PowerPoint</vt:lpstr>
      <vt:lpstr>Презентация PowerPoint</vt:lpstr>
      <vt:lpstr>Barnabas</vt:lpstr>
      <vt:lpstr>Barnabas</vt:lpstr>
      <vt:lpstr>Barnabas</vt:lpstr>
      <vt:lpstr>Barnabas</vt:lpstr>
      <vt:lpstr>Barnabas</vt:lpstr>
      <vt:lpstr>Barnabas</vt:lpstr>
      <vt:lpstr>Timothy</vt:lpstr>
      <vt:lpstr>Timothy</vt:lpstr>
      <vt:lpstr>Timothy</vt:lpstr>
      <vt:lpstr>Timothy</vt:lpstr>
      <vt:lpstr>Timothy</vt:lpstr>
      <vt:lpstr>Timothy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MISSION FIRST</dc:title>
  <dc:creator>Poirier, Merle</dc:creator>
  <cp:lastModifiedBy>Eugine Zaytsev</cp:lastModifiedBy>
  <cp:revision>37</cp:revision>
  <dcterms:created xsi:type="dcterms:W3CDTF">2022-06-17T19:10:40Z</dcterms:created>
  <dcterms:modified xsi:type="dcterms:W3CDTF">2024-02-02T18:40:21Z</dcterms:modified>
</cp:coreProperties>
</file>