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4" r:id="rId3"/>
    <p:sldId id="276" r:id="rId4"/>
    <p:sldId id="267" r:id="rId5"/>
    <p:sldId id="278" r:id="rId6"/>
    <p:sldId id="279" r:id="rId7"/>
    <p:sldId id="281" r:id="rId8"/>
    <p:sldId id="282" r:id="rId9"/>
    <p:sldId id="283" r:id="rId10"/>
    <p:sldId id="284" r:id="rId11"/>
    <p:sldId id="285" r:id="rId12"/>
    <p:sldId id="286" r:id="rId13"/>
    <p:sldId id="287" r:id="rId14"/>
    <p:sldId id="302"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58B"/>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FF8E9-756C-EA4B-8865-DE82D8B57213}" type="datetimeFigureOut">
              <a:rPr lang="ru-RU" smtClean="0"/>
              <a:t>03.11.2019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7A960-00E0-EA43-BC29-68BD748311C3}" type="slidenum">
              <a:rPr lang="ru-RU" smtClean="0"/>
              <a:t>‹#›</a:t>
            </a:fld>
            <a:endParaRPr lang="ru-RU"/>
          </a:p>
        </p:txBody>
      </p:sp>
    </p:spTree>
    <p:extLst>
      <p:ext uri="{BB962C8B-B14F-4D97-AF65-F5344CB8AC3E}">
        <p14:creationId xmlns:p14="http://schemas.microsoft.com/office/powerpoint/2010/main" val="38085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F17A960-00E0-EA43-BC29-68BD748311C3}" type="slidenum">
              <a:rPr lang="ru-RU" smtClean="0"/>
              <a:t>2</a:t>
            </a:fld>
            <a:endParaRPr lang="ru-RU"/>
          </a:p>
        </p:txBody>
      </p:sp>
    </p:spTree>
    <p:extLst>
      <p:ext uri="{BB962C8B-B14F-4D97-AF65-F5344CB8AC3E}">
        <p14:creationId xmlns:p14="http://schemas.microsoft.com/office/powerpoint/2010/main" val="255420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solidFill>
                  <a:schemeClr val="bg1"/>
                </a:solidFill>
              </a:rPr>
              <a:t>Важный отрывок, в котором Бог помогает искреннему человеку понять суть такого затруднения</a:t>
            </a:r>
            <a:endParaRPr lang="ru-RU" dirty="0"/>
          </a:p>
        </p:txBody>
      </p:sp>
      <p:sp>
        <p:nvSpPr>
          <p:cNvPr id="4" name="Номер слайда 3"/>
          <p:cNvSpPr>
            <a:spLocks noGrp="1"/>
          </p:cNvSpPr>
          <p:nvPr>
            <p:ph type="sldNum" sz="quarter" idx="5"/>
          </p:nvPr>
        </p:nvSpPr>
        <p:spPr/>
        <p:txBody>
          <a:bodyPr/>
          <a:lstStyle/>
          <a:p>
            <a:fld id="{4F17A960-00E0-EA43-BC29-68BD748311C3}" type="slidenum">
              <a:rPr lang="ru-RU" smtClean="0"/>
              <a:t>8</a:t>
            </a:fld>
            <a:endParaRPr lang="ru-RU"/>
          </a:p>
        </p:txBody>
      </p:sp>
    </p:spTree>
    <p:extLst>
      <p:ext uri="{BB962C8B-B14F-4D97-AF65-F5344CB8AC3E}">
        <p14:creationId xmlns:p14="http://schemas.microsoft.com/office/powerpoint/2010/main" val="78884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solidFill>
                  <a:schemeClr val="bg1"/>
                </a:solidFill>
              </a:rPr>
              <a:t>Важный отрывок, в котором Бог помогает искреннему человеку понять суть такого затруднения</a:t>
            </a:r>
            <a:endParaRPr lang="ru-RU" dirty="0"/>
          </a:p>
        </p:txBody>
      </p:sp>
      <p:sp>
        <p:nvSpPr>
          <p:cNvPr id="4" name="Номер слайда 3"/>
          <p:cNvSpPr>
            <a:spLocks noGrp="1"/>
          </p:cNvSpPr>
          <p:nvPr>
            <p:ph type="sldNum" sz="quarter" idx="5"/>
          </p:nvPr>
        </p:nvSpPr>
        <p:spPr/>
        <p:txBody>
          <a:bodyPr/>
          <a:lstStyle/>
          <a:p>
            <a:fld id="{4F17A960-00E0-EA43-BC29-68BD748311C3}" type="slidenum">
              <a:rPr lang="ru-RU" smtClean="0"/>
              <a:t>10</a:t>
            </a:fld>
            <a:endParaRPr lang="ru-RU"/>
          </a:p>
        </p:txBody>
      </p:sp>
    </p:spTree>
    <p:extLst>
      <p:ext uri="{BB962C8B-B14F-4D97-AF65-F5344CB8AC3E}">
        <p14:creationId xmlns:p14="http://schemas.microsoft.com/office/powerpoint/2010/main" val="151747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solidFill>
                  <a:schemeClr val="bg1"/>
                </a:solidFill>
              </a:rPr>
              <a:t>Важный отрывок, в котором Бог помогает искреннему человеку понять суть такого затруднения</a:t>
            </a:r>
            <a:endParaRPr lang="ru-RU" dirty="0"/>
          </a:p>
        </p:txBody>
      </p:sp>
      <p:sp>
        <p:nvSpPr>
          <p:cNvPr id="4" name="Номер слайда 3"/>
          <p:cNvSpPr>
            <a:spLocks noGrp="1"/>
          </p:cNvSpPr>
          <p:nvPr>
            <p:ph type="sldNum" sz="quarter" idx="5"/>
          </p:nvPr>
        </p:nvSpPr>
        <p:spPr/>
        <p:txBody>
          <a:bodyPr/>
          <a:lstStyle/>
          <a:p>
            <a:fld id="{4F17A960-00E0-EA43-BC29-68BD748311C3}" type="slidenum">
              <a:rPr lang="ru-RU" smtClean="0"/>
              <a:t>14</a:t>
            </a:fld>
            <a:endParaRPr lang="ru-RU"/>
          </a:p>
        </p:txBody>
      </p:sp>
    </p:spTree>
    <p:extLst>
      <p:ext uri="{BB962C8B-B14F-4D97-AF65-F5344CB8AC3E}">
        <p14:creationId xmlns:p14="http://schemas.microsoft.com/office/powerpoint/2010/main" val="18570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737BB16A-9E73-4E7C-98C6-AE406F942A3F}" type="datetimeFigureOut">
              <a:rPr lang="en-US" smtClean="0"/>
              <a:t>11/3/19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293281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737BB16A-9E73-4E7C-98C6-AE406F942A3F}" type="datetimeFigureOut">
              <a:rPr lang="en-US" smtClean="0"/>
              <a:t>11/3/19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54058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737BB16A-9E73-4E7C-98C6-AE406F942A3F}" type="datetimeFigureOut">
              <a:rPr lang="en-US" smtClean="0"/>
              <a:t>11/3/19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12104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737BB16A-9E73-4E7C-98C6-AE406F942A3F}" type="datetimeFigureOut">
              <a:rPr lang="en-US" smtClean="0"/>
              <a:t>11/3/19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155761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37BB16A-9E73-4E7C-98C6-AE406F942A3F}" type="datetimeFigureOut">
              <a:rPr lang="en-US" smtClean="0"/>
              <a:t>11/3/19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303872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737BB16A-9E73-4E7C-98C6-AE406F942A3F}" type="datetimeFigureOut">
              <a:rPr lang="en-US" smtClean="0"/>
              <a:t>11/3/19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3205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737BB16A-9E73-4E7C-98C6-AE406F942A3F}" type="datetimeFigureOut">
              <a:rPr lang="en-US" smtClean="0"/>
              <a:t>11/3/19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395742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737BB16A-9E73-4E7C-98C6-AE406F942A3F}" type="datetimeFigureOut">
              <a:rPr lang="en-US" smtClean="0"/>
              <a:t>11/3/19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278836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7BB16A-9E73-4E7C-98C6-AE406F942A3F}" type="datetimeFigureOut">
              <a:rPr lang="en-US" smtClean="0"/>
              <a:t>11/3/19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125642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37BB16A-9E73-4E7C-98C6-AE406F942A3F}" type="datetimeFigureOut">
              <a:rPr lang="en-US" smtClean="0"/>
              <a:t>11/3/19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83821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37BB16A-9E73-4E7C-98C6-AE406F942A3F}" type="datetimeFigureOut">
              <a:rPr lang="en-US" smtClean="0"/>
              <a:t>11/3/19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8D4D323-EDBE-4E16-9041-596C7FE9BF16}" type="slidenum">
              <a:rPr lang="en-US" smtClean="0"/>
              <a:t>‹#›</a:t>
            </a:fld>
            <a:endParaRPr lang="en-US"/>
          </a:p>
        </p:txBody>
      </p:sp>
    </p:spTree>
    <p:extLst>
      <p:ext uri="{BB962C8B-B14F-4D97-AF65-F5344CB8AC3E}">
        <p14:creationId xmlns:p14="http://schemas.microsoft.com/office/powerpoint/2010/main" val="246907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BB16A-9E73-4E7C-98C6-AE406F942A3F}" type="datetimeFigureOut">
              <a:rPr lang="en-US" smtClean="0"/>
              <a:t>11/3/19</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4D323-EDBE-4E16-9041-596C7FE9BF16}" type="slidenum">
              <a:rPr lang="en-US" smtClean="0"/>
              <a:t>‹#›</a:t>
            </a:fld>
            <a:endParaRPr lang="en-US"/>
          </a:p>
        </p:txBody>
      </p:sp>
    </p:spTree>
    <p:extLst>
      <p:ext uri="{BB962C8B-B14F-4D97-AF65-F5344CB8AC3E}">
        <p14:creationId xmlns:p14="http://schemas.microsoft.com/office/powerpoint/2010/main" val="37798519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271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9158" y="4406900"/>
            <a:ext cx="8566150" cy="769441"/>
          </a:xfrm>
          <a:prstGeom prst="rect">
            <a:avLst/>
          </a:prstGeom>
          <a:noFill/>
        </p:spPr>
        <p:txBody>
          <a:bodyPr wrap="square" rtlCol="0">
            <a:spAutoFit/>
          </a:bodyPr>
          <a:lstStyle/>
          <a:p>
            <a:pPr algn="ctr"/>
            <a:r>
              <a:rPr lang="ru-RU" sz="4400" dirty="0"/>
              <a:t>Послание к Римлянам 11:33, 34</a:t>
            </a:r>
            <a:endParaRPr lang="en-US" sz="4400" b="1" dirty="0"/>
          </a:p>
        </p:txBody>
      </p:sp>
      <p:sp>
        <p:nvSpPr>
          <p:cNvPr id="4" name="TextBox 3"/>
          <p:cNvSpPr txBox="1"/>
          <p:nvPr/>
        </p:nvSpPr>
        <p:spPr>
          <a:xfrm>
            <a:off x="942318" y="1326287"/>
            <a:ext cx="10339829" cy="1754326"/>
          </a:xfrm>
          <a:prstGeom prst="rect">
            <a:avLst/>
          </a:prstGeom>
          <a:noFill/>
        </p:spPr>
        <p:txBody>
          <a:bodyPr wrap="square" rtlCol="0">
            <a:spAutoFit/>
          </a:bodyPr>
          <a:lstStyle/>
          <a:p>
            <a:r>
              <a:rPr lang="ru-RU" sz="3600" dirty="0">
                <a:solidFill>
                  <a:schemeClr val="bg1"/>
                </a:solidFill>
              </a:rPr>
              <a:t>«О,  бездна  богатства  и  мудрости и ведения  Божьего!  Непостижимы судьбы Его и </a:t>
            </a:r>
            <a:r>
              <a:rPr lang="ru-RU" sz="3600" b="1" u="sng" dirty="0">
                <a:solidFill>
                  <a:schemeClr val="bg1"/>
                </a:solidFill>
              </a:rPr>
              <a:t>непознаваемы Его пути</a:t>
            </a:r>
            <a:r>
              <a:rPr lang="ru-RU" sz="3600" dirty="0">
                <a:solidFill>
                  <a:schemeClr val="bg1"/>
                </a:solidFill>
              </a:rPr>
              <a:t>! Кто познал ум Господа?»</a:t>
            </a:r>
            <a:endParaRPr lang="en-US" sz="3600" dirty="0">
              <a:solidFill>
                <a:schemeClr val="bg1"/>
              </a:solidFill>
            </a:endParaRPr>
          </a:p>
        </p:txBody>
      </p:sp>
    </p:spTree>
    <p:extLst>
      <p:ext uri="{BB962C8B-B14F-4D97-AF65-F5344CB8AC3E}">
        <p14:creationId xmlns:p14="http://schemas.microsoft.com/office/powerpoint/2010/main" val="145598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33648" y="2116511"/>
            <a:ext cx="10780557" cy="3970318"/>
          </a:xfrm>
          <a:prstGeom prst="rect">
            <a:avLst/>
          </a:prstGeom>
          <a:noFill/>
        </p:spPr>
        <p:txBody>
          <a:bodyPr wrap="square" rtlCol="0">
            <a:spAutoFit/>
          </a:bodyPr>
          <a:lstStyle/>
          <a:p>
            <a:r>
              <a:rPr lang="ru-RU" sz="3600" dirty="0">
                <a:solidFill>
                  <a:schemeClr val="bg1"/>
                </a:solidFill>
              </a:rPr>
              <a:t>Мы бессильны постичь Бога, Его мысли, Его разум во всей полноте. Бог во многих путях своих непостижим для нас грешных, ограниченных, сотворённых существ. Мы должны это признать как некий очевидный факт, согласиться с этим. Пути Господни до конца непознаваемы, непостижимы нами, людьми. </a:t>
            </a: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584775"/>
          </a:xfrm>
          <a:prstGeom prst="rect">
            <a:avLst/>
          </a:prstGeom>
          <a:noFill/>
        </p:spPr>
        <p:txBody>
          <a:bodyPr wrap="square" rtlCol="0">
            <a:spAutoFit/>
          </a:bodyPr>
          <a:lstStyle/>
          <a:p>
            <a:pPr algn="ctr"/>
            <a:r>
              <a:rPr lang="ru-RU" sz="3200" dirty="0"/>
              <a:t>Первый вывод:</a:t>
            </a:r>
            <a:endParaRPr lang="en-US" sz="3200" b="1" dirty="0"/>
          </a:p>
        </p:txBody>
      </p:sp>
    </p:spTree>
    <p:extLst>
      <p:ext uri="{BB962C8B-B14F-4D97-AF65-F5344CB8AC3E}">
        <p14:creationId xmlns:p14="http://schemas.microsoft.com/office/powerpoint/2010/main" val="288231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00275" y="2638022"/>
            <a:ext cx="10142394" cy="2308324"/>
          </a:xfrm>
          <a:prstGeom prst="rect">
            <a:avLst/>
          </a:prstGeom>
          <a:noFill/>
        </p:spPr>
        <p:txBody>
          <a:bodyPr wrap="square" rtlCol="0">
            <a:spAutoFit/>
          </a:bodyPr>
          <a:lstStyle/>
          <a:p>
            <a:r>
              <a:rPr lang="ru-RU" sz="3600" dirty="0"/>
              <a:t>В силу тех или иных причин, в сознании многих верующих людей сформировалось не совсем правильное богословие. Их восприятие Бога носит часто потребительский характер. </a:t>
            </a:r>
          </a:p>
        </p:txBody>
      </p:sp>
      <p:sp>
        <p:nvSpPr>
          <p:cNvPr id="6" name="TextBox 5">
            <a:extLst>
              <a:ext uri="{FF2B5EF4-FFF2-40B4-BE49-F238E27FC236}">
                <a16:creationId xmlns:a16="http://schemas.microsoft.com/office/drawing/2014/main" id="{F55FCA1D-5932-CB4F-AD21-EC80F2793D3C}"/>
              </a:ext>
            </a:extLst>
          </p:cNvPr>
          <p:cNvSpPr txBox="1"/>
          <p:nvPr/>
        </p:nvSpPr>
        <p:spPr>
          <a:xfrm>
            <a:off x="0" y="311151"/>
            <a:ext cx="12192000" cy="584775"/>
          </a:xfrm>
          <a:prstGeom prst="rect">
            <a:avLst/>
          </a:prstGeom>
          <a:noFill/>
        </p:spPr>
        <p:txBody>
          <a:bodyPr wrap="square" rtlCol="0">
            <a:spAutoFit/>
          </a:bodyPr>
          <a:lstStyle/>
          <a:p>
            <a:pPr algn="ctr"/>
            <a:r>
              <a:rPr lang="ru-RU" sz="3200" dirty="0">
                <a:solidFill>
                  <a:schemeClr val="bg1"/>
                </a:solidFill>
              </a:rPr>
              <a:t>Второй аспект</a:t>
            </a:r>
            <a:endParaRPr lang="en-US" sz="3200" b="1" dirty="0">
              <a:solidFill>
                <a:schemeClr val="bg1"/>
              </a:solidFill>
            </a:endParaRPr>
          </a:p>
        </p:txBody>
      </p:sp>
    </p:spTree>
    <p:extLst>
      <p:ext uri="{BB962C8B-B14F-4D97-AF65-F5344CB8AC3E}">
        <p14:creationId xmlns:p14="http://schemas.microsoft.com/office/powerpoint/2010/main" val="362972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59183" y="1675474"/>
            <a:ext cx="3427881" cy="4524315"/>
          </a:xfrm>
          <a:prstGeom prst="rect">
            <a:avLst/>
          </a:prstGeom>
          <a:noFill/>
        </p:spPr>
        <p:txBody>
          <a:bodyPr wrap="square" rtlCol="0">
            <a:spAutoFit/>
          </a:bodyPr>
          <a:lstStyle/>
          <a:p>
            <a:r>
              <a:rPr lang="ru-RU" sz="3200" dirty="0">
                <a:solidFill>
                  <a:schemeClr val="bg1"/>
                </a:solidFill>
              </a:rPr>
              <a:t>Глубину страданий этого человека мы можем прочувствовать, прочитав небольшой отрывок из 23-й главы этой книги:</a:t>
            </a: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584775"/>
          </a:xfrm>
          <a:prstGeom prst="rect">
            <a:avLst/>
          </a:prstGeom>
          <a:noFill/>
        </p:spPr>
        <p:txBody>
          <a:bodyPr wrap="square" rtlCol="0">
            <a:spAutoFit/>
          </a:bodyPr>
          <a:lstStyle/>
          <a:p>
            <a:pPr algn="ctr"/>
            <a:r>
              <a:rPr lang="ru-RU" sz="3200" dirty="0"/>
              <a:t>Книга Иова: различие в вере мужа и жены</a:t>
            </a:r>
            <a:endParaRPr lang="en-US" sz="3200" b="1" dirty="0"/>
          </a:p>
        </p:txBody>
      </p:sp>
      <p:pic>
        <p:nvPicPr>
          <p:cNvPr id="5" name="Рисунок 4">
            <a:extLst>
              <a:ext uri="{FF2B5EF4-FFF2-40B4-BE49-F238E27FC236}">
                <a16:creationId xmlns:a16="http://schemas.microsoft.com/office/drawing/2014/main" id="{717735FE-64A5-E447-8BFD-4CE1B6D6949C}"/>
              </a:ext>
            </a:extLst>
          </p:cNvPr>
          <p:cNvPicPr>
            <a:picLocks noChangeAspect="1"/>
          </p:cNvPicPr>
          <p:nvPr/>
        </p:nvPicPr>
        <p:blipFill rotWithShape="1">
          <a:blip r:embed="rId3">
            <a:extLst>
              <a:ext uri="{28A0092B-C50C-407E-A947-70E740481C1C}">
                <a14:useLocalDpi xmlns:a14="http://schemas.microsoft.com/office/drawing/2010/main" val="0"/>
              </a:ext>
            </a:extLst>
          </a:blip>
          <a:srcRect r="15194"/>
          <a:stretch/>
        </p:blipFill>
        <p:spPr>
          <a:xfrm>
            <a:off x="4685016" y="1551412"/>
            <a:ext cx="6907396" cy="4576459"/>
          </a:xfrm>
          <a:prstGeom prst="rect">
            <a:avLst/>
          </a:prstGeom>
        </p:spPr>
      </p:pic>
    </p:spTree>
    <p:extLst>
      <p:ext uri="{BB962C8B-B14F-4D97-AF65-F5344CB8AC3E}">
        <p14:creationId xmlns:p14="http://schemas.microsoft.com/office/powerpoint/2010/main" val="198582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9158" y="4406900"/>
            <a:ext cx="8566150" cy="769441"/>
          </a:xfrm>
          <a:prstGeom prst="rect">
            <a:avLst/>
          </a:prstGeom>
          <a:noFill/>
        </p:spPr>
        <p:txBody>
          <a:bodyPr wrap="square" rtlCol="0">
            <a:spAutoFit/>
          </a:bodyPr>
          <a:lstStyle/>
          <a:p>
            <a:pPr algn="ctr"/>
            <a:r>
              <a:rPr lang="ru-RU" sz="4400" dirty="0"/>
              <a:t>Книга Иова 23:2-4, 8, 9</a:t>
            </a:r>
            <a:endParaRPr lang="ru-RU" sz="4400" b="1" dirty="0"/>
          </a:p>
        </p:txBody>
      </p:sp>
      <p:sp>
        <p:nvSpPr>
          <p:cNvPr id="4" name="TextBox 3"/>
          <p:cNvSpPr txBox="1"/>
          <p:nvPr/>
        </p:nvSpPr>
        <p:spPr>
          <a:xfrm>
            <a:off x="942318" y="363600"/>
            <a:ext cx="10339829" cy="3539430"/>
          </a:xfrm>
          <a:prstGeom prst="rect">
            <a:avLst/>
          </a:prstGeom>
          <a:noFill/>
        </p:spPr>
        <p:txBody>
          <a:bodyPr wrap="square" rtlCol="0">
            <a:spAutoFit/>
          </a:bodyPr>
          <a:lstStyle/>
          <a:p>
            <a:r>
              <a:rPr lang="ru-RU" sz="3200" dirty="0">
                <a:solidFill>
                  <a:schemeClr val="bg1"/>
                </a:solidFill>
              </a:rPr>
              <a:t>«Вот и ныне жалобы мои дерзости  полны! Под тяжестью руки Его я стенаю! Если б только я знал, как найти Его, как к престолу Его приблизиться! Изложил бы я перед Ним мое дело, все доводы мои были бы у меня на устах. Но на восток пойду ли я — там нет Его, не отыскать Его на западе. Деяний Его на севере не вижу, и как Он к югу поворачивает — уследить не могу»</a:t>
            </a:r>
            <a:endParaRPr lang="en-US" sz="3200" dirty="0">
              <a:solidFill>
                <a:schemeClr val="bg1"/>
              </a:solidFill>
            </a:endParaRPr>
          </a:p>
        </p:txBody>
      </p:sp>
    </p:spTree>
    <p:extLst>
      <p:ext uri="{BB962C8B-B14F-4D97-AF65-F5344CB8AC3E}">
        <p14:creationId xmlns:p14="http://schemas.microsoft.com/office/powerpoint/2010/main" val="350039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25615" y="2083214"/>
            <a:ext cx="10591114" cy="3970318"/>
          </a:xfrm>
          <a:prstGeom prst="rect">
            <a:avLst/>
          </a:prstGeom>
          <a:noFill/>
        </p:spPr>
        <p:txBody>
          <a:bodyPr wrap="square" rtlCol="0">
            <a:spAutoFit/>
          </a:bodyPr>
          <a:lstStyle/>
          <a:p>
            <a:pPr marL="457200" indent="-457200">
              <a:buFont typeface="Arial" panose="020B0604020202020204" pitchFamily="34" charset="0"/>
              <a:buChar char="•"/>
            </a:pPr>
            <a:r>
              <a:rPr lang="ru-RU" sz="2800" dirty="0"/>
              <a:t>Образным языком здесь представлена ситуация человека, который потерял Бога в своей жизни. Он не видит Его ни спереди, ни сзади, ни слева, ни справа. Он обращается к Нему, но не получает ответа. В какой-то момент Иов переживает состояние </a:t>
            </a:r>
            <a:r>
              <a:rPr lang="ru-RU" sz="2800" dirty="0" err="1"/>
              <a:t>богооставленности</a:t>
            </a:r>
            <a:r>
              <a:rPr lang="ru-RU" sz="2800" dirty="0"/>
              <a:t>, ему кажется, что Бог покинул его.</a:t>
            </a:r>
          </a:p>
          <a:p>
            <a:r>
              <a:rPr lang="ru-RU" sz="2800" dirty="0"/>
              <a:t> </a:t>
            </a:r>
          </a:p>
          <a:p>
            <a:pPr marL="457200" indent="-457200">
              <a:buFont typeface="Arial" panose="020B0604020202020204" pitchFamily="34" charset="0"/>
              <a:buChar char="•"/>
            </a:pPr>
            <a:r>
              <a:rPr lang="ru-RU" sz="2800" dirty="0"/>
              <a:t>Через опыт Иова проходит каждый верующий человек. Именно в таких переживаниях проявляется глубина и качество спасительной веры.</a:t>
            </a:r>
          </a:p>
        </p:txBody>
      </p:sp>
    </p:spTree>
    <p:extLst>
      <p:ext uri="{BB962C8B-B14F-4D97-AF65-F5344CB8AC3E}">
        <p14:creationId xmlns:p14="http://schemas.microsoft.com/office/powerpoint/2010/main" val="220185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313205" y="2076450"/>
            <a:ext cx="3020059" cy="2062103"/>
          </a:xfrm>
          <a:prstGeom prst="rect">
            <a:avLst/>
          </a:prstGeom>
          <a:noFill/>
        </p:spPr>
        <p:txBody>
          <a:bodyPr wrap="none" rtlCol="0">
            <a:spAutoFit/>
          </a:bodyPr>
          <a:lstStyle/>
          <a:p>
            <a:pPr algn="ctr"/>
            <a:r>
              <a:rPr lang="ru-RU" sz="4400" dirty="0"/>
              <a:t>Книга Иова </a:t>
            </a:r>
          </a:p>
          <a:p>
            <a:pPr algn="ctr"/>
            <a:r>
              <a:rPr lang="ru-RU" sz="4400" dirty="0"/>
              <a:t>23:10</a:t>
            </a:r>
            <a:endParaRPr lang="ru-RU" sz="4400" b="1" dirty="0"/>
          </a:p>
          <a:p>
            <a:pPr algn="ctr"/>
            <a:endParaRPr lang="en-US" sz="4000" b="1" dirty="0"/>
          </a:p>
        </p:txBody>
      </p:sp>
      <p:sp>
        <p:nvSpPr>
          <p:cNvPr id="4" name="TextBox 3"/>
          <p:cNvSpPr txBox="1"/>
          <p:nvPr/>
        </p:nvSpPr>
        <p:spPr>
          <a:xfrm>
            <a:off x="885001" y="1096992"/>
            <a:ext cx="3861660" cy="3970318"/>
          </a:xfrm>
          <a:prstGeom prst="rect">
            <a:avLst/>
          </a:prstGeom>
          <a:noFill/>
        </p:spPr>
        <p:txBody>
          <a:bodyPr wrap="square" rtlCol="0">
            <a:spAutoFit/>
          </a:bodyPr>
          <a:lstStyle/>
          <a:p>
            <a:r>
              <a:rPr lang="ru-RU" sz="2800" dirty="0">
                <a:solidFill>
                  <a:schemeClr val="bg1"/>
                </a:solidFill>
              </a:rPr>
              <a:t>«Последующие слова в этой главе свидетельствуют о том, что вера этого страдальца незыблема: «</a:t>
            </a:r>
            <a:r>
              <a:rPr lang="ru-RU" sz="2800" b="1" u="sng" dirty="0">
                <a:solidFill>
                  <a:schemeClr val="bg1"/>
                </a:solidFill>
              </a:rPr>
              <a:t>Но Он знает мой путь</a:t>
            </a:r>
            <a:r>
              <a:rPr lang="ru-RU" sz="2800" dirty="0">
                <a:solidFill>
                  <a:schemeClr val="bg1"/>
                </a:solidFill>
              </a:rPr>
              <a:t>, пусть испытает меня — чистым золотом предстану!»</a:t>
            </a:r>
            <a:endParaRPr lang="en-US" sz="2800" dirty="0">
              <a:solidFill>
                <a:schemeClr val="bg1"/>
              </a:solidFill>
            </a:endParaRPr>
          </a:p>
        </p:txBody>
      </p:sp>
    </p:spTree>
    <p:extLst>
      <p:ext uri="{BB962C8B-B14F-4D97-AF65-F5344CB8AC3E}">
        <p14:creationId xmlns:p14="http://schemas.microsoft.com/office/powerpoint/2010/main" val="154424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33648" y="2332265"/>
            <a:ext cx="10780557" cy="3539430"/>
          </a:xfrm>
          <a:prstGeom prst="rect">
            <a:avLst/>
          </a:prstGeom>
          <a:noFill/>
        </p:spPr>
        <p:txBody>
          <a:bodyPr wrap="square" rtlCol="0">
            <a:spAutoFit/>
          </a:bodyPr>
          <a:lstStyle/>
          <a:p>
            <a:r>
              <a:rPr lang="ru-RU" sz="3200" dirty="0">
                <a:solidFill>
                  <a:schemeClr val="bg1"/>
                </a:solidFill>
              </a:rPr>
              <a:t>В этом смысл библейской веры, которая заключается в полном безоговорочном сохранении доверия Богу. Такая вера приближается к ответу на вопрос – как мне жить, если я не понимаю Бога. Я не знаю, почему страдают невинные, почему страдают дети, (а именно эти вопросы чаще всего звучат из уст людей), но я знаю, что Бог всегда рядом с тем, кто страдает, и кто доверяется Ему всецело. </a:t>
            </a: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584775"/>
          </a:xfrm>
          <a:prstGeom prst="rect">
            <a:avLst/>
          </a:prstGeom>
          <a:noFill/>
        </p:spPr>
        <p:txBody>
          <a:bodyPr wrap="square" rtlCol="0">
            <a:spAutoFit/>
          </a:bodyPr>
          <a:lstStyle/>
          <a:p>
            <a:pPr algn="ctr"/>
            <a:r>
              <a:rPr lang="ru-RU" sz="3200" dirty="0"/>
              <a:t>Смысл и польза библейской веры</a:t>
            </a:r>
            <a:endParaRPr lang="en-US" sz="3200" b="1" dirty="0"/>
          </a:p>
        </p:txBody>
      </p:sp>
    </p:spTree>
    <p:extLst>
      <p:ext uri="{BB962C8B-B14F-4D97-AF65-F5344CB8AC3E}">
        <p14:creationId xmlns:p14="http://schemas.microsoft.com/office/powerpoint/2010/main" val="375856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18087" y="1757666"/>
            <a:ext cx="3551170" cy="4401205"/>
          </a:xfrm>
          <a:prstGeom prst="rect">
            <a:avLst/>
          </a:prstGeom>
          <a:noFill/>
        </p:spPr>
        <p:txBody>
          <a:bodyPr wrap="square" rtlCol="0">
            <a:spAutoFit/>
          </a:bodyPr>
          <a:lstStyle/>
          <a:p>
            <a:r>
              <a:rPr lang="ru-RU" sz="2800" dirty="0">
                <a:solidFill>
                  <a:schemeClr val="bg1"/>
                </a:solidFill>
              </a:rPr>
              <a:t>Нет ничего странного в том, что и верующие люди страдают,  переживая горечь утрат. Нигде в Библии не говорится, что жизнь последователя Божия будет легкой и безмятежной. </a:t>
            </a: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584775"/>
          </a:xfrm>
          <a:prstGeom prst="rect">
            <a:avLst/>
          </a:prstGeom>
          <a:noFill/>
        </p:spPr>
        <p:txBody>
          <a:bodyPr wrap="square" rtlCol="0">
            <a:spAutoFit/>
          </a:bodyPr>
          <a:lstStyle/>
          <a:p>
            <a:pPr algn="ctr"/>
            <a:r>
              <a:rPr lang="ru-RU" sz="3200" dirty="0"/>
              <a:t>Бывают ли страдания у верующих людей?</a:t>
            </a:r>
            <a:endParaRPr lang="en-US" sz="3200" b="1" dirty="0"/>
          </a:p>
        </p:txBody>
      </p:sp>
      <p:pic>
        <p:nvPicPr>
          <p:cNvPr id="6" name="Рисунок 5">
            <a:extLst>
              <a:ext uri="{FF2B5EF4-FFF2-40B4-BE49-F238E27FC236}">
                <a16:creationId xmlns:a16="http://schemas.microsoft.com/office/drawing/2014/main" id="{0DCEA24B-E8C6-BB4F-96B7-4723295B6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789" y="1423120"/>
            <a:ext cx="6568610" cy="4926458"/>
          </a:xfrm>
          <a:prstGeom prst="rect">
            <a:avLst/>
          </a:prstGeom>
        </p:spPr>
      </p:pic>
    </p:spTree>
    <p:extLst>
      <p:ext uri="{BB962C8B-B14F-4D97-AF65-F5344CB8AC3E}">
        <p14:creationId xmlns:p14="http://schemas.microsoft.com/office/powerpoint/2010/main" val="310051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43035" y="2323026"/>
            <a:ext cx="2766398" cy="2123658"/>
          </a:xfrm>
          <a:prstGeom prst="rect">
            <a:avLst/>
          </a:prstGeom>
          <a:noFill/>
        </p:spPr>
        <p:txBody>
          <a:bodyPr wrap="none" rtlCol="0">
            <a:spAutoFit/>
          </a:bodyPr>
          <a:lstStyle/>
          <a:p>
            <a:pPr algn="ctr"/>
            <a:r>
              <a:rPr lang="ru-RU" sz="4400" dirty="0"/>
              <a:t>Евангелие </a:t>
            </a:r>
          </a:p>
          <a:p>
            <a:pPr algn="ctr"/>
            <a:r>
              <a:rPr lang="ru-RU" sz="4400" dirty="0"/>
              <a:t>от Иоанна </a:t>
            </a:r>
          </a:p>
          <a:p>
            <a:pPr algn="ctr"/>
            <a:r>
              <a:rPr lang="ru-RU" sz="4400" dirty="0"/>
              <a:t>16:33</a:t>
            </a:r>
            <a:endParaRPr lang="en-US" sz="4400" b="1" dirty="0"/>
          </a:p>
        </p:txBody>
      </p:sp>
      <p:sp>
        <p:nvSpPr>
          <p:cNvPr id="4" name="TextBox 3"/>
          <p:cNvSpPr txBox="1"/>
          <p:nvPr/>
        </p:nvSpPr>
        <p:spPr>
          <a:xfrm>
            <a:off x="8299736" y="1861361"/>
            <a:ext cx="3279239" cy="2862322"/>
          </a:xfrm>
          <a:prstGeom prst="rect">
            <a:avLst/>
          </a:prstGeom>
          <a:noFill/>
        </p:spPr>
        <p:txBody>
          <a:bodyPr wrap="square" rtlCol="0">
            <a:spAutoFit/>
          </a:bodyPr>
          <a:lstStyle/>
          <a:p>
            <a:r>
              <a:rPr lang="ru-RU" sz="3600" i="1" dirty="0">
                <a:solidFill>
                  <a:schemeClr val="bg1"/>
                </a:solidFill>
              </a:rPr>
              <a:t>«</a:t>
            </a:r>
            <a:r>
              <a:rPr lang="ru-RU" sz="3600" dirty="0">
                <a:solidFill>
                  <a:schemeClr val="bg1"/>
                </a:solidFill>
              </a:rPr>
              <a:t>В мире будете иметь скорбь; но мужайтесь: Я победил мир</a:t>
            </a:r>
            <a:r>
              <a:rPr lang="ru-RU" sz="3600" i="1" dirty="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274306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71505" y="2332265"/>
            <a:ext cx="3314868" cy="3170099"/>
          </a:xfrm>
          <a:prstGeom prst="rect">
            <a:avLst/>
          </a:prstGeom>
          <a:noFill/>
        </p:spPr>
        <p:txBody>
          <a:bodyPr wrap="square" rtlCol="0">
            <a:spAutoFit/>
          </a:bodyPr>
          <a:lstStyle/>
          <a:p>
            <a:r>
              <a:rPr lang="ru-RU" sz="4000" dirty="0">
                <a:solidFill>
                  <a:schemeClr val="bg1"/>
                </a:solidFill>
              </a:rPr>
              <a:t>А как, если не верю в Бога или мне трудно в Него верить?</a:t>
            </a:r>
            <a:endParaRPr lang="en-US" sz="4000" dirty="0">
              <a:solidFill>
                <a:schemeClr val="bg1"/>
              </a:solidFill>
            </a:endParaRP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1077218"/>
          </a:xfrm>
          <a:prstGeom prst="rect">
            <a:avLst/>
          </a:prstGeom>
          <a:noFill/>
        </p:spPr>
        <p:txBody>
          <a:bodyPr wrap="square" rtlCol="0">
            <a:spAutoFit/>
          </a:bodyPr>
          <a:lstStyle/>
          <a:p>
            <a:pPr algn="ctr"/>
            <a:r>
              <a:rPr lang="ru-RU" sz="3200" dirty="0">
                <a:ea typeface="STHeiti" panose="02010600040101010101" pitchFamily="2" charset="-122"/>
                <a:cs typeface="Times New Roman" panose="02020603050405020304" pitchFamily="18" charset="0"/>
              </a:rPr>
              <a:t>Как жить, если я не понимаю Бога?</a:t>
            </a:r>
            <a:br>
              <a:rPr lang="ru-RU" sz="3200" dirty="0">
                <a:ea typeface="STHeiti" panose="02010600040101010101" pitchFamily="2" charset="-122"/>
                <a:cs typeface="Times New Roman" panose="02020603050405020304" pitchFamily="18" charset="0"/>
              </a:rPr>
            </a:br>
            <a:endParaRPr lang="en-US" sz="3200" dirty="0">
              <a:ea typeface="STHeiti" panose="02010600040101010101" pitchFamily="2" charset="-122"/>
              <a:cs typeface="Times New Roman" panose="02020603050405020304" pitchFamily="18" charset="0"/>
            </a:endParaRPr>
          </a:p>
        </p:txBody>
      </p:sp>
      <p:pic>
        <p:nvPicPr>
          <p:cNvPr id="5" name="Рисунок 4">
            <a:extLst>
              <a:ext uri="{FF2B5EF4-FFF2-40B4-BE49-F238E27FC236}">
                <a16:creationId xmlns:a16="http://schemas.microsoft.com/office/drawing/2014/main" id="{8FB0E37E-DBDF-5444-800D-5188AAA14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749" y="1504949"/>
            <a:ext cx="7569200" cy="5041900"/>
          </a:xfrm>
          <a:prstGeom prst="rect">
            <a:avLst/>
          </a:prstGeom>
        </p:spPr>
      </p:pic>
    </p:spTree>
    <p:extLst>
      <p:ext uri="{BB962C8B-B14F-4D97-AF65-F5344CB8AC3E}">
        <p14:creationId xmlns:p14="http://schemas.microsoft.com/office/powerpoint/2010/main" val="1503334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14655" y="2332265"/>
            <a:ext cx="3670300" cy="3170099"/>
          </a:xfrm>
          <a:prstGeom prst="rect">
            <a:avLst/>
          </a:prstGeom>
          <a:noFill/>
        </p:spPr>
        <p:txBody>
          <a:bodyPr wrap="square" rtlCol="0">
            <a:spAutoFit/>
          </a:bodyPr>
          <a:lstStyle/>
          <a:p>
            <a:r>
              <a:rPr lang="ru-RU" sz="4000" dirty="0">
                <a:solidFill>
                  <a:schemeClr val="bg1"/>
                </a:solidFill>
              </a:rPr>
              <a:t>Апостол Пётр не сразу постиг смысл и пользу страданий в жизни христиан</a:t>
            </a:r>
            <a:endParaRPr lang="en-US" sz="4000" dirty="0">
              <a:solidFill>
                <a:schemeClr val="bg1"/>
              </a:solidFill>
            </a:endParaRPr>
          </a:p>
        </p:txBody>
      </p:sp>
      <p:pic>
        <p:nvPicPr>
          <p:cNvPr id="6" name="Рисунок 5">
            <a:extLst>
              <a:ext uri="{FF2B5EF4-FFF2-40B4-BE49-F238E27FC236}">
                <a16:creationId xmlns:a16="http://schemas.microsoft.com/office/drawing/2014/main" id="{8772A8DA-2844-2A48-87D1-5F5BB7001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610" y="1777500"/>
            <a:ext cx="7096760" cy="4736316"/>
          </a:xfrm>
          <a:prstGeom prst="rect">
            <a:avLst/>
          </a:prstGeom>
        </p:spPr>
      </p:pic>
    </p:spTree>
    <p:extLst>
      <p:ext uri="{BB962C8B-B14F-4D97-AF65-F5344CB8AC3E}">
        <p14:creationId xmlns:p14="http://schemas.microsoft.com/office/powerpoint/2010/main" val="123858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11350" y="4406900"/>
            <a:ext cx="8566150" cy="769441"/>
          </a:xfrm>
          <a:prstGeom prst="rect">
            <a:avLst/>
          </a:prstGeom>
          <a:noFill/>
        </p:spPr>
        <p:txBody>
          <a:bodyPr wrap="square" rtlCol="0">
            <a:spAutoFit/>
          </a:bodyPr>
          <a:lstStyle/>
          <a:p>
            <a:pPr algn="ctr"/>
            <a:r>
              <a:rPr lang="ru-RU" sz="4400" dirty="0"/>
              <a:t>1 послание Петра 4:12, 13</a:t>
            </a:r>
            <a:endParaRPr lang="en-US" sz="4400" b="1" dirty="0"/>
          </a:p>
        </p:txBody>
      </p:sp>
      <p:sp>
        <p:nvSpPr>
          <p:cNvPr id="4" name="TextBox 3"/>
          <p:cNvSpPr txBox="1"/>
          <p:nvPr/>
        </p:nvSpPr>
        <p:spPr>
          <a:xfrm>
            <a:off x="1171254" y="349322"/>
            <a:ext cx="9894013" cy="3416320"/>
          </a:xfrm>
          <a:prstGeom prst="rect">
            <a:avLst/>
          </a:prstGeom>
          <a:noFill/>
        </p:spPr>
        <p:txBody>
          <a:bodyPr wrap="square" rtlCol="0">
            <a:spAutoFit/>
          </a:bodyPr>
          <a:lstStyle/>
          <a:p>
            <a:r>
              <a:rPr lang="ru-RU" sz="3600" dirty="0">
                <a:solidFill>
                  <a:schemeClr val="bg1"/>
                </a:solidFill>
              </a:rPr>
              <a:t>«Дорогие мои, пусть не покажется  вам  странным,  что  постигает  вас огонь страданий для испытания вашего; не думайте, что нечто необычайное с вами происходит.  Напротив, </a:t>
            </a:r>
            <a:r>
              <a:rPr lang="ru-RU" sz="3600" b="1" u="sng" dirty="0">
                <a:solidFill>
                  <a:schemeClr val="bg1"/>
                </a:solidFill>
              </a:rPr>
              <a:t>радуйтесь, что и вы сподобились разделить страдания Христовы</a:t>
            </a:r>
            <a:r>
              <a:rPr lang="ru-RU" sz="3600" dirty="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358130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18735" y="4542824"/>
            <a:ext cx="9736095" cy="646331"/>
          </a:xfrm>
          <a:prstGeom prst="rect">
            <a:avLst/>
          </a:prstGeom>
          <a:noFill/>
        </p:spPr>
        <p:txBody>
          <a:bodyPr wrap="square" rtlCol="0">
            <a:spAutoFit/>
          </a:bodyPr>
          <a:lstStyle/>
          <a:p>
            <a:pPr algn="ctr"/>
            <a:r>
              <a:rPr lang="ru-RU" sz="3600" dirty="0"/>
              <a:t>Можно ли радоваться в страданиях?</a:t>
            </a:r>
            <a:endParaRPr lang="en-US" sz="3600" b="1" dirty="0"/>
          </a:p>
        </p:txBody>
      </p:sp>
      <p:sp>
        <p:nvSpPr>
          <p:cNvPr id="4" name="TextBox 3"/>
          <p:cNvSpPr txBox="1"/>
          <p:nvPr/>
        </p:nvSpPr>
        <p:spPr>
          <a:xfrm>
            <a:off x="1089061" y="482884"/>
            <a:ext cx="10592655" cy="3416320"/>
          </a:xfrm>
          <a:prstGeom prst="rect">
            <a:avLst/>
          </a:prstGeom>
          <a:noFill/>
        </p:spPr>
        <p:txBody>
          <a:bodyPr wrap="square" rtlCol="0">
            <a:spAutoFit/>
          </a:bodyPr>
          <a:lstStyle/>
          <a:p>
            <a:r>
              <a:rPr lang="ru-RU" sz="3600" dirty="0">
                <a:solidFill>
                  <a:schemeClr val="bg1"/>
                </a:solidFill>
              </a:rPr>
              <a:t>Оказывается, с позиции христианского опыта, с библейской позиции, можно испытывать внутреннюю радость даже тогда, когда ты страдаешь. Ты понимаешь, что эти страдания тебя чему-то учат, тебя воспитывают, готовят к чему-то большему.</a:t>
            </a:r>
          </a:p>
        </p:txBody>
      </p:sp>
    </p:spTree>
    <p:extLst>
      <p:ext uri="{BB962C8B-B14F-4D97-AF65-F5344CB8AC3E}">
        <p14:creationId xmlns:p14="http://schemas.microsoft.com/office/powerpoint/2010/main" val="3233313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0822" y="157041"/>
            <a:ext cx="12192000" cy="954107"/>
          </a:xfrm>
          <a:prstGeom prst="rect">
            <a:avLst/>
          </a:prstGeom>
          <a:noFill/>
        </p:spPr>
        <p:txBody>
          <a:bodyPr wrap="square" rtlCol="0">
            <a:spAutoFit/>
          </a:bodyPr>
          <a:lstStyle/>
          <a:p>
            <a:pPr algn="ctr"/>
            <a:r>
              <a:rPr lang="ru-RU" sz="2800" b="1" dirty="0">
                <a:solidFill>
                  <a:srgbClr val="002060"/>
                </a:solidFill>
              </a:rPr>
              <a:t>Есть пять моментов, которые нужно помнить, когда мы пытаемся найти ответ на вопрос: как мне жить, если я не понимаю Бога</a:t>
            </a:r>
            <a:endParaRPr lang="en-US" sz="2800" b="1" dirty="0">
              <a:solidFill>
                <a:srgbClr val="002060"/>
              </a:solidFill>
            </a:endParaRPr>
          </a:p>
        </p:txBody>
      </p:sp>
      <p:sp>
        <p:nvSpPr>
          <p:cNvPr id="5" name="TextBox 4"/>
          <p:cNvSpPr txBox="1"/>
          <p:nvPr/>
        </p:nvSpPr>
        <p:spPr>
          <a:xfrm>
            <a:off x="965200" y="1828800"/>
            <a:ext cx="10972800" cy="5016758"/>
          </a:xfrm>
          <a:prstGeom prst="rect">
            <a:avLst/>
          </a:prstGeom>
          <a:noFill/>
        </p:spPr>
        <p:txBody>
          <a:bodyPr wrap="square" rtlCol="0">
            <a:spAutoFit/>
          </a:bodyPr>
          <a:lstStyle/>
          <a:p>
            <a:pPr marL="571500" indent="-571500">
              <a:buFont typeface="Arial" panose="020B0604020202020204" pitchFamily="34" charset="0"/>
              <a:buChar char="•"/>
            </a:pPr>
            <a:r>
              <a:rPr lang="ru-RU" sz="3200" dirty="0"/>
              <a:t>Бог участвует в нашей жизни, даже когда  кажется, что Он не слышит нас.</a:t>
            </a:r>
          </a:p>
          <a:p>
            <a:pPr marL="571500" indent="-571500">
              <a:buFont typeface="Arial" panose="020B0604020202020204" pitchFamily="34" charset="0"/>
              <a:buChar char="•"/>
            </a:pPr>
            <a:r>
              <a:rPr lang="ru-RU" sz="3200" dirty="0"/>
              <a:t>Следует признать, что Божий ответ может быть не таким, каким мы Его ожидаем. </a:t>
            </a:r>
          </a:p>
          <a:p>
            <a:pPr marL="571500" indent="-571500">
              <a:buFont typeface="Arial" panose="020B0604020202020204" pitchFamily="34" charset="0"/>
              <a:buChar char="•"/>
            </a:pPr>
            <a:r>
              <a:rPr lang="ru-RU" sz="3200" dirty="0"/>
              <a:t>Страдания в нашей жизни, учат нас смирению и бескорыстному отношению к Богу.</a:t>
            </a:r>
          </a:p>
          <a:p>
            <a:pPr marL="571500" indent="-571500">
              <a:buFont typeface="Arial" panose="020B0604020202020204" pitchFamily="34" charset="0"/>
              <a:buChar char="•"/>
            </a:pPr>
            <a:r>
              <a:rPr lang="ru-RU" sz="3200" dirty="0"/>
              <a:t>Страдания учат нас умению сочувствовать другим. </a:t>
            </a:r>
          </a:p>
          <a:p>
            <a:pPr marL="571500" indent="-571500">
              <a:buFont typeface="Arial" panose="020B0604020202020204" pitchFamily="34" charset="0"/>
              <a:buChar char="•"/>
            </a:pPr>
            <a:r>
              <a:rPr lang="ru-RU" sz="3200" dirty="0"/>
              <a:t>Страдания могут спасти нас от гибели на пути греха и открыть путь к жизни вечной.</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0841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14654" y="1777500"/>
            <a:ext cx="3746379" cy="4401205"/>
          </a:xfrm>
          <a:prstGeom prst="rect">
            <a:avLst/>
          </a:prstGeom>
          <a:noFill/>
        </p:spPr>
        <p:txBody>
          <a:bodyPr wrap="square" rtlCol="0">
            <a:spAutoFit/>
          </a:bodyPr>
          <a:lstStyle/>
          <a:p>
            <a:r>
              <a:rPr lang="ru-RU" sz="2800" dirty="0">
                <a:solidFill>
                  <a:schemeClr val="bg1"/>
                </a:solidFill>
              </a:rPr>
              <a:t>Сущность Евангелия или благой вести не в том, что в этой жизни у христианина не будет никаких проблем и он будет защищен от страданий, а в том, что Бог всегда рядом со страдающим человеком.</a:t>
            </a:r>
            <a:endParaRPr lang="en-US" sz="2800" dirty="0">
              <a:solidFill>
                <a:schemeClr val="bg1"/>
              </a:solidFill>
            </a:endParaRPr>
          </a:p>
        </p:txBody>
      </p:sp>
      <p:pic>
        <p:nvPicPr>
          <p:cNvPr id="5" name="Рисунок 4">
            <a:extLst>
              <a:ext uri="{FF2B5EF4-FFF2-40B4-BE49-F238E27FC236}">
                <a16:creationId xmlns:a16="http://schemas.microsoft.com/office/drawing/2014/main" id="{3D40013B-8F4E-D04C-85E8-A1A46538BE0E}"/>
              </a:ext>
            </a:extLst>
          </p:cNvPr>
          <p:cNvPicPr>
            <a:picLocks noChangeAspect="1"/>
          </p:cNvPicPr>
          <p:nvPr/>
        </p:nvPicPr>
        <p:blipFill rotWithShape="1">
          <a:blip r:embed="rId3">
            <a:extLst>
              <a:ext uri="{28A0092B-C50C-407E-A947-70E740481C1C}">
                <a14:useLocalDpi xmlns:a14="http://schemas.microsoft.com/office/drawing/2010/main" val="0"/>
              </a:ext>
            </a:extLst>
          </a:blip>
          <a:srcRect l="11673" t="1108" r="4851" b="-1108"/>
          <a:stretch/>
        </p:blipFill>
        <p:spPr>
          <a:xfrm>
            <a:off x="4161033" y="1972638"/>
            <a:ext cx="8065313" cy="5008652"/>
          </a:xfrm>
          <a:prstGeom prst="rect">
            <a:avLst/>
          </a:prstGeom>
        </p:spPr>
      </p:pic>
    </p:spTree>
    <p:extLst>
      <p:ext uri="{BB962C8B-B14F-4D97-AF65-F5344CB8AC3E}">
        <p14:creationId xmlns:p14="http://schemas.microsoft.com/office/powerpoint/2010/main" val="497569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11350" y="4406900"/>
            <a:ext cx="8566150" cy="769441"/>
          </a:xfrm>
          <a:prstGeom prst="rect">
            <a:avLst/>
          </a:prstGeom>
          <a:noFill/>
        </p:spPr>
        <p:txBody>
          <a:bodyPr wrap="square" rtlCol="0">
            <a:spAutoFit/>
          </a:bodyPr>
          <a:lstStyle/>
          <a:p>
            <a:pPr algn="ctr"/>
            <a:r>
              <a:rPr lang="ru-RU" sz="4400" dirty="0"/>
              <a:t>Пророк Исаия 43:2, 5</a:t>
            </a:r>
            <a:endParaRPr lang="en-US" sz="4400" b="1" dirty="0"/>
          </a:p>
        </p:txBody>
      </p:sp>
      <p:sp>
        <p:nvSpPr>
          <p:cNvPr id="4" name="TextBox 3"/>
          <p:cNvSpPr txBox="1"/>
          <p:nvPr/>
        </p:nvSpPr>
        <p:spPr>
          <a:xfrm>
            <a:off x="1047964" y="832207"/>
            <a:ext cx="9945384" cy="2308324"/>
          </a:xfrm>
          <a:prstGeom prst="rect">
            <a:avLst/>
          </a:prstGeom>
          <a:noFill/>
        </p:spPr>
        <p:txBody>
          <a:bodyPr wrap="square" rtlCol="0">
            <a:spAutoFit/>
          </a:bodyPr>
          <a:lstStyle/>
          <a:p>
            <a:r>
              <a:rPr lang="ru-RU" sz="3600" dirty="0">
                <a:solidFill>
                  <a:schemeClr val="bg1"/>
                </a:solidFill>
              </a:rPr>
              <a:t>«Через воды пойдешь, Я буду с тобой, через реки ли – не утонешь; сквозь огонь проходить будешь – не опалит он тебя, не обожжет тебя его пламя… </a:t>
            </a:r>
            <a:r>
              <a:rPr lang="ru-RU" sz="3600" b="1" dirty="0">
                <a:solidFill>
                  <a:schemeClr val="bg1"/>
                </a:solidFill>
              </a:rPr>
              <a:t>Не бойся же – Я с тобою!</a:t>
            </a:r>
            <a:r>
              <a:rPr lang="ru-RU" sz="3600" dirty="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263181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33648" y="2332265"/>
            <a:ext cx="10780557" cy="2862322"/>
          </a:xfrm>
          <a:prstGeom prst="rect">
            <a:avLst/>
          </a:prstGeom>
          <a:noFill/>
        </p:spPr>
        <p:txBody>
          <a:bodyPr wrap="square" rtlCol="0">
            <a:spAutoFit/>
          </a:bodyPr>
          <a:lstStyle/>
          <a:p>
            <a:pPr marL="457200" indent="-457200">
              <a:buFont typeface="Arial" panose="020B0604020202020204" pitchFamily="34" charset="0"/>
              <a:buChar char="•"/>
            </a:pPr>
            <a:r>
              <a:rPr lang="ru-RU" sz="3600" dirty="0">
                <a:solidFill>
                  <a:schemeClr val="bg1"/>
                </a:solidFill>
              </a:rPr>
              <a:t>Чтобы доверять Господу, Его надо знать</a:t>
            </a:r>
          </a:p>
          <a:p>
            <a:pPr marL="457200" indent="-457200">
              <a:buFont typeface="Arial" panose="020B0604020202020204" pitchFamily="34" charset="0"/>
              <a:buChar char="•"/>
            </a:pPr>
            <a:r>
              <a:rPr lang="ru-RU" sz="3600" dirty="0">
                <a:solidFill>
                  <a:schemeClr val="bg1"/>
                </a:solidFill>
              </a:rPr>
              <a:t>Чтобы знать Господа, с Ним надо общаться</a:t>
            </a:r>
          </a:p>
          <a:p>
            <a:pPr marL="457200" indent="-457200">
              <a:buFont typeface="Arial" panose="020B0604020202020204" pitchFamily="34" charset="0"/>
              <a:buChar char="•"/>
            </a:pPr>
            <a:r>
              <a:rPr lang="ru-RU" sz="3600" dirty="0">
                <a:solidFill>
                  <a:schemeClr val="bg1"/>
                </a:solidFill>
              </a:rPr>
              <a:t>Любое общение требует времени. Не экономить время на общении с Господом. Лучше на чём то другом.</a:t>
            </a: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584775"/>
          </a:xfrm>
          <a:prstGeom prst="rect">
            <a:avLst/>
          </a:prstGeom>
          <a:noFill/>
        </p:spPr>
        <p:txBody>
          <a:bodyPr wrap="square" rtlCol="0">
            <a:spAutoFit/>
          </a:bodyPr>
          <a:lstStyle/>
          <a:p>
            <a:pPr algn="ctr"/>
            <a:r>
              <a:rPr lang="ru-RU" sz="3200" dirty="0"/>
              <a:t>Чтобы понять Бога, нужно познакомиться с Ним поближе</a:t>
            </a:r>
            <a:endParaRPr lang="en-US" sz="3200" b="1" dirty="0"/>
          </a:p>
        </p:txBody>
      </p:sp>
    </p:spTree>
    <p:extLst>
      <p:ext uri="{BB962C8B-B14F-4D97-AF65-F5344CB8AC3E}">
        <p14:creationId xmlns:p14="http://schemas.microsoft.com/office/powerpoint/2010/main" val="1759090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78787" y="1613042"/>
            <a:ext cx="10253609" cy="5693866"/>
          </a:xfrm>
          <a:prstGeom prst="rect">
            <a:avLst/>
          </a:prstGeom>
          <a:noFill/>
        </p:spPr>
        <p:txBody>
          <a:bodyPr wrap="square" rtlCol="0">
            <a:spAutoFit/>
          </a:bodyPr>
          <a:lstStyle/>
          <a:p>
            <a:pPr marL="457200" indent="-457200">
              <a:buFont typeface="Arial" panose="020B0604020202020204" pitchFamily="34" charset="0"/>
              <a:buChar char="•"/>
            </a:pPr>
            <a:r>
              <a:rPr lang="ru-RU" sz="2600" dirty="0"/>
              <a:t>О Священных Писания Иисус однажды сказал: «Они свидетельствуют о Мне». (от Иоанна 5;39). Без Писания мы будем придумывать Бога. Получится Бог моего воображения, моих чувств, моего кругозора. Он будет очень похож на меня. Но вот стану ли я похожим на Него – вопрос.</a:t>
            </a:r>
          </a:p>
          <a:p>
            <a:endParaRPr lang="ru-RU" sz="2600" dirty="0"/>
          </a:p>
          <a:p>
            <a:pPr marL="457200" indent="-457200">
              <a:buFont typeface="Arial" panose="020B0604020202020204" pitchFamily="34" charset="0"/>
              <a:buChar char="•"/>
            </a:pPr>
            <a:r>
              <a:rPr lang="ru-RU" sz="2600" dirty="0"/>
              <a:t>В Библии Бог раскрывает Себя через общение с очень разными людьми из разных эпох и культур. Эти древние истории  становятся близкими и современными, потому что не смотря на ушедшие тысячелетия,  мы всё </a:t>
            </a:r>
            <a:r>
              <a:rPr lang="ru-RU" sz="2600" dirty="0" err="1"/>
              <a:t>ёще</a:t>
            </a:r>
            <a:r>
              <a:rPr lang="ru-RU" sz="2600" dirty="0"/>
              <a:t> в поиске ответов на те же самые вопросы. И то, как Бог выручал и поддерживал их, уверяет и нас , что в скорби мы никогда не одни.</a:t>
            </a:r>
          </a:p>
          <a:p>
            <a:pPr marL="457200" indent="-457200">
              <a:buFont typeface="Arial" panose="020B0604020202020204" pitchFamily="34" charset="0"/>
              <a:buChar char="•"/>
            </a:pPr>
            <a:endParaRPr lang="ru-RU" sz="2600" dirty="0"/>
          </a:p>
          <a:p>
            <a:pPr marL="457200" indent="-457200">
              <a:buFont typeface="Arial" panose="020B0604020202020204" pitchFamily="34" charset="0"/>
              <a:buChar char="•"/>
            </a:pPr>
            <a:endParaRPr lang="ru-RU" sz="2600" dirty="0"/>
          </a:p>
        </p:txBody>
      </p:sp>
      <p:sp>
        <p:nvSpPr>
          <p:cNvPr id="6" name="TextBox 5">
            <a:extLst>
              <a:ext uri="{FF2B5EF4-FFF2-40B4-BE49-F238E27FC236}">
                <a16:creationId xmlns:a16="http://schemas.microsoft.com/office/drawing/2014/main" id="{F55FCA1D-5932-CB4F-AD21-EC80F2793D3C}"/>
              </a:ext>
            </a:extLst>
          </p:cNvPr>
          <p:cNvSpPr txBox="1"/>
          <p:nvPr/>
        </p:nvSpPr>
        <p:spPr>
          <a:xfrm>
            <a:off x="109591" y="321425"/>
            <a:ext cx="12192000" cy="584775"/>
          </a:xfrm>
          <a:prstGeom prst="rect">
            <a:avLst/>
          </a:prstGeom>
          <a:noFill/>
        </p:spPr>
        <p:txBody>
          <a:bodyPr wrap="square" rtlCol="0">
            <a:spAutoFit/>
          </a:bodyPr>
          <a:lstStyle/>
          <a:p>
            <a:pPr algn="ctr"/>
            <a:r>
              <a:rPr lang="ru-RU" sz="3200" dirty="0">
                <a:solidFill>
                  <a:schemeClr val="bg1"/>
                </a:solidFill>
              </a:rPr>
              <a:t>В нашем знакомстве с Богом незаменимая роль Библии</a:t>
            </a:r>
            <a:endParaRPr lang="en-US" sz="3200" b="1" dirty="0">
              <a:solidFill>
                <a:schemeClr val="bg1"/>
              </a:solidFill>
            </a:endParaRPr>
          </a:p>
        </p:txBody>
      </p:sp>
    </p:spTree>
    <p:extLst>
      <p:ext uri="{BB962C8B-B14F-4D97-AF65-F5344CB8AC3E}">
        <p14:creationId xmlns:p14="http://schemas.microsoft.com/office/powerpoint/2010/main" val="287322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91109" y="1679592"/>
            <a:ext cx="3850208" cy="4524315"/>
          </a:xfrm>
          <a:prstGeom prst="rect">
            <a:avLst/>
          </a:prstGeom>
          <a:noFill/>
        </p:spPr>
        <p:txBody>
          <a:bodyPr wrap="square" rtlCol="0">
            <a:spAutoFit/>
          </a:bodyPr>
          <a:lstStyle/>
          <a:p>
            <a:r>
              <a:rPr lang="ru-RU" sz="3600" dirty="0">
                <a:solidFill>
                  <a:schemeClr val="bg1"/>
                </a:solidFill>
              </a:rPr>
              <a:t>К вере в Свою доброту и всемогущество Бог никогда и никого не принуждает. Не в Его это принципах и характере.</a:t>
            </a:r>
          </a:p>
        </p:txBody>
      </p:sp>
      <p:pic>
        <p:nvPicPr>
          <p:cNvPr id="5" name="Рисунок 4">
            <a:extLst>
              <a:ext uri="{FF2B5EF4-FFF2-40B4-BE49-F238E27FC236}">
                <a16:creationId xmlns:a16="http://schemas.microsoft.com/office/drawing/2014/main" id="{7D9FAB57-DA03-8E49-8F3C-55CF4A8C8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785" y="1679592"/>
            <a:ext cx="7137073" cy="4758049"/>
          </a:xfrm>
          <a:prstGeom prst="rect">
            <a:avLst/>
          </a:prstGeom>
        </p:spPr>
      </p:pic>
    </p:spTree>
    <p:extLst>
      <p:ext uri="{BB962C8B-B14F-4D97-AF65-F5344CB8AC3E}">
        <p14:creationId xmlns:p14="http://schemas.microsoft.com/office/powerpoint/2010/main" val="318629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311151"/>
            <a:ext cx="12192000" cy="584775"/>
          </a:xfrm>
          <a:prstGeom prst="rect">
            <a:avLst/>
          </a:prstGeom>
          <a:noFill/>
        </p:spPr>
        <p:txBody>
          <a:bodyPr wrap="square" rtlCol="0">
            <a:spAutoFit/>
          </a:bodyPr>
          <a:lstStyle/>
          <a:p>
            <a:pPr algn="ctr"/>
            <a:r>
              <a:rPr lang="ru-RU" sz="3200" dirty="0"/>
              <a:t>Вера – это выбор</a:t>
            </a:r>
            <a:endParaRPr lang="en-US" sz="3200" b="1" dirty="0"/>
          </a:p>
        </p:txBody>
      </p:sp>
      <p:sp>
        <p:nvSpPr>
          <p:cNvPr id="5" name="TextBox 4"/>
          <p:cNvSpPr txBox="1"/>
          <p:nvPr/>
        </p:nvSpPr>
        <p:spPr>
          <a:xfrm>
            <a:off x="977557" y="2570206"/>
            <a:ext cx="10972800" cy="3385542"/>
          </a:xfrm>
          <a:prstGeom prst="rect">
            <a:avLst/>
          </a:prstGeom>
          <a:noFill/>
        </p:spPr>
        <p:txBody>
          <a:bodyPr wrap="square" rtlCol="0">
            <a:spAutoFit/>
          </a:bodyPr>
          <a:lstStyle/>
          <a:p>
            <a:r>
              <a:rPr lang="ru-RU" sz="3600" dirty="0">
                <a:solidFill>
                  <a:schemeClr val="bg1"/>
                </a:solidFill>
              </a:rPr>
              <a:t>Всё, во что мы верим или кому доверяем – это наш личный и независимый выбор. </a:t>
            </a:r>
          </a:p>
          <a:p>
            <a:endParaRPr lang="ru-RU" sz="3600" dirty="0">
              <a:solidFill>
                <a:schemeClr val="bg1"/>
              </a:solidFill>
            </a:endParaRPr>
          </a:p>
          <a:p>
            <a:r>
              <a:rPr lang="ru-RU" sz="3600" dirty="0">
                <a:solidFill>
                  <a:schemeClr val="bg1"/>
                </a:solidFill>
              </a:rPr>
              <a:t>Выбор, который никто во Вселенной  кроме меня не сделает.</a:t>
            </a:r>
          </a:p>
          <a:p>
            <a:endParaRPr lang="en-US" sz="3400" dirty="0">
              <a:solidFill>
                <a:schemeClr val="bg1"/>
              </a:solidFill>
            </a:endParaRPr>
          </a:p>
        </p:txBody>
      </p:sp>
    </p:spTree>
    <p:extLst>
      <p:ext uri="{BB962C8B-B14F-4D97-AF65-F5344CB8AC3E}">
        <p14:creationId xmlns:p14="http://schemas.microsoft.com/office/powerpoint/2010/main" val="37341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88541" y="1997839"/>
            <a:ext cx="10405762" cy="2862322"/>
          </a:xfrm>
          <a:prstGeom prst="rect">
            <a:avLst/>
          </a:prstGeom>
          <a:noFill/>
        </p:spPr>
        <p:txBody>
          <a:bodyPr wrap="square" rtlCol="0">
            <a:spAutoFit/>
          </a:bodyPr>
          <a:lstStyle/>
          <a:p>
            <a:r>
              <a:rPr lang="ru-RU" sz="3600" dirty="0"/>
              <a:t>Доверять своему </a:t>
            </a:r>
            <a:r>
              <a:rPr lang="ru-RU" sz="3600" dirty="0" err="1"/>
              <a:t>Жизнедателю</a:t>
            </a:r>
            <a:r>
              <a:rPr lang="ru-RU" sz="3600" dirty="0"/>
              <a:t>, Который открывает Себя через Священное Писание, природу, совесть, обстоятельства жизни и через Личность Иисуса Христа – самый правильный и наилучший из всех совершаемых решений и выборов.</a:t>
            </a:r>
          </a:p>
        </p:txBody>
      </p:sp>
    </p:spTree>
    <p:extLst>
      <p:ext uri="{BB962C8B-B14F-4D97-AF65-F5344CB8AC3E}">
        <p14:creationId xmlns:p14="http://schemas.microsoft.com/office/powerpoint/2010/main" val="120671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33648" y="2332265"/>
            <a:ext cx="10780557" cy="2554545"/>
          </a:xfrm>
          <a:prstGeom prst="rect">
            <a:avLst/>
          </a:prstGeom>
          <a:noFill/>
        </p:spPr>
        <p:txBody>
          <a:bodyPr wrap="square" rtlCol="0">
            <a:spAutoFit/>
          </a:bodyPr>
          <a:lstStyle/>
          <a:p>
            <a:pPr marL="571500" indent="-571500">
              <a:buFont typeface="Arial" panose="020B0604020202020204" pitchFamily="34" charset="0"/>
              <a:buChar char="•"/>
            </a:pPr>
            <a:r>
              <a:rPr lang="ru-RU" sz="4000" dirty="0">
                <a:solidFill>
                  <a:schemeClr val="bg1"/>
                </a:solidFill>
              </a:rPr>
              <a:t>Почему со мной случилось то-то и то-то?</a:t>
            </a:r>
          </a:p>
          <a:p>
            <a:pPr marL="571500" indent="-571500">
              <a:buFont typeface="Arial" panose="020B0604020202020204" pitchFamily="34" charset="0"/>
              <a:buChar char="•"/>
            </a:pPr>
            <a:r>
              <a:rPr lang="ru-RU" sz="4000" dirty="0">
                <a:solidFill>
                  <a:schemeClr val="bg1"/>
                </a:solidFill>
              </a:rPr>
              <a:t>Почему, если Бог есть, Он допустил это в моей жизни? </a:t>
            </a:r>
          </a:p>
          <a:p>
            <a:pPr marL="571500" indent="-571500">
              <a:buFont typeface="Arial" panose="020B0604020202020204" pitchFamily="34" charset="0"/>
              <a:buChar char="•"/>
            </a:pPr>
            <a:r>
              <a:rPr lang="ru-RU" sz="4000" dirty="0">
                <a:solidFill>
                  <a:schemeClr val="bg1"/>
                </a:solidFill>
              </a:rPr>
              <a:t>Почему именно меня постигло все это? </a:t>
            </a: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584775"/>
          </a:xfrm>
          <a:prstGeom prst="rect">
            <a:avLst/>
          </a:prstGeom>
          <a:noFill/>
        </p:spPr>
        <p:txBody>
          <a:bodyPr wrap="square" rtlCol="0">
            <a:spAutoFit/>
          </a:bodyPr>
          <a:lstStyle/>
          <a:p>
            <a:pPr algn="ctr"/>
            <a:r>
              <a:rPr lang="ru-RU" sz="3200" dirty="0"/>
              <a:t>Самый частый вопрос к Богу</a:t>
            </a:r>
            <a:endParaRPr lang="en-US" sz="3200" dirty="0"/>
          </a:p>
        </p:txBody>
      </p:sp>
    </p:spTree>
    <p:extLst>
      <p:ext uri="{BB962C8B-B14F-4D97-AF65-F5344CB8AC3E}">
        <p14:creationId xmlns:p14="http://schemas.microsoft.com/office/powerpoint/2010/main" val="162894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25615" y="1590058"/>
            <a:ext cx="10591114" cy="4401205"/>
          </a:xfrm>
          <a:prstGeom prst="rect">
            <a:avLst/>
          </a:prstGeom>
          <a:noFill/>
        </p:spPr>
        <p:txBody>
          <a:bodyPr wrap="square" rtlCol="0">
            <a:spAutoFit/>
          </a:bodyPr>
          <a:lstStyle/>
          <a:p>
            <a:pPr marL="457200" indent="-457200">
              <a:buFont typeface="Arial" panose="020B0604020202020204" pitchFamily="34" charset="0"/>
              <a:buChar char="•"/>
            </a:pPr>
            <a:r>
              <a:rPr lang="ru-RU" sz="2800" dirty="0"/>
              <a:t>Неспособность ответить на бесконечное «почему» порождает сомнение в Боге. многие становятся скептиками, перестают не то, чтобы доверять Богу, перестают верить в то, что Бог есть. </a:t>
            </a:r>
          </a:p>
          <a:p>
            <a:pPr marL="457200" indent="-457200">
              <a:buFont typeface="Arial" panose="020B0604020202020204" pitchFamily="34" charset="0"/>
              <a:buChar char="•"/>
            </a:pPr>
            <a:endParaRPr lang="ru-RU" sz="2800" dirty="0"/>
          </a:p>
          <a:p>
            <a:pPr marL="457200" indent="-457200">
              <a:buFont typeface="Arial" panose="020B0604020202020204" pitchFamily="34" charset="0"/>
              <a:buChar char="•"/>
            </a:pPr>
            <a:r>
              <a:rPr lang="ru-RU" sz="2800" dirty="0"/>
              <a:t>Частый парадокс: Человек, который совсем недавно заявлял, что Бога не существует, но встретившись с бедой, катастрофой или внезапной смертью близкого, выражает претензию – «И куда Бог смотрит?»  Он </a:t>
            </a:r>
            <a:r>
              <a:rPr lang="ru-RU" sz="2800" dirty="0" err="1"/>
              <a:t>как-будто</a:t>
            </a:r>
            <a:r>
              <a:rPr lang="ru-RU" sz="2800" dirty="0"/>
              <a:t> верит в Бога, в бога, который постоянно во всём виноват. Постоянно виноватый бог – это более циничная форма атеизма.</a:t>
            </a:r>
          </a:p>
        </p:txBody>
      </p:sp>
    </p:spTree>
    <p:extLst>
      <p:ext uri="{BB962C8B-B14F-4D97-AF65-F5344CB8AC3E}">
        <p14:creationId xmlns:p14="http://schemas.microsoft.com/office/powerpoint/2010/main" val="60025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11350" y="4406900"/>
            <a:ext cx="8566150" cy="769441"/>
          </a:xfrm>
          <a:prstGeom prst="rect">
            <a:avLst/>
          </a:prstGeom>
          <a:noFill/>
        </p:spPr>
        <p:txBody>
          <a:bodyPr wrap="square" rtlCol="0">
            <a:spAutoFit/>
          </a:bodyPr>
          <a:lstStyle/>
          <a:p>
            <a:pPr algn="ctr"/>
            <a:r>
              <a:rPr lang="ru-RU" sz="4400" dirty="0"/>
              <a:t>Пророк Исаия 55:8-11</a:t>
            </a:r>
            <a:endParaRPr lang="en-US" sz="4400" b="1" dirty="0"/>
          </a:p>
        </p:txBody>
      </p:sp>
      <p:sp>
        <p:nvSpPr>
          <p:cNvPr id="4" name="TextBox 3"/>
          <p:cNvSpPr txBox="1"/>
          <p:nvPr/>
        </p:nvSpPr>
        <p:spPr>
          <a:xfrm>
            <a:off x="930922" y="554137"/>
            <a:ext cx="10750379" cy="3693319"/>
          </a:xfrm>
          <a:prstGeom prst="rect">
            <a:avLst/>
          </a:prstGeom>
          <a:noFill/>
        </p:spPr>
        <p:txBody>
          <a:bodyPr wrap="square" rtlCol="0">
            <a:spAutoFit/>
          </a:bodyPr>
          <a:lstStyle/>
          <a:p>
            <a:r>
              <a:rPr lang="ru-RU" sz="2600" b="1" dirty="0">
                <a:solidFill>
                  <a:schemeClr val="bg1"/>
                </a:solidFill>
              </a:rPr>
              <a:t>«Мои мысли - не ваши мысли, ни ваши пути - пути Мои, говорит Господь. </a:t>
            </a:r>
            <a:r>
              <a:rPr lang="ru-RU" sz="2600" dirty="0">
                <a:solidFill>
                  <a:schemeClr val="bg1"/>
                </a:solidFill>
              </a:rPr>
              <a:t>Но как небо выше земли, так пути Мои выше путей ваших, и мысли Мои выше мыслей ваших.</a:t>
            </a:r>
          </a:p>
          <a:p>
            <a:r>
              <a:rPr lang="ru-RU" sz="2600" dirty="0">
                <a:solidFill>
                  <a:schemeClr val="bg1"/>
                </a:solidFill>
              </a:rPr>
              <a:t>Как дождь и снег нисходит с неба и туда не возвращается, но </a:t>
            </a:r>
            <a:r>
              <a:rPr lang="ru-RU" sz="2600" dirty="0" err="1">
                <a:solidFill>
                  <a:schemeClr val="bg1"/>
                </a:solidFill>
              </a:rPr>
              <a:t>напояет</a:t>
            </a:r>
            <a:r>
              <a:rPr lang="ru-RU" sz="2600" dirty="0">
                <a:solidFill>
                  <a:schemeClr val="bg1"/>
                </a:solidFill>
              </a:rPr>
              <a:t> землю и делает ее способною рождать и </a:t>
            </a:r>
            <a:r>
              <a:rPr lang="ru-RU" sz="2600" dirty="0" err="1">
                <a:solidFill>
                  <a:schemeClr val="bg1"/>
                </a:solidFill>
              </a:rPr>
              <a:t>произращать</a:t>
            </a:r>
            <a:r>
              <a:rPr lang="ru-RU" sz="2600" dirty="0">
                <a:solidFill>
                  <a:schemeClr val="bg1"/>
                </a:solidFill>
              </a:rPr>
              <a:t>, чтобы она давала семя тому, кто сеет, и хлеб тому, кто ест, - так и слово Мое, которое исходит из уст Моих, - оно не возвращается ко Мне тщетным, но исполняет то, что Мне угодно, и совершает то, для чего Я послал его»</a:t>
            </a:r>
          </a:p>
          <a:p>
            <a:endParaRPr lang="en-US" sz="2600" dirty="0">
              <a:solidFill>
                <a:schemeClr val="bg1"/>
              </a:solidFill>
            </a:endParaRPr>
          </a:p>
        </p:txBody>
      </p:sp>
      <p:pic>
        <p:nvPicPr>
          <p:cNvPr id="1025" name="Picture 1" descr="1x1">
            <a:extLst>
              <a:ext uri="{FF2B5EF4-FFF2-40B4-BE49-F238E27FC236}">
                <a16:creationId xmlns:a16="http://schemas.microsoft.com/office/drawing/2014/main" id="{3EDCCAAC-38E4-A444-9B50-4E26DB2FC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x1">
            <a:extLst>
              <a:ext uri="{FF2B5EF4-FFF2-40B4-BE49-F238E27FC236}">
                <a16:creationId xmlns:a16="http://schemas.microsoft.com/office/drawing/2014/main" id="{84AE78A6-7DA2-BD4F-90C8-3CDB019C7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x1">
            <a:extLst>
              <a:ext uri="{FF2B5EF4-FFF2-40B4-BE49-F238E27FC236}">
                <a16:creationId xmlns:a16="http://schemas.microsoft.com/office/drawing/2014/main" id="{33CE84DF-3F6F-7F42-B727-1D5CB4115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x1">
            <a:extLst>
              <a:ext uri="{FF2B5EF4-FFF2-40B4-BE49-F238E27FC236}">
                <a16:creationId xmlns:a16="http://schemas.microsoft.com/office/drawing/2014/main" id="{ED90F0C1-606D-374B-8A85-C123005DE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x1">
            <a:extLst>
              <a:ext uri="{FF2B5EF4-FFF2-40B4-BE49-F238E27FC236}">
                <a16:creationId xmlns:a16="http://schemas.microsoft.com/office/drawing/2014/main" id="{5D1963D2-C0B5-004B-896D-267FFE27D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x1">
            <a:extLst>
              <a:ext uri="{FF2B5EF4-FFF2-40B4-BE49-F238E27FC236}">
                <a16:creationId xmlns:a16="http://schemas.microsoft.com/office/drawing/2014/main" id="{4523D18B-4A4E-364C-BF80-C2DC6AD33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7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14655" y="1644646"/>
            <a:ext cx="3787476" cy="5016758"/>
          </a:xfrm>
          <a:prstGeom prst="rect">
            <a:avLst/>
          </a:prstGeom>
          <a:noFill/>
        </p:spPr>
        <p:txBody>
          <a:bodyPr wrap="square" rtlCol="0">
            <a:spAutoFit/>
          </a:bodyPr>
          <a:lstStyle/>
          <a:p>
            <a:pPr>
              <a:buNone/>
            </a:pPr>
            <a:r>
              <a:rPr lang="ru-RU" sz="3200" dirty="0">
                <a:solidFill>
                  <a:schemeClr val="bg1"/>
                </a:solidFill>
              </a:rPr>
              <a:t>Если мы носим в себе границы понимания самих себя, понимания природы, космоса. Тем более, Тот кто всё это замыслил и сотворил будет оставаться для нас вечной загадкой.</a:t>
            </a:r>
          </a:p>
        </p:txBody>
      </p:sp>
      <p:sp>
        <p:nvSpPr>
          <p:cNvPr id="7" name="TextBox 6">
            <a:extLst>
              <a:ext uri="{FF2B5EF4-FFF2-40B4-BE49-F238E27FC236}">
                <a16:creationId xmlns:a16="http://schemas.microsoft.com/office/drawing/2014/main" id="{B6F05C43-652A-0440-ADA6-81F09F65F8FF}"/>
              </a:ext>
            </a:extLst>
          </p:cNvPr>
          <p:cNvSpPr txBox="1"/>
          <p:nvPr/>
        </p:nvSpPr>
        <p:spPr>
          <a:xfrm>
            <a:off x="0" y="311151"/>
            <a:ext cx="12192000" cy="584775"/>
          </a:xfrm>
          <a:prstGeom prst="rect">
            <a:avLst/>
          </a:prstGeom>
          <a:noFill/>
        </p:spPr>
        <p:txBody>
          <a:bodyPr wrap="square" rtlCol="0">
            <a:spAutoFit/>
          </a:bodyPr>
          <a:lstStyle/>
          <a:p>
            <a:pPr algn="ctr"/>
            <a:r>
              <a:rPr lang="ru-RU" sz="3200" dirty="0"/>
              <a:t>Вот как к этой проблеме подходит апостол Павел:</a:t>
            </a:r>
            <a:endParaRPr lang="en-US" sz="3200" b="1" dirty="0"/>
          </a:p>
        </p:txBody>
      </p:sp>
      <p:pic>
        <p:nvPicPr>
          <p:cNvPr id="6" name="Рисунок 5">
            <a:extLst>
              <a:ext uri="{FF2B5EF4-FFF2-40B4-BE49-F238E27FC236}">
                <a16:creationId xmlns:a16="http://schemas.microsoft.com/office/drawing/2014/main" id="{5087684E-9D40-7E46-8F4B-4E0FFF0DE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131" y="1777999"/>
            <a:ext cx="7811827" cy="4768850"/>
          </a:xfrm>
          <a:prstGeom prst="rect">
            <a:avLst/>
          </a:prstGeom>
        </p:spPr>
      </p:pic>
    </p:spTree>
    <p:extLst>
      <p:ext uri="{BB962C8B-B14F-4D97-AF65-F5344CB8AC3E}">
        <p14:creationId xmlns:p14="http://schemas.microsoft.com/office/powerpoint/2010/main" val="16591108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5779</TotalTime>
  <Words>1376</Words>
  <Application>Microsoft Macintosh PowerPoint</Application>
  <PresentationFormat>Широкоэкранный</PresentationFormat>
  <Paragraphs>73</Paragraphs>
  <Slides>27</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Irina Kasap</dc:creator>
  <cp:lastModifiedBy>Microsoft Office User</cp:lastModifiedBy>
  <cp:revision>30</cp:revision>
  <dcterms:created xsi:type="dcterms:W3CDTF">2019-10-06T17:20:04Z</dcterms:created>
  <dcterms:modified xsi:type="dcterms:W3CDTF">2019-11-03T16:14:40Z</dcterms:modified>
</cp:coreProperties>
</file>