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20" r:id="rId3"/>
    <p:sldId id="406" r:id="rId4"/>
    <p:sldId id="274" r:id="rId5"/>
    <p:sldId id="359" r:id="rId6"/>
    <p:sldId id="326" r:id="rId7"/>
    <p:sldId id="437" r:id="rId8"/>
    <p:sldId id="377" r:id="rId9"/>
    <p:sldId id="414" r:id="rId10"/>
    <p:sldId id="415" r:id="rId11"/>
    <p:sldId id="328" r:id="rId12"/>
    <p:sldId id="383" r:id="rId13"/>
    <p:sldId id="419" r:id="rId14"/>
    <p:sldId id="264" r:id="rId15"/>
    <p:sldId id="438" r:id="rId16"/>
    <p:sldId id="429" r:id="rId17"/>
    <p:sldId id="387" r:id="rId18"/>
    <p:sldId id="431" r:id="rId19"/>
    <p:sldId id="358" r:id="rId20"/>
    <p:sldId id="430" r:id="rId21"/>
    <p:sldId id="439" r:id="rId22"/>
    <p:sldId id="433" r:id="rId23"/>
    <p:sldId id="440" r:id="rId24"/>
    <p:sldId id="441" r:id="rId25"/>
    <p:sldId id="384" r:id="rId26"/>
    <p:sldId id="442" r:id="rId27"/>
    <p:sldId id="422" r:id="rId28"/>
    <p:sldId id="366" r:id="rId29"/>
    <p:sldId id="436" r:id="rId30"/>
    <p:sldId id="423" r:id="rId31"/>
    <p:sldId id="444" r:id="rId32"/>
    <p:sldId id="443" r:id="rId33"/>
    <p:sldId id="446" r:id="rId34"/>
    <p:sldId id="445" r:id="rId35"/>
    <p:sldId id="434" r:id="rId36"/>
    <p:sldId id="360" r:id="rId37"/>
    <p:sldId id="447" r:id="rId38"/>
    <p:sldId id="409" r:id="rId39"/>
    <p:sldId id="43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7"/>
    <p:restoredTop sz="80466"/>
  </p:normalViewPr>
  <p:slideViewPr>
    <p:cSldViewPr snapToGrid="0">
      <p:cViewPr varScale="1">
        <p:scale>
          <a:sx n="125" d="100"/>
          <a:sy n="125" d="100"/>
        </p:scale>
        <p:origin x="105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9E53B-B0AA-DA42-947B-EF8319D5700C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58A7E-7178-4542-B279-CB08319E6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22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269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40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Это актуально в житейской сфере (</a:t>
            </a:r>
            <a:r>
              <a:rPr lang="ru-RU" i="1" dirty="0"/>
              <a:t>Вежливое отношение к ближним, членам семьи, клиентам, коллегам и </a:t>
            </a:r>
            <a:r>
              <a:rPr lang="ru-RU" i="1" dirty="0" err="1"/>
              <a:t>тд</a:t>
            </a:r>
            <a:r>
              <a:rPr lang="ru-RU" i="1" dirty="0"/>
              <a:t>. Влечет за собой изменение качества нашей жизни )</a:t>
            </a:r>
            <a:endParaRPr lang="ru-RU" dirty="0"/>
          </a:p>
          <a:p>
            <a:r>
              <a:rPr lang="ru-RU" dirty="0"/>
              <a:t>Это актуально в духовной сфере (</a:t>
            </a:r>
            <a:r>
              <a:rPr lang="ru-RU" i="1" dirty="0"/>
              <a:t>Каждый день читать Библию, чаще молиться, благодарить Бога за всё, это положительно повлияет на наш характер и окружающие это скоро заметят)</a:t>
            </a:r>
          </a:p>
          <a:p>
            <a:r>
              <a:rPr lang="ru-RU" dirty="0"/>
              <a:t>А сформированный характер обязательно повлияет на будущую судьбу.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983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399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ru-RU" dirty="0"/>
              <a:t>В переводе Кулакова есть интересная заметка: что узкие ворота и тесный путь что ведет в жизнь и не многие находят эти ворота</a:t>
            </a:r>
            <a:r>
              <a:rPr lang="mr-IN" dirty="0"/>
              <a:t>…</a:t>
            </a:r>
            <a:endParaRPr lang="ru-RU" dirty="0"/>
          </a:p>
          <a:p>
            <a:pPr fontAlgn="ctr"/>
            <a:r>
              <a:rPr lang="ru-RU" dirty="0"/>
              <a:t>Иоанна 10:9ст. «Я </a:t>
            </a:r>
            <a:r>
              <a:rPr lang="ru-RU" dirty="0" err="1"/>
              <a:t>есмь</a:t>
            </a:r>
            <a:r>
              <a:rPr lang="ru-RU" dirty="0"/>
              <a:t> дверь: кто войдет Мною, тот спасется, и войдет, и выйдет, и пажить найдет».</a:t>
            </a:r>
          </a:p>
          <a:p>
            <a:pPr fontAlgn="ctr"/>
            <a:r>
              <a:rPr lang="ru-RU" dirty="0"/>
              <a:t>Найти Христа это и есть спасение!!!</a:t>
            </a:r>
          </a:p>
          <a:p>
            <a:pPr fontAlgn="ctr"/>
            <a:r>
              <a:rPr lang="ru-RU" dirty="0"/>
              <a:t>А с Ним и узкий путь не страшен, он не тесен, и бремя Его легко.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843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Награда за правильный выбор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017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14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Этот же текст </a:t>
            </a:r>
            <a:r>
              <a:rPr lang="ru-RU" sz="1200" dirty="0" err="1"/>
              <a:t>Галатам</a:t>
            </a:r>
            <a:r>
              <a:rPr lang="ru-RU" sz="1200" dirty="0"/>
              <a:t> 6:7-8ст.  но в переводе Кулакова:</a:t>
            </a:r>
          </a:p>
          <a:p>
            <a:r>
              <a:rPr lang="ru-RU" sz="1200" dirty="0"/>
              <a:t>«Не заблуждайтесь: Бога не проведешь, и что посеет человек то и пожнет. </a:t>
            </a:r>
          </a:p>
          <a:p>
            <a:r>
              <a:rPr lang="ru-RU" sz="1200" dirty="0"/>
              <a:t>Если для плоти он сеет (</a:t>
            </a:r>
            <a:r>
              <a:rPr lang="ru-RU" sz="1200" i="1" dirty="0"/>
              <a:t>в угоду своей греховной природе</a:t>
            </a:r>
            <a:r>
              <a:rPr lang="ru-RU" sz="1200" dirty="0"/>
              <a:t>) </a:t>
            </a:r>
            <a:r>
              <a:rPr lang="mr-IN" sz="1200" dirty="0"/>
              <a:t>–</a:t>
            </a:r>
            <a:r>
              <a:rPr lang="ru-RU" sz="1200" dirty="0"/>
              <a:t> тление пожнет, а если на поле Духа  сеет (</a:t>
            </a:r>
            <a:r>
              <a:rPr lang="ru-RU" sz="1200" i="1" dirty="0"/>
              <a:t>сеет для Духа от Духа и пожнет</a:t>
            </a:r>
            <a:r>
              <a:rPr lang="ru-RU" sz="1200" dirty="0"/>
              <a:t>) </a:t>
            </a:r>
            <a:r>
              <a:rPr lang="mr-IN" sz="1200" dirty="0"/>
              <a:t>–</a:t>
            </a:r>
            <a:r>
              <a:rPr lang="ru-RU" sz="1200" dirty="0"/>
              <a:t> пожнет от Него жизнь вечную».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184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Исследуя</a:t>
            </a:r>
            <a:r>
              <a:rPr lang="ru-RU" baseline="0" dirty="0"/>
              <a:t> жизнь человека, который прошел через страшное предательство мы можем обнаружить что прощение Иосифа, вовсе не случайное стечение обстоятельств! Мы можем наблюдать ряд принципов, которые помогли Иосифу простить ТАКУЮ серьезную обиду!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2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23AB3-3F36-AE40-B1EF-79A3C913F02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948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488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Знакомо? И это всего лишь 1 час из нашего утра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86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200" b="1" dirty="0"/>
              <a:t>Иосиф.  </a:t>
            </a:r>
            <a:r>
              <a:rPr lang="ru-RU" sz="1200" dirty="0"/>
              <a:t>Сделал выбор остаться верным Богу. когда был молод, предан родными братьями, в плену, когда его подставили и в тюрьме ни за что</a:t>
            </a:r>
            <a:r>
              <a:rPr lang="mr-IN" sz="1200" dirty="0"/>
              <a:t>…</a:t>
            </a:r>
            <a:r>
              <a:rPr lang="ru-RU" sz="1200" dirty="0"/>
              <a:t> Он продолжал верить, ждать, надеяться и в результате из ямы тюрьмы поднялся на престол фараона</a:t>
            </a:r>
            <a:r>
              <a:rPr lang="mr-IN" sz="1200" dirty="0"/>
              <a:t>…</a:t>
            </a:r>
            <a:r>
              <a:rPr lang="ru-RU" sz="1200" dirty="0"/>
              <a:t> Это достойный пример для наших юношей и девушек!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200" b="1" dirty="0"/>
              <a:t>Моисей.</a:t>
            </a:r>
            <a:r>
              <a:rPr lang="ru-RU" sz="1200" dirty="0"/>
              <a:t> Сделал выбор в пользу того, что он еще не видел, но верой ожидал.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2922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ru-RU" b="1" dirty="0"/>
              <a:t>Евреям 11:24-27 </a:t>
            </a:r>
            <a:r>
              <a:rPr lang="ru-RU" dirty="0"/>
              <a:t>ст. «Верою Моисей, придя в возраст, (</a:t>
            </a:r>
            <a:r>
              <a:rPr lang="ru-RU" i="1" dirty="0"/>
              <a:t>созрел</a:t>
            </a:r>
            <a:r>
              <a:rPr lang="ru-RU" dirty="0"/>
              <a:t>) отказался называться сыном дочери фараоновой,</a:t>
            </a:r>
          </a:p>
          <a:p>
            <a:pPr fontAlgn="ctr"/>
            <a:r>
              <a:rPr lang="ru-RU" dirty="0"/>
              <a:t>и лучше </a:t>
            </a:r>
            <a:r>
              <a:rPr lang="ru-RU" b="1" dirty="0"/>
              <a:t>захотел страдать </a:t>
            </a:r>
            <a:r>
              <a:rPr lang="ru-RU" dirty="0"/>
              <a:t>с народом Божиим, нежели иметь временное греховное наслаждение,</a:t>
            </a:r>
          </a:p>
          <a:p>
            <a:pPr fontAlgn="ctr"/>
            <a:r>
              <a:rPr lang="ru-RU" dirty="0"/>
              <a:t>и поношение Христово почел большим для себя богатством, нежели Египетские сокровища; ибо он взирал на воздаяние.</a:t>
            </a:r>
          </a:p>
          <a:p>
            <a:pPr fontAlgn="ctr"/>
            <a:r>
              <a:rPr lang="ru-RU" dirty="0"/>
              <a:t>Верою оставил он Египет, не убоявшись гнева царского, ибо он, как бы </a:t>
            </a:r>
            <a:r>
              <a:rPr lang="ru-RU" b="1" u="sng" dirty="0"/>
              <a:t>видя Невидимого, был тверд.</a:t>
            </a:r>
          </a:p>
          <a:p>
            <a:pPr fontAlgn="ctr"/>
            <a:r>
              <a:rPr lang="ru-RU" b="1" u="sng" dirty="0"/>
              <a:t>Это секрет силы </a:t>
            </a:r>
            <a:r>
              <a:rPr lang="mr-IN" b="1" u="sng" dirty="0"/>
              <a:t>–</a:t>
            </a:r>
            <a:r>
              <a:rPr lang="ru-RU" b="1" u="sng" dirty="0"/>
              <a:t> видеть перед собой Бога!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418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лице Моисея мы можем увидеть свою жизнь: мы можем выйдя сами и другим помогать выйти из рабства греха, прожить достойную и интересную жизнь с Богом и Его церковью, обязательно увидим Бога и будем взяты на небо! А те, кто успокоились раньше </a:t>
            </a:r>
            <a:r>
              <a:rPr lang="mr-IN" dirty="0"/>
              <a:t>–</a:t>
            </a:r>
            <a:r>
              <a:rPr lang="ru-RU" dirty="0"/>
              <a:t> как и Он выйдут из могил!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596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Лот не стал давать Аврааму возможность выбирать а решил сам и последствия его выбора были плачевные. Он увидел лишь зелень долины, но не увидел проблем с моралью, что будет с ним и его семьей через несколько лет.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0347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979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Даниил</a:t>
            </a:r>
            <a:r>
              <a:rPr lang="ru-RU" dirty="0"/>
              <a:t>. Попал в рабство, но не потерял достоинство сына великого Бога, сделал выбор не есть все подряд когда его никто не видит. Продолжил молиться когда его даже и видели. Остался скромным даже тогда, когда совершал уникальные вещи, толковал сны царю, ночевал в окружении голодных львов и продолжал заботиться о других.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6143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503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2036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985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Эта возможность дана всем, но не все ею воспользовались</a:t>
            </a:r>
          </a:p>
          <a:p>
            <a:r>
              <a:rPr lang="ru-RU" dirty="0"/>
              <a:t>Это каждодневный выбор, а не однажды сделанный.</a:t>
            </a:r>
          </a:p>
          <a:p>
            <a:r>
              <a:rPr lang="ru-RU" dirty="0"/>
              <a:t>Мы верим что мы однажды спасены, навсегда спасены, но за нами сохраняется право не принять спасение, либо отвергнуть его. </a:t>
            </a:r>
          </a:p>
          <a:p>
            <a:r>
              <a:rPr lang="ru-RU" dirty="0"/>
              <a:t>Бог не спасает нас страхом, он стучится в сердце и проявляет любовь и терпение</a:t>
            </a:r>
          </a:p>
          <a:p>
            <a:pPr fontAlgn="ctr"/>
            <a:r>
              <a:rPr lang="ru-RU" dirty="0" err="1"/>
              <a:t>Откр</a:t>
            </a:r>
            <a:r>
              <a:rPr lang="ru-RU" dirty="0"/>
              <a:t>. 3:20-21ст. «Се, стою у двери и стучу: если кто услышит голос Мой и отворит дверь, войду к нему, и буду вечерять с ним, и он со Мною. Побеждающему дам сесть со Мною на престоле Моем, как и Я победил и сел с </a:t>
            </a:r>
            <a:r>
              <a:rPr lang="ru-RU" dirty="0" err="1"/>
              <a:t>Отцем</a:t>
            </a:r>
            <a:r>
              <a:rPr lang="ru-RU" dirty="0"/>
              <a:t> Моим на престоле Его.</a:t>
            </a:r>
          </a:p>
          <a:p>
            <a:r>
              <a:rPr lang="ru-RU" b="1" u="sng" dirty="0"/>
              <a:t>Выбор за нами!!!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205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146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9955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Награда за правильный выбор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891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Награда за правильный выбор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2577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Награда за правильный выбор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5877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0546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1793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5361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7ст. «Не удивляйся тому, что Я сказал тебе: должно вам родиться свыше».</a:t>
            </a:r>
          </a:p>
          <a:p>
            <a:r>
              <a:rPr lang="ru-RU" dirty="0"/>
              <a:t>Посмотри на пример Иоанна крестителя, он сделал то, что должен был сделать. </a:t>
            </a:r>
          </a:p>
          <a:p>
            <a:pPr fontAlgn="ctr"/>
            <a:r>
              <a:rPr lang="ru-RU" dirty="0"/>
              <a:t>Иоанна 3:14-15ст. «</a:t>
            </a:r>
            <a:r>
              <a:rPr lang="ru-RU" i="1" dirty="0"/>
              <a:t>Иоанн же удерживал Его и говорил: мне надобно креститься от Тебя, и Ты ли приходишь ко мне? Но Иисус сказал ему в ответ: оставь теперь, ибо так надлежит нам исполнить всякую правду. Тогда [Иоанн] допускает Его</a:t>
            </a:r>
            <a:r>
              <a:rPr lang="ru-RU" dirty="0"/>
              <a:t>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6475D-C458-8342-8EC7-0BC85C34664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7729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 Фес. 5:23-24 ст. «Сам же Бог мира да освятит вас во всей полноте, и ваш дух и душа и тело во всей целости да сохранится без порока в пришествие Господа нашего Иисуса Христа. Верен Призывающий вас, Который и сотворит [сие]».</a:t>
            </a:r>
          </a:p>
          <a:p>
            <a:pPr fontAlgn="ctr"/>
            <a:r>
              <a:rPr lang="ru-RU" b="1" u="sng" dirty="0"/>
              <a:t>Выбор за нами!!!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207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736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915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926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424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называем это удачным выбором или не удачным. </a:t>
            </a:r>
          </a:p>
          <a:p>
            <a:r>
              <a:rPr lang="ru-RU" dirty="0"/>
              <a:t>Суть или успех выбора </a:t>
            </a:r>
            <a:r>
              <a:rPr lang="mr-IN" dirty="0"/>
              <a:t>–</a:t>
            </a:r>
            <a:r>
              <a:rPr lang="ru-RU" dirty="0"/>
              <a:t> определяет последствие а не мотив. </a:t>
            </a:r>
          </a:p>
          <a:p>
            <a:r>
              <a:rPr lang="ru-RU" dirty="0"/>
              <a:t>Проблема в том, что не всегда последствия видны сразу. (</a:t>
            </a:r>
            <a:r>
              <a:rPr lang="ru-RU" i="1" dirty="0"/>
              <a:t>курение </a:t>
            </a:r>
            <a:r>
              <a:rPr lang="mr-IN" i="1" dirty="0"/>
              <a:t>–</a:t>
            </a:r>
            <a:r>
              <a:rPr lang="ru-RU" i="1" dirty="0"/>
              <a:t> следствием которого медленная, но ускоренная смерть, наркотики, воровство в мелочах, общение с плохой компанией, ложь в мелочах и не только и </a:t>
            </a:r>
            <a:r>
              <a:rPr lang="ru-RU" i="1" dirty="0" err="1"/>
              <a:t>тд</a:t>
            </a:r>
            <a:r>
              <a:rPr lang="ru-RU" dirty="0"/>
              <a:t>. 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232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Проблема в том, что кажется, что Бог предложил и смерть! Но Он предупредил, наглядно показал а не предложил с целью ввести в заблуждение.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618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блейский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5" cy="6858000"/>
          </a:xfrm>
          <a:prstGeom prst="rect">
            <a:avLst/>
          </a:prstGeom>
        </p:spPr>
      </p:pic>
      <p:sp>
        <p:nvSpPr>
          <p:cNvPr id="16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97549" y="4453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73480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</p:spTree>
    <p:extLst>
      <p:ext uri="{BB962C8B-B14F-4D97-AF65-F5344CB8AC3E}">
        <p14:creationId xmlns:p14="http://schemas.microsoft.com/office/powerpoint/2010/main" val="239131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держка Духа пророчест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8000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2896796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1262407"/>
            <a:ext cx="6155141" cy="121562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произведения</a:t>
            </a:r>
          </a:p>
        </p:txBody>
      </p:sp>
      <p:sp>
        <p:nvSpPr>
          <p:cNvPr id="10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441743" y="1255582"/>
            <a:ext cx="5750256" cy="121562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Эллен Уайт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107368" y="1494423"/>
            <a:ext cx="5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0113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Заголовок и текс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32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1610436"/>
            <a:ext cx="11034216" cy="4933677"/>
          </a:xfrm>
          <a:prstGeom prst="rect">
            <a:avLst/>
          </a:prstGeom>
        </p:spPr>
        <p:txBody>
          <a:bodyPr anchor="ctr"/>
          <a:lstStyle>
            <a:lvl1pPr marL="571500" indent="-571500" algn="l">
              <a:buFont typeface="Arial" panose="020B0604020202020204" pitchFamily="34" charset="0"/>
              <a:buChar char="•"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831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Заголовок и текс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29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1610436"/>
            <a:ext cx="11034216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77736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, заголовок и описа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25" name="Текст 11"/>
          <p:cNvSpPr>
            <a:spLocks noGrp="1"/>
          </p:cNvSpPr>
          <p:nvPr>
            <p:ph type="body" sz="quarter" idx="13"/>
          </p:nvPr>
        </p:nvSpPr>
        <p:spPr>
          <a:xfrm>
            <a:off x="293422" y="1610436"/>
            <a:ext cx="4769894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56183" y="1609725"/>
            <a:ext cx="6537367" cy="493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59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, заголовок и описа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-13647"/>
            <a:ext cx="12191442" cy="6857999"/>
          </a:xfrm>
          <a:prstGeom prst="rect">
            <a:avLst/>
          </a:prstGeom>
        </p:spPr>
      </p:pic>
      <p:sp>
        <p:nvSpPr>
          <p:cNvPr id="21" name="Текст 11"/>
          <p:cNvSpPr>
            <a:spLocks noGrp="1"/>
          </p:cNvSpPr>
          <p:nvPr>
            <p:ph type="body" sz="quarter" idx="13"/>
          </p:nvPr>
        </p:nvSpPr>
        <p:spPr>
          <a:xfrm>
            <a:off x="293422" y="1610436"/>
            <a:ext cx="4769894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56183" y="1609725"/>
            <a:ext cx="6537367" cy="493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0878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 и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-6823"/>
            <a:ext cx="12191442" cy="6857999"/>
          </a:xfrm>
          <a:prstGeom prst="rect">
            <a:avLst/>
          </a:prstGeom>
        </p:spPr>
      </p:pic>
      <p:sp>
        <p:nvSpPr>
          <p:cNvPr id="18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15"/>
          </p:nvPr>
        </p:nvSpPr>
        <p:spPr>
          <a:xfrm>
            <a:off x="1064525" y="1890215"/>
            <a:ext cx="10147112" cy="46534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971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1"/>
            <a:ext cx="12191442" cy="6857998"/>
          </a:xfrm>
          <a:prstGeom prst="rect">
            <a:avLst/>
          </a:prstGeom>
        </p:spPr>
      </p:pic>
      <p:sp>
        <p:nvSpPr>
          <p:cNvPr id="15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2358" y="4531056"/>
            <a:ext cx="2627194" cy="2163170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Источник фото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5"/>
          </p:nvPr>
        </p:nvSpPr>
        <p:spPr>
          <a:xfrm>
            <a:off x="3596186" y="409433"/>
            <a:ext cx="8134066" cy="61342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5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1"/>
            <a:ext cx="12191441" cy="6857998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471571" y="4531056"/>
            <a:ext cx="2627194" cy="2163170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Источник фото</a:t>
            </a:r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5"/>
          </p:nvPr>
        </p:nvSpPr>
        <p:spPr>
          <a:xfrm>
            <a:off x="620967" y="409433"/>
            <a:ext cx="8134066" cy="613424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903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239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6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иблейский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4" cy="6858000"/>
          </a:xfrm>
          <a:prstGeom prst="rect">
            <a:avLst/>
          </a:prstGeom>
        </p:spPr>
      </p:pic>
      <p:sp>
        <p:nvSpPr>
          <p:cNvPr id="16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97549" y="4453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73480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</p:spTree>
    <p:extLst>
      <p:ext uri="{BB962C8B-B14F-4D97-AF65-F5344CB8AC3E}">
        <p14:creationId xmlns:p14="http://schemas.microsoft.com/office/powerpoint/2010/main" val="336713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4" cy="6857999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76431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442" cy="6857999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207368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442" cy="6857998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251354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7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304601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6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100228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6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46931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держка любого авто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5" cy="6858000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2896796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1262407"/>
            <a:ext cx="6155141" cy="121562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произведения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441743" y="1255582"/>
            <a:ext cx="5750256" cy="121562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6107368" y="1494423"/>
            <a:ext cx="5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6625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8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9" r:id="rId2"/>
    <p:sldLayoutId id="2147483710" r:id="rId3"/>
    <p:sldLayoutId id="2147483711" r:id="rId4"/>
    <p:sldLayoutId id="2147483712" r:id="rId5"/>
    <p:sldLayoutId id="2147483706" r:id="rId6"/>
    <p:sldLayoutId id="2147483708" r:id="rId7"/>
    <p:sldLayoutId id="2147483707" r:id="rId8"/>
    <p:sldLayoutId id="2147483649" r:id="rId9"/>
    <p:sldLayoutId id="2147483687" r:id="rId10"/>
    <p:sldLayoutId id="2147483699" r:id="rId11"/>
    <p:sldLayoutId id="2147483704" r:id="rId12"/>
    <p:sldLayoutId id="2147483703" r:id="rId13"/>
    <p:sldLayoutId id="2147483702" r:id="rId14"/>
    <p:sldLayoutId id="2147483701" r:id="rId15"/>
    <p:sldLayoutId id="2147483700" r:id="rId16"/>
    <p:sldLayoutId id="2147483698" r:id="rId17"/>
    <p:sldLayoutId id="2147483682" r:id="rId18"/>
    <p:sldLayoutId id="214748371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072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4ECC8-F771-474F-B7C5-BFC6D134C751}"/>
              </a:ext>
            </a:extLst>
          </p:cNvPr>
          <p:cNvSpPr txBox="1"/>
          <p:nvPr/>
        </p:nvSpPr>
        <p:spPr>
          <a:xfrm>
            <a:off x="243727" y="1286525"/>
            <a:ext cx="24275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Бог помогает сделать правильный выбор а не запугивает человека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411E6D-F172-E44D-98FD-DA22A3B94B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4"/>
          <a:stretch/>
        </p:blipFill>
        <p:spPr>
          <a:xfrm>
            <a:off x="3595816" y="633284"/>
            <a:ext cx="8019222" cy="559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43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3892" y="192664"/>
            <a:ext cx="105279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«Во свидетели пред вами призываю сегодня небо и землю: жизнь и смерть предложил (</a:t>
            </a:r>
            <a:r>
              <a:rPr lang="ru-RU" sz="3000" i="1" dirty="0"/>
              <a:t>поставил перед тобою др. перевод</a:t>
            </a:r>
            <a:r>
              <a:rPr lang="ru-RU" sz="3000" dirty="0"/>
              <a:t>) я тебе, благословение и проклятие. </a:t>
            </a:r>
            <a:r>
              <a:rPr lang="ru-RU" sz="3000" b="1" u="sng" dirty="0"/>
              <a:t>Избери</a:t>
            </a:r>
            <a:r>
              <a:rPr lang="ru-RU" sz="3000" dirty="0"/>
              <a:t> жизнь, дабы жил ты и потомство твое, любил Господа Бога твоего, слушал глас Его и прилеплялся к Нему; ибо в этом жизнь твоя и долгота дней твоих, чтобы пребывать тебе на земле, которую Господь с клятвою обещал отцам твоим Аврааму, Исааку и Иакову дать им».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B6AF44-7D23-8949-8BAF-3DB38A8CAD9F}"/>
              </a:ext>
            </a:extLst>
          </p:cNvPr>
          <p:cNvSpPr txBox="1"/>
          <p:nvPr/>
        </p:nvSpPr>
        <p:spPr>
          <a:xfrm>
            <a:off x="1173892" y="4456327"/>
            <a:ext cx="9402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Второзаконие 30:19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69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085894" y="2084170"/>
            <a:ext cx="103317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</a:rPr>
              <a:t>Каждый наш выбор влияет как на наше настоящее так и на будущее</a:t>
            </a:r>
          </a:p>
        </p:txBody>
      </p:sp>
    </p:spTree>
    <p:extLst>
      <p:ext uri="{BB962C8B-B14F-4D97-AF65-F5344CB8AC3E}">
        <p14:creationId xmlns:p14="http://schemas.microsoft.com/office/powerpoint/2010/main" val="644155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27779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2 пути </a:t>
            </a:r>
            <a:r>
              <a:rPr lang="mr-IN" sz="4000" dirty="0">
                <a:solidFill>
                  <a:schemeClr val="bg1"/>
                </a:solidFill>
              </a:rPr>
              <a:t>–</a:t>
            </a:r>
            <a:r>
              <a:rPr lang="ru-RU" sz="4000" dirty="0">
                <a:solidFill>
                  <a:schemeClr val="bg1"/>
                </a:solidFill>
              </a:rPr>
              <a:t> по какому пойти?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F37D2F-B8B9-FA45-84F5-EF7BD5572F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8" b="15401"/>
          <a:stretch/>
        </p:blipFill>
        <p:spPr>
          <a:xfrm>
            <a:off x="1272746" y="1717589"/>
            <a:ext cx="10095470" cy="477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66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5154" y="4457528"/>
            <a:ext cx="9285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Евангелие от Матфея 7:13-14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7621" y="889936"/>
            <a:ext cx="100948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«Входите тесными вратами, потому что широки врата и пространен путь, ведущие в погибель, и многие идут ими; потому что тесны врата и узок путь, ведущие в жизнь, и немногие находят их»</a:t>
            </a:r>
          </a:p>
        </p:txBody>
      </p:sp>
    </p:spTree>
    <p:extLst>
      <p:ext uri="{BB962C8B-B14F-4D97-AF65-F5344CB8AC3E}">
        <p14:creationId xmlns:p14="http://schemas.microsoft.com/office/powerpoint/2010/main" val="537146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" y="0"/>
            <a:ext cx="121914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2681" y="2907994"/>
            <a:ext cx="107503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«Удивительная истина! Это обоюдоострый меч, который рассекает с двух сторон. Перед всем человечеством стоит вопрос жизни и смерти. </a:t>
            </a:r>
            <a:r>
              <a:rPr lang="ru-RU" sz="2400" b="1" dirty="0"/>
              <a:t>Выбор, сделанный в этой жизни, определит выбор для вечности</a:t>
            </a:r>
            <a:r>
              <a:rPr lang="ru-RU" sz="2400" dirty="0"/>
              <a:t>. Мы получим или вечную жизнь, или вечную смерть. Середины не будет, как и </a:t>
            </a:r>
            <a:r>
              <a:rPr lang="ru-RU" sz="2400" b="1" dirty="0"/>
              <a:t>не будет другого времени для испытания. </a:t>
            </a:r>
            <a:r>
              <a:rPr lang="ru-RU" sz="2400" dirty="0"/>
              <a:t>В этой жизни мы призваны побеждать так, как победил Христос. Небеса предоставили нам огромные возможности и преимущества, так что мы можем победить, как побеждал Христос, и воссесть с Ним на Его престоле. Но, чтобы мы стали победителями, в нашей жизни не должно быть потворства плотским наклонностям. Всякий эгоизм должен быть вырван с корнем»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sz="4000" b="1" dirty="0">
                <a:solidFill>
                  <a:schemeClr val="bg1"/>
                </a:solidFill>
              </a:rPr>
              <a:t>Эллен Уайт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64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4ECC8-F771-474F-B7C5-BFC6D134C751}"/>
              </a:ext>
            </a:extLst>
          </p:cNvPr>
          <p:cNvSpPr txBox="1"/>
          <p:nvPr/>
        </p:nvSpPr>
        <p:spPr>
          <a:xfrm>
            <a:off x="126268" y="827903"/>
            <a:ext cx="27899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Причины и следствия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B621F4-B7A8-C74D-854E-A6D3EF064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82" y="827903"/>
            <a:ext cx="8471231" cy="551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03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090" y="4501109"/>
            <a:ext cx="11222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FFFF"/>
                </a:solidFill>
              </a:rPr>
              <a:t>Послание к </a:t>
            </a:r>
            <a:r>
              <a:rPr lang="ru-RU" sz="4400" dirty="0" err="1">
                <a:solidFill>
                  <a:srgbClr val="FFFFFF"/>
                </a:solidFill>
              </a:rPr>
              <a:t>Галатам</a:t>
            </a:r>
            <a:r>
              <a:rPr lang="ru-RU" sz="4400" dirty="0">
                <a:solidFill>
                  <a:srgbClr val="FFFFFF"/>
                </a:solidFill>
              </a:rPr>
              <a:t> 6:7-9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266736" y="874455"/>
            <a:ext cx="9854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3200" dirty="0"/>
              <a:t>«</a:t>
            </a:r>
            <a:r>
              <a:rPr lang="en-US" sz="3200" dirty="0" err="1"/>
              <a:t>Не</a:t>
            </a:r>
            <a:r>
              <a:rPr lang="en-US" sz="3200" dirty="0"/>
              <a:t> </a:t>
            </a:r>
            <a:r>
              <a:rPr lang="en-US" sz="3200" dirty="0" err="1"/>
              <a:t>обманывайтесь</a:t>
            </a:r>
            <a:r>
              <a:rPr lang="en-US" sz="3200" dirty="0"/>
              <a:t>: </a:t>
            </a:r>
            <a:r>
              <a:rPr lang="en-US" sz="3200" dirty="0" err="1"/>
              <a:t>Бог</a:t>
            </a:r>
            <a:r>
              <a:rPr lang="en-US" sz="3200" dirty="0"/>
              <a:t> </a:t>
            </a:r>
            <a:r>
              <a:rPr lang="en-US" sz="3200" dirty="0" err="1"/>
              <a:t>поругаем</a:t>
            </a:r>
            <a:r>
              <a:rPr lang="en-US" sz="3200" dirty="0"/>
              <a:t> </a:t>
            </a:r>
            <a:r>
              <a:rPr lang="en-US" sz="3200" dirty="0" err="1"/>
              <a:t>не</a:t>
            </a:r>
            <a:r>
              <a:rPr lang="en-US" sz="3200" dirty="0"/>
              <a:t> </a:t>
            </a:r>
            <a:r>
              <a:rPr lang="en-US" sz="3200" dirty="0" err="1"/>
              <a:t>бывает</a:t>
            </a:r>
            <a:r>
              <a:rPr lang="en-US" sz="3200" dirty="0"/>
              <a:t>. </a:t>
            </a:r>
            <a:r>
              <a:rPr lang="en-US" sz="3200" dirty="0" err="1"/>
              <a:t>Что</a:t>
            </a:r>
            <a:r>
              <a:rPr lang="en-US" sz="3200" dirty="0"/>
              <a:t> </a:t>
            </a:r>
            <a:r>
              <a:rPr lang="en-US" sz="3200" dirty="0" err="1"/>
              <a:t>посеет</a:t>
            </a:r>
            <a:r>
              <a:rPr lang="en-US" sz="3200" dirty="0"/>
              <a:t> </a:t>
            </a:r>
            <a:r>
              <a:rPr lang="en-US" sz="3200" dirty="0" err="1"/>
              <a:t>человек</a:t>
            </a:r>
            <a:r>
              <a:rPr lang="en-US" sz="3200" dirty="0"/>
              <a:t>, </a:t>
            </a:r>
            <a:r>
              <a:rPr lang="en-US" sz="3200" dirty="0" err="1"/>
              <a:t>то</a:t>
            </a:r>
            <a:r>
              <a:rPr lang="en-US" sz="3200" dirty="0"/>
              <a:t> </a:t>
            </a:r>
            <a:r>
              <a:rPr lang="en-US" sz="3200" dirty="0" err="1"/>
              <a:t>и</a:t>
            </a:r>
            <a:r>
              <a:rPr lang="en-US" sz="3200" dirty="0"/>
              <a:t> </a:t>
            </a:r>
            <a:r>
              <a:rPr lang="en-US" sz="3200" dirty="0" err="1"/>
              <a:t>пожнет</a:t>
            </a:r>
            <a:r>
              <a:rPr lang="en-US" sz="3200" dirty="0"/>
              <a:t>:</a:t>
            </a:r>
            <a:r>
              <a:rPr lang="ru-RU" sz="3200" dirty="0"/>
              <a:t> </a:t>
            </a:r>
            <a:r>
              <a:rPr lang="en-US" sz="3200" dirty="0" err="1"/>
              <a:t>сеющий</a:t>
            </a:r>
            <a:r>
              <a:rPr lang="en-US" sz="3200" dirty="0"/>
              <a:t> </a:t>
            </a:r>
            <a:r>
              <a:rPr lang="en-US" sz="3200" dirty="0" err="1"/>
              <a:t>в</a:t>
            </a:r>
            <a:r>
              <a:rPr lang="en-US" sz="3200" dirty="0"/>
              <a:t> </a:t>
            </a:r>
            <a:r>
              <a:rPr lang="en-US" sz="3200" dirty="0" err="1"/>
              <a:t>плоть</a:t>
            </a:r>
            <a:r>
              <a:rPr lang="en-US" sz="3200" dirty="0"/>
              <a:t> </a:t>
            </a:r>
            <a:r>
              <a:rPr lang="en-US" sz="3200" dirty="0" err="1"/>
              <a:t>свою</a:t>
            </a:r>
            <a:r>
              <a:rPr lang="en-US" sz="3200" dirty="0"/>
              <a:t> </a:t>
            </a:r>
            <a:r>
              <a:rPr lang="en-US" sz="3200" dirty="0" err="1"/>
              <a:t>от</a:t>
            </a:r>
            <a:r>
              <a:rPr lang="en-US" sz="3200" dirty="0"/>
              <a:t> </a:t>
            </a:r>
            <a:r>
              <a:rPr lang="en-US" sz="3200" dirty="0" err="1"/>
              <a:t>плоти</a:t>
            </a:r>
            <a:r>
              <a:rPr lang="en-US" sz="3200" dirty="0"/>
              <a:t> </a:t>
            </a:r>
            <a:r>
              <a:rPr lang="en-US" sz="3200" dirty="0" err="1"/>
              <a:t>пожнет</a:t>
            </a:r>
            <a:r>
              <a:rPr lang="en-US" sz="3200" dirty="0"/>
              <a:t> </a:t>
            </a:r>
            <a:r>
              <a:rPr lang="en-US" sz="3200" dirty="0" err="1"/>
              <a:t>тление</a:t>
            </a:r>
            <a:r>
              <a:rPr lang="en-US" sz="3200" dirty="0"/>
              <a:t>, </a:t>
            </a:r>
            <a:r>
              <a:rPr lang="en-US" sz="3200" dirty="0" err="1"/>
              <a:t>а</a:t>
            </a:r>
            <a:r>
              <a:rPr lang="en-US" sz="3200" dirty="0"/>
              <a:t> </a:t>
            </a:r>
            <a:r>
              <a:rPr lang="en-US" sz="3200" dirty="0" err="1"/>
              <a:t>сеющий</a:t>
            </a:r>
            <a:r>
              <a:rPr lang="en-US" sz="3200" dirty="0"/>
              <a:t> </a:t>
            </a:r>
            <a:r>
              <a:rPr lang="en-US" sz="3200" dirty="0" err="1"/>
              <a:t>в</a:t>
            </a:r>
            <a:r>
              <a:rPr lang="en-US" sz="3200" dirty="0"/>
              <a:t> </a:t>
            </a:r>
            <a:r>
              <a:rPr lang="en-US" sz="3200" dirty="0" err="1"/>
              <a:t>дух</a:t>
            </a:r>
            <a:r>
              <a:rPr lang="en-US" sz="3200" dirty="0"/>
              <a:t> </a:t>
            </a:r>
            <a:r>
              <a:rPr lang="en-US" sz="3200" dirty="0" err="1"/>
              <a:t>от</a:t>
            </a:r>
            <a:r>
              <a:rPr lang="en-US" sz="3200" dirty="0"/>
              <a:t> </a:t>
            </a:r>
            <a:r>
              <a:rPr lang="en-US" sz="3200" dirty="0" err="1"/>
              <a:t>духа</a:t>
            </a:r>
            <a:r>
              <a:rPr lang="en-US" sz="3200" dirty="0"/>
              <a:t> </a:t>
            </a:r>
            <a:r>
              <a:rPr lang="en-US" sz="3200" dirty="0" err="1"/>
              <a:t>пожнет</a:t>
            </a:r>
            <a:r>
              <a:rPr lang="en-US" sz="3200" dirty="0"/>
              <a:t> </a:t>
            </a:r>
            <a:r>
              <a:rPr lang="en-US" sz="3200" dirty="0" err="1"/>
              <a:t>жизнь</a:t>
            </a:r>
            <a:r>
              <a:rPr lang="en-US" sz="3200" dirty="0"/>
              <a:t> </a:t>
            </a:r>
            <a:r>
              <a:rPr lang="en-US" sz="3200" dirty="0" err="1"/>
              <a:t>вечную</a:t>
            </a:r>
            <a:r>
              <a:rPr lang="en-US" sz="3200" dirty="0"/>
              <a:t>.</a:t>
            </a:r>
            <a:r>
              <a:rPr lang="ru-RU" sz="3200" dirty="0"/>
              <a:t> </a:t>
            </a:r>
            <a:r>
              <a:rPr lang="en-US" sz="3200" dirty="0" err="1"/>
              <a:t>Делая</a:t>
            </a:r>
            <a:r>
              <a:rPr lang="en-US" sz="3200" dirty="0"/>
              <a:t> </a:t>
            </a:r>
            <a:r>
              <a:rPr lang="en-US" sz="3200" dirty="0" err="1"/>
              <a:t>добро</a:t>
            </a:r>
            <a:r>
              <a:rPr lang="en-US" sz="3200" dirty="0"/>
              <a:t>, </a:t>
            </a:r>
            <a:r>
              <a:rPr lang="en-US" sz="3200" dirty="0" err="1"/>
              <a:t>да</a:t>
            </a:r>
            <a:r>
              <a:rPr lang="en-US" sz="3200" dirty="0"/>
              <a:t> </a:t>
            </a:r>
            <a:r>
              <a:rPr lang="en-US" sz="3200" dirty="0" err="1"/>
              <a:t>не</a:t>
            </a:r>
            <a:r>
              <a:rPr lang="en-US" sz="3200" dirty="0"/>
              <a:t> </a:t>
            </a:r>
            <a:r>
              <a:rPr lang="en-US" sz="3200" dirty="0" err="1"/>
              <a:t>унываем</a:t>
            </a:r>
            <a:r>
              <a:rPr lang="en-US" sz="3200" dirty="0"/>
              <a:t>, </a:t>
            </a:r>
            <a:r>
              <a:rPr lang="en-US" sz="3200" dirty="0" err="1"/>
              <a:t>ибо</a:t>
            </a:r>
            <a:r>
              <a:rPr lang="en-US" sz="3200" dirty="0"/>
              <a:t> </a:t>
            </a:r>
            <a:r>
              <a:rPr lang="en-US" sz="3200" dirty="0" err="1"/>
              <a:t>в</a:t>
            </a:r>
            <a:r>
              <a:rPr lang="en-US" sz="3200" dirty="0"/>
              <a:t> </a:t>
            </a:r>
            <a:r>
              <a:rPr lang="en-US" sz="3200" dirty="0" err="1"/>
              <a:t>свое</a:t>
            </a:r>
            <a:r>
              <a:rPr lang="en-US" sz="3200" dirty="0"/>
              <a:t> </a:t>
            </a:r>
            <a:r>
              <a:rPr lang="en-US" sz="3200" dirty="0" err="1"/>
              <a:t>время</a:t>
            </a:r>
            <a:r>
              <a:rPr lang="en-US" sz="3200" dirty="0"/>
              <a:t> </a:t>
            </a:r>
            <a:r>
              <a:rPr lang="en-US" sz="3200" dirty="0" err="1"/>
              <a:t>пожнем</a:t>
            </a:r>
            <a:r>
              <a:rPr lang="en-US" sz="3200" dirty="0"/>
              <a:t>, </a:t>
            </a:r>
            <a:r>
              <a:rPr lang="en-US" sz="3200" dirty="0" err="1"/>
              <a:t>если</a:t>
            </a:r>
            <a:r>
              <a:rPr lang="en-US" sz="3200" dirty="0"/>
              <a:t> </a:t>
            </a:r>
            <a:r>
              <a:rPr lang="en-US" sz="3200" dirty="0" err="1"/>
              <a:t>не</a:t>
            </a:r>
            <a:r>
              <a:rPr lang="en-US" sz="3200" dirty="0"/>
              <a:t> </a:t>
            </a:r>
            <a:r>
              <a:rPr lang="en-US" sz="3200" dirty="0" err="1"/>
              <a:t>ослабеем</a:t>
            </a:r>
            <a:r>
              <a:rPr lang="ru-RU" sz="3200" dirty="0"/>
              <a:t>»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41395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752261" y="2578439"/>
            <a:ext cx="10972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6600" dirty="0">
                <a:solidFill>
                  <a:schemeClr val="bg1"/>
                </a:solidFill>
              </a:rPr>
              <a:t>Если человек уже наделал много ошибок и глупостей?</a:t>
            </a:r>
          </a:p>
        </p:txBody>
      </p:sp>
    </p:spTree>
    <p:extLst>
      <p:ext uri="{BB962C8B-B14F-4D97-AF65-F5344CB8AC3E}">
        <p14:creationId xmlns:p14="http://schemas.microsoft.com/office/powerpoint/2010/main" val="3299314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3246" y="2166429"/>
            <a:ext cx="40447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Пророк 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Иеремия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8:4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923879" y="1364321"/>
            <a:ext cx="38322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000" dirty="0"/>
              <a:t>«И скажи им: так говорит Господь: разве, упав, не встают и, совратившись с дороги, не возвращаются?»</a:t>
            </a:r>
          </a:p>
        </p:txBody>
      </p:sp>
    </p:spTree>
    <p:extLst>
      <p:ext uri="{BB962C8B-B14F-4D97-AF65-F5344CB8AC3E}">
        <p14:creationId xmlns:p14="http://schemas.microsoft.com/office/powerpoint/2010/main" val="2408451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7093" y="1781771"/>
            <a:ext cx="2915715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dirty="0"/>
              <a:t>Выбор </a:t>
            </a:r>
            <a:r>
              <a:rPr lang="mr-IN" sz="3600" dirty="0"/>
              <a:t>–</a:t>
            </a:r>
            <a:r>
              <a:rPr lang="ru-RU" sz="3600" dirty="0"/>
              <a:t> это то, что мы делаем каждый день, порой даже не задумываясь!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849F5F-4C42-3F42-99E6-2B9E56D73E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0"/>
          <a:stretch/>
        </p:blipFill>
        <p:spPr>
          <a:xfrm>
            <a:off x="4366517" y="1781771"/>
            <a:ext cx="7447913" cy="457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12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4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013252" y="2204718"/>
            <a:ext cx="109604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</a:rPr>
              <a:t>Нет на земле людей, которые не грешили бы, не ошибались, не падали</a:t>
            </a:r>
            <a:r>
              <a:rPr lang="mr-IN" sz="3600" dirty="0">
                <a:solidFill>
                  <a:schemeClr val="bg1"/>
                </a:solidFill>
              </a:rPr>
              <a:t>…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</a:rPr>
              <a:t>Но держась за руку Христа, можно подняться и пойти дальше.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</a:rPr>
              <a:t>Он смотрит на нас так, как будто мы никогда не грешили.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7E22-BBF0-724B-8AA2-77AD4195B82F}"/>
              </a:ext>
            </a:extLst>
          </p:cNvPr>
          <p:cNvSpPr txBox="1"/>
          <p:nvPr/>
        </p:nvSpPr>
        <p:spPr>
          <a:xfrm>
            <a:off x="197708" y="31115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Покаяние </a:t>
            </a:r>
            <a:r>
              <a:rPr lang="mr-IN" sz="3600" dirty="0"/>
              <a:t>–</a:t>
            </a:r>
            <a:r>
              <a:rPr lang="ru-RU" sz="3600" dirty="0"/>
              <a:t> это единственный путь к чистоте и </a:t>
            </a:r>
            <a:r>
              <a:rPr lang="ru-RU" sz="3600" dirty="0" err="1"/>
              <a:t>омытию</a:t>
            </a:r>
            <a:r>
              <a:rPr lang="ru-RU" sz="3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32303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">
            <a:extLst>
              <a:ext uri="{FF2B5EF4-FFF2-40B4-BE49-F238E27FC236}">
                <a16:creationId xmlns:a16="http://schemas.microsoft.com/office/drawing/2014/main" id="{D542B78A-00C7-D549-B530-DEA506575A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1C53DD-8A97-504D-BE21-0940F06CD990}"/>
              </a:ext>
            </a:extLst>
          </p:cNvPr>
          <p:cNvSpPr txBox="1"/>
          <p:nvPr/>
        </p:nvSpPr>
        <p:spPr>
          <a:xfrm>
            <a:off x="1349216" y="2017683"/>
            <a:ext cx="101054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400" b="1" dirty="0"/>
              <a:t>Иосиф.  </a:t>
            </a:r>
            <a:r>
              <a:rPr lang="ru-RU" sz="4400" dirty="0"/>
              <a:t>Сделал выбор остаться верным Богу. </a:t>
            </a:r>
          </a:p>
          <a:p>
            <a:endParaRPr lang="ru-RU" sz="4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4400" b="1" dirty="0"/>
              <a:t>Моисей.</a:t>
            </a:r>
            <a:r>
              <a:rPr lang="ru-RU" sz="4400" dirty="0"/>
              <a:t> Сделал выбор в пользу того, что он еще не видел, но верой ожидал.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979C2-CC45-B243-8E0A-AEECBA0FE5B5}"/>
              </a:ext>
            </a:extLst>
          </p:cNvPr>
          <p:cNvSpPr txBox="1"/>
          <p:nvPr/>
        </p:nvSpPr>
        <p:spPr>
          <a:xfrm>
            <a:off x="1" y="29060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ПРИМЕРЫ БИБЛИИ</a:t>
            </a:r>
          </a:p>
        </p:txBody>
      </p:sp>
    </p:spTree>
    <p:extLst>
      <p:ext uri="{BB962C8B-B14F-4D97-AF65-F5344CB8AC3E}">
        <p14:creationId xmlns:p14="http://schemas.microsoft.com/office/powerpoint/2010/main" val="1320506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47C8BA-3F8E-234D-9054-C51EAF0E2073}"/>
              </a:ext>
            </a:extLst>
          </p:cNvPr>
          <p:cNvSpPr txBox="1"/>
          <p:nvPr/>
        </p:nvSpPr>
        <p:spPr>
          <a:xfrm>
            <a:off x="157163" y="2105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Правильный выбор Моисея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0F94FD-F67E-0441-8D95-8581C3B8CC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 b="3512"/>
          <a:stretch/>
        </p:blipFill>
        <p:spPr>
          <a:xfrm>
            <a:off x="1605744" y="1551369"/>
            <a:ext cx="9294837" cy="509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71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">
            <a:extLst>
              <a:ext uri="{FF2B5EF4-FFF2-40B4-BE49-F238E27FC236}">
                <a16:creationId xmlns:a16="http://schemas.microsoft.com/office/drawing/2014/main" id="{D542B78A-00C7-D549-B530-DEA506575A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1C53DD-8A97-504D-BE21-0940F06CD990}"/>
              </a:ext>
            </a:extLst>
          </p:cNvPr>
          <p:cNvSpPr txBox="1"/>
          <p:nvPr/>
        </p:nvSpPr>
        <p:spPr>
          <a:xfrm>
            <a:off x="1336860" y="2165964"/>
            <a:ext cx="104885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/>
              <a:t>Он стал вождем народа и вывел его из Египетского рабства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/>
              <a:t>Он прожил интересную и достойную жизнь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/>
              <a:t>Видел Бога лицом к лицу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/>
              <a:t>Воскрешен и взят на небо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979C2-CC45-B243-8E0A-AEECBA0FE5B5}"/>
              </a:ext>
            </a:extLst>
          </p:cNvPr>
          <p:cNvSpPr txBox="1"/>
          <p:nvPr/>
        </p:nvSpPr>
        <p:spPr>
          <a:xfrm>
            <a:off x="1" y="29060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Вознаграждение Моисея</a:t>
            </a:r>
          </a:p>
        </p:txBody>
      </p:sp>
    </p:spTree>
    <p:extLst>
      <p:ext uri="{BB962C8B-B14F-4D97-AF65-F5344CB8AC3E}">
        <p14:creationId xmlns:p14="http://schemas.microsoft.com/office/powerpoint/2010/main" val="3359878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47C8BA-3F8E-234D-9054-C51EAF0E2073}"/>
              </a:ext>
            </a:extLst>
          </p:cNvPr>
          <p:cNvSpPr txBox="1"/>
          <p:nvPr/>
        </p:nvSpPr>
        <p:spPr>
          <a:xfrm>
            <a:off x="157163" y="21057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Лот и Авраам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EEC5B3-23FA-4D48-8A25-54EB8AD5E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10" y="1420369"/>
            <a:ext cx="9103455" cy="51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05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3892" y="4568087"/>
            <a:ext cx="9402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Книга Бытие 13:10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3892" y="710848"/>
            <a:ext cx="102870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«Лот </a:t>
            </a:r>
            <a:r>
              <a:rPr lang="ru-RU" sz="3200" b="1" dirty="0"/>
              <a:t>возвел очи свои и увидел </a:t>
            </a:r>
            <a:r>
              <a:rPr lang="ru-RU" sz="3200" dirty="0"/>
              <a:t>всю окрестность Иорданскую, что она, прежде нежели истребил Господь Содом и Гоморру, вся до </a:t>
            </a:r>
            <a:r>
              <a:rPr lang="ru-RU" sz="3200" dirty="0" err="1"/>
              <a:t>Сигора</a:t>
            </a:r>
            <a:r>
              <a:rPr lang="ru-RU" sz="3200" dirty="0"/>
              <a:t> орошалась водою, как сад Господень, как земля Египетская; </a:t>
            </a:r>
            <a:r>
              <a:rPr lang="ru-RU" sz="3200" b="1" dirty="0"/>
              <a:t>и избрал себе </a:t>
            </a:r>
            <a:r>
              <a:rPr lang="ru-RU" sz="3200" dirty="0"/>
              <a:t>Лот всю окрестность Иорданскую; и двинулся Лот к востоку. И отделились они друг от друга»</a:t>
            </a:r>
          </a:p>
        </p:txBody>
      </p:sp>
    </p:spTree>
    <p:extLst>
      <p:ext uri="{BB962C8B-B14F-4D97-AF65-F5344CB8AC3E}">
        <p14:creationId xmlns:p14="http://schemas.microsoft.com/office/powerpoint/2010/main" val="2756077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47C8BA-3F8E-234D-9054-C51EAF0E2073}"/>
              </a:ext>
            </a:extLst>
          </p:cNvPr>
          <p:cNvSpPr txBox="1"/>
          <p:nvPr/>
        </p:nvSpPr>
        <p:spPr>
          <a:xfrm>
            <a:off x="157163" y="21057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Даниил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A8EF04-E39A-3844-96E9-9113B8408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298" y="1402587"/>
            <a:ext cx="9175578" cy="51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16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090" y="4541749"/>
            <a:ext cx="11222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FFFF"/>
                </a:solidFill>
              </a:rPr>
              <a:t>Пророк Даниил 1:8-9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301625" y="548443"/>
            <a:ext cx="105855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«Даниил положил в сердце своем (</a:t>
            </a:r>
            <a:r>
              <a:rPr lang="ru-RU" sz="3200" b="1" dirty="0"/>
              <a:t>сделал выбор, принял решение</a:t>
            </a:r>
            <a:r>
              <a:rPr lang="ru-RU" sz="3200" dirty="0"/>
              <a:t>) не оскверняться яствами со стола царского и вином, какое пьет царь, и потому просил начальника евнухов о том, чтобы не оскверняться ему. Бог даровал Даниилу милость и благорасположение начальника евнухов»;</a:t>
            </a:r>
          </a:p>
        </p:txBody>
      </p:sp>
    </p:spTree>
    <p:extLst>
      <p:ext uri="{BB962C8B-B14F-4D97-AF65-F5344CB8AC3E}">
        <p14:creationId xmlns:p14="http://schemas.microsoft.com/office/powerpoint/2010/main" val="2246599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7920" y="2058730"/>
            <a:ext cx="10653746" cy="359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/>
              <a:t>Что бы мы были где Он!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/>
              <a:t>Что бы помочь нам!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/>
              <a:t>Что бы мы не страдали!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/>
              <a:t>Что бы мы не умирали!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/>
              <a:t>Чтобы мы </a:t>
            </a:r>
            <a:r>
              <a:rPr lang="mr-IN" sz="4400" dirty="0"/>
              <a:t>…</a:t>
            </a:r>
            <a:r>
              <a:rPr lang="ru-RU" sz="4400" dirty="0"/>
              <a:t> спаслись!!!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002D83-DB67-FC45-BE81-917ED552F928}"/>
              </a:ext>
            </a:extLst>
          </p:cNvPr>
          <p:cNvSpPr txBox="1"/>
          <p:nvPr/>
        </p:nvSpPr>
        <p:spPr>
          <a:xfrm>
            <a:off x="0" y="21229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Чего больше всего хочет </a:t>
            </a:r>
            <a:r>
              <a:rPr lang="ru-RU" sz="3600" dirty="0" err="1">
                <a:solidFill>
                  <a:schemeClr val="bg1"/>
                </a:solidFill>
              </a:rPr>
              <a:t>иисус</a:t>
            </a:r>
            <a:r>
              <a:rPr lang="ru-RU" sz="3600" dirty="0">
                <a:solidFill>
                  <a:schemeClr val="bg1"/>
                </a:solidFill>
              </a:rPr>
              <a:t> глядя на нас?</a:t>
            </a:r>
          </a:p>
        </p:txBody>
      </p:sp>
    </p:spTree>
    <p:extLst>
      <p:ext uri="{BB962C8B-B14F-4D97-AF65-F5344CB8AC3E}">
        <p14:creationId xmlns:p14="http://schemas.microsoft.com/office/powerpoint/2010/main" val="1701878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635978" y="2546229"/>
            <a:ext cx="87410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</a:rPr>
              <a:t>Христос хочет, что бы мы жили и не умирали</a:t>
            </a:r>
          </a:p>
        </p:txBody>
      </p:sp>
    </p:spTree>
    <p:extLst>
      <p:ext uri="{BB962C8B-B14F-4D97-AF65-F5344CB8AC3E}">
        <p14:creationId xmlns:p14="http://schemas.microsoft.com/office/powerpoint/2010/main" val="4198016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">
            <a:extLst>
              <a:ext uri="{FF2B5EF4-FFF2-40B4-BE49-F238E27FC236}">
                <a16:creationId xmlns:a16="http://schemas.microsoft.com/office/drawing/2014/main" id="{D542B78A-00C7-D549-B530-DEA506575A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1C53DD-8A97-504D-BE21-0940F06CD990}"/>
              </a:ext>
            </a:extLst>
          </p:cNvPr>
          <p:cNvSpPr txBox="1"/>
          <p:nvPr/>
        </p:nvSpPr>
        <p:spPr>
          <a:xfrm>
            <a:off x="1200935" y="2166748"/>
            <a:ext cx="104065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Встану я по первому звонку будильника или посплю еще 10 минут;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Улыбнусь ли я новому дня или встану с «кислой миной»;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Проведу утро размеренно либо буду суетливо носиться по квартире;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Что я одену и подойду ли я осознанно к выбору гардероба либо «напялю» что под руки попалось и помчусь.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979C2-CC45-B243-8E0A-AEECBA0FE5B5}"/>
              </a:ext>
            </a:extLst>
          </p:cNvPr>
          <p:cNvSpPr txBox="1"/>
          <p:nvPr/>
        </p:nvSpPr>
        <p:spPr>
          <a:xfrm>
            <a:off x="308225" y="29060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bg1"/>
                </a:solidFill>
              </a:rPr>
              <a:t>Ежедневно, ежеминутно мы делаем выбор и принимаем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4074730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090" y="4501109"/>
            <a:ext cx="11222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FFFF"/>
                </a:solidFill>
              </a:rPr>
              <a:t>Пророк Исаия 53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982668" y="335422"/>
            <a:ext cx="109416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2800" dirty="0"/>
              <a:t>«Но Он взял на Себя наши немощи и понес наши болезни; а мы думали, [что] Он был поражаем, наказуем и уничижен Богом»</a:t>
            </a:r>
          </a:p>
          <a:p>
            <a:pPr fontAlgn="ctr"/>
            <a:endParaRPr lang="ru-RU" sz="2800" dirty="0"/>
          </a:p>
          <a:p>
            <a:pPr fontAlgn="ctr"/>
            <a:r>
              <a:rPr lang="ru-RU" sz="2800" dirty="0"/>
              <a:t>«Но Он изъязвлен был за грехи наши и мучим за беззакония наши; наказание мира нашего [было] на Нем, и ранами Его мы исцелились»</a:t>
            </a:r>
          </a:p>
          <a:p>
            <a:pPr fontAlgn="ctr"/>
            <a:endParaRPr lang="ru-RU" sz="2800" dirty="0"/>
          </a:p>
          <a:p>
            <a:pPr fontAlgn="ctr"/>
            <a:r>
              <a:rPr lang="ru-RU" sz="2800" dirty="0"/>
              <a:t>«Все мы блуждали, как овцы, совратились каждый на свою дорогу: и Господь возложил на Него грехи всех нас»</a:t>
            </a:r>
          </a:p>
        </p:txBody>
      </p:sp>
    </p:spTree>
    <p:extLst>
      <p:ext uri="{BB962C8B-B14F-4D97-AF65-F5344CB8AC3E}">
        <p14:creationId xmlns:p14="http://schemas.microsoft.com/office/powerpoint/2010/main" val="1019593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635978" y="2546229"/>
            <a:ext cx="87410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</a:rPr>
              <a:t>Небо не каторга, невольных там нет</a:t>
            </a:r>
            <a:r>
              <a:rPr lang="mr-IN" sz="6600" dirty="0">
                <a:solidFill>
                  <a:schemeClr val="bg1"/>
                </a:solidFill>
              </a:rPr>
              <a:t>…</a:t>
            </a:r>
            <a:endParaRPr lang="ru-RU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6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" y="0"/>
            <a:ext cx="121914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200" y="2969549"/>
            <a:ext cx="1075037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/>
              <a:t>«Могут ли те, кто растратил свою жизнь, бунтуя против Бога, внезапно перенестись на Небо и созерцать высокое и святое совершенство, царящее там, </a:t>
            </a:r>
            <a:r>
              <a:rPr lang="ru-RU" sz="2600" b="1" dirty="0"/>
              <a:t>где каждая душа светится радостью,</a:t>
            </a:r>
            <a:r>
              <a:rPr lang="ru-RU" sz="2600" dirty="0"/>
              <a:t> где на каждом лице написана любовь, где Бога и Агнца славит никогда не умолкающая музыка, где от лица Сидящего на престоле исходят непрестанные потоки света и покоятся на искупленных; разве могут те, чьи сердца исполнены ненависти к Богу, к истине и святости, быть в общении с этими святыми существами и петь вместе с ними хвалебные гимны?»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sz="4000" dirty="0">
                <a:solidFill>
                  <a:schemeClr val="bg1"/>
                </a:solidFill>
              </a:rPr>
              <a:t>Эллен Уайт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97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" y="0"/>
            <a:ext cx="121914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200" y="2969549"/>
            <a:ext cx="1075037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«Разве смогли бы они вынести славу Бога и Агнца? Нет, и еще раз нет; </a:t>
            </a:r>
            <a:r>
              <a:rPr lang="ru-RU" sz="2800" b="1" dirty="0"/>
              <a:t>им были даны целые годы испытательного срока, чтобы они сформировали свой характер для Неба</a:t>
            </a:r>
            <a:r>
              <a:rPr lang="ru-RU" sz="2800" dirty="0"/>
              <a:t>; но они не приучали себя любить чистоту; они так и не постигли язык Неба, а теперь слишком поздно. Жизнь в восстании против Бога сделала их непригодными для Неба. Его чистота, святость и покой стали бы пыткой для них, а слава Божья — пожирающим огнем»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sz="4000" dirty="0">
                <a:solidFill>
                  <a:schemeClr val="bg1"/>
                </a:solidFill>
              </a:rPr>
              <a:t>Эллен Уайт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58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" y="0"/>
            <a:ext cx="121914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9178" y="2969549"/>
            <a:ext cx="10566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/>
              <a:t>«</a:t>
            </a:r>
            <a:r>
              <a:rPr lang="ru-RU" sz="2800" dirty="0"/>
              <a:t>Они не выдержали бы всего этого, и у них было бы только одно желание: бежать с этого святого места. Они скорее предпочли бы умереть, лишь бы скрыться от лица Того, Кто умер ради их искупления. </a:t>
            </a:r>
            <a:r>
              <a:rPr lang="ru-RU" sz="2800" b="1" dirty="0"/>
              <a:t>Участь нечестивцев решит их собственный выбор. </a:t>
            </a:r>
            <a:r>
              <a:rPr lang="ru-RU" sz="2800" dirty="0"/>
              <a:t>Они добровольно лишили себя Неба, а Бог по-прежнему остается справедливым и милосердным, не допустив их туда, где для них было бы невыносимо»</a:t>
            </a:r>
            <a:endParaRPr lang="ru-RU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sz="4000" dirty="0">
                <a:solidFill>
                  <a:schemeClr val="bg1"/>
                </a:solidFill>
              </a:rPr>
              <a:t>Эллен Уайт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26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15793B-C062-7845-A1E4-89BE3BA41E14}"/>
              </a:ext>
            </a:extLst>
          </p:cNvPr>
          <p:cNvSpPr txBox="1"/>
          <p:nvPr/>
        </p:nvSpPr>
        <p:spPr>
          <a:xfrm>
            <a:off x="739778" y="1713033"/>
            <a:ext cx="338016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000" dirty="0"/>
              <a:t>Видеть как Его дети идут за Ним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7C8BA-3F8E-234D-9054-C51EAF0E2073}"/>
              </a:ext>
            </a:extLst>
          </p:cNvPr>
          <p:cNvSpPr txBox="1"/>
          <p:nvPr/>
        </p:nvSpPr>
        <p:spPr>
          <a:xfrm>
            <a:off x="157163" y="2105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Самое желанное для Христа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080F76-2863-5949-8656-8991604A3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08" y="1532237"/>
            <a:ext cx="7527149" cy="50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78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4806" y="2243273"/>
            <a:ext cx="31124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FFFF"/>
                </a:solidFill>
              </a:rPr>
              <a:t>Евангелие</a:t>
            </a:r>
          </a:p>
          <a:p>
            <a:pPr algn="ctr"/>
            <a:r>
              <a:rPr lang="ru-RU" sz="4400" dirty="0">
                <a:solidFill>
                  <a:srgbClr val="FFFFFF"/>
                </a:solidFill>
              </a:rPr>
              <a:t>от Луки</a:t>
            </a:r>
          </a:p>
          <a:p>
            <a:pPr algn="ctr"/>
            <a:r>
              <a:rPr lang="ru-RU" sz="4400" dirty="0">
                <a:solidFill>
                  <a:srgbClr val="FFFFFF"/>
                </a:solidFill>
              </a:rPr>
              <a:t>9:59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874465" y="2243273"/>
            <a:ext cx="3655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«А другому сказал: следуй за Мною».</a:t>
            </a:r>
          </a:p>
        </p:txBody>
      </p:sp>
    </p:spTree>
    <p:extLst>
      <p:ext uri="{BB962C8B-B14F-4D97-AF65-F5344CB8AC3E}">
        <p14:creationId xmlns:p14="http://schemas.microsoft.com/office/powerpoint/2010/main" val="2957986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7459" y="1922806"/>
            <a:ext cx="101943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Следуют за Ним в жизни. </a:t>
            </a:r>
            <a:r>
              <a:rPr lang="ru-RU" sz="3200" i="1" dirty="0"/>
              <a:t>(благоговейное отношение к Богу, милосердное отношение к людям)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В крещении. </a:t>
            </a:r>
            <a:r>
              <a:rPr lang="ru-RU" sz="3200" i="1" dirty="0"/>
              <a:t>(Он исполнил волю Отца, оставив нам пример)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В служении </a:t>
            </a:r>
            <a:r>
              <a:rPr lang="ru-RU" sz="3200" i="1" dirty="0"/>
              <a:t>(рожденный свыше человек - это человек служения и труда)</a:t>
            </a:r>
          </a:p>
        </p:txBody>
      </p:sp>
    </p:spTree>
    <p:extLst>
      <p:ext uri="{BB962C8B-B14F-4D97-AF65-F5344CB8AC3E}">
        <p14:creationId xmlns:p14="http://schemas.microsoft.com/office/powerpoint/2010/main" val="608860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3999" y="2224132"/>
            <a:ext cx="2766398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Евангелие 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от Иоанна</a:t>
            </a:r>
            <a:endParaRPr lang="ru-RU" sz="4400" dirty="0"/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3:5</a:t>
            </a:r>
          </a:p>
          <a:p>
            <a:pPr algn="ctr"/>
            <a:endParaRPr lang="ru-RU" sz="4000" b="1" dirty="0">
              <a:solidFill>
                <a:schemeClr val="bg1"/>
              </a:solidFill>
            </a:endParaRPr>
          </a:p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3558" y="1954242"/>
            <a:ext cx="39906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dirty="0"/>
              <a:t>«Иисус отвечал: истинно, истинно говорю тебе, если кто не родится от воды и Духа, не может войти в Царствие Божие»</a:t>
            </a:r>
          </a:p>
        </p:txBody>
      </p:sp>
    </p:spTree>
    <p:extLst>
      <p:ext uri="{BB962C8B-B14F-4D97-AF65-F5344CB8AC3E}">
        <p14:creationId xmlns:p14="http://schemas.microsoft.com/office/powerpoint/2010/main" val="1096990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15793B-C062-7845-A1E4-89BE3BA41E14}"/>
              </a:ext>
            </a:extLst>
          </p:cNvPr>
          <p:cNvSpPr txBox="1"/>
          <p:nvPr/>
        </p:nvSpPr>
        <p:spPr>
          <a:xfrm>
            <a:off x="974557" y="1725390"/>
            <a:ext cx="338016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dirty="0"/>
              <a:t>Давайте поставим Христа на 1 место в нашей жизни и Он ее изменит в лучшую сторону!!!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7C8BA-3F8E-234D-9054-C51EAF0E2073}"/>
              </a:ext>
            </a:extLst>
          </p:cNvPr>
          <p:cNvSpPr txBox="1"/>
          <p:nvPr/>
        </p:nvSpPr>
        <p:spPr>
          <a:xfrm>
            <a:off x="157163" y="21057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Правильный выбор надо делать и умом и сердцем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E38A27-728D-1843-8A80-555C61C4A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717" y="1725390"/>
            <a:ext cx="7168962" cy="467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86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31848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Часто бывает, что мы стоим перед трудным выбором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D7500C-A557-CE43-A077-277C0D0FDC31}"/>
              </a:ext>
            </a:extLst>
          </p:cNvPr>
          <p:cNvSpPr txBox="1"/>
          <p:nvPr/>
        </p:nvSpPr>
        <p:spPr>
          <a:xfrm>
            <a:off x="1051264" y="1952484"/>
            <a:ext cx="2927407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dirty="0"/>
              <a:t>Трудность выбора заключалась в силе соблазна!!!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3F6B6A-2D8C-EC42-8925-371E6E37B9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1"/>
          <a:stretch/>
        </p:blipFill>
        <p:spPr>
          <a:xfrm>
            <a:off x="4176553" y="1619887"/>
            <a:ext cx="7426520" cy="452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27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3892" y="4557927"/>
            <a:ext cx="9402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Книга Иисуса Навина 24:15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3230" y="803181"/>
            <a:ext cx="98793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«Если же не угодно вам служить Господу, то изберите себе ныне, кому служить, богам ли, которым служили отцы ваши, бывшие за рекою, или богам </a:t>
            </a:r>
            <a:r>
              <a:rPr lang="ru-RU" sz="3600" dirty="0" err="1"/>
              <a:t>Аморреев</a:t>
            </a:r>
            <a:r>
              <a:rPr lang="ru-RU" sz="3600" dirty="0"/>
              <a:t>, в земле которых живете; а я и дом мой будем служить Господу»</a:t>
            </a:r>
          </a:p>
        </p:txBody>
      </p:sp>
    </p:spTree>
    <p:extLst>
      <p:ext uri="{BB962C8B-B14F-4D97-AF65-F5344CB8AC3E}">
        <p14:creationId xmlns:p14="http://schemas.microsoft.com/office/powerpoint/2010/main" val="2109438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" y="0"/>
            <a:ext cx="121914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5808" y="2976089"/>
            <a:ext cx="100468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«Выбор друзей — это очень важный вопрос, на который молодёжь должна обратить серьёзное внимание. Среди юношей, посещающих наши школы, всегда будет два класса людей: тех, кто старается угодить Богу и проявить послушание учителям и тех, кто исполнен духа непокорности.</a:t>
            </a:r>
          </a:p>
          <a:p>
            <a:r>
              <a:rPr lang="ru-RU" sz="2800" dirty="0"/>
              <a:t>Существует верная пословица: «С кем поведёшься от того и наберёшься». Молодые люди не осознают, как сильно их характер и доброе имя зависят от их товарищей».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sz="4000" dirty="0">
                <a:solidFill>
                  <a:schemeClr val="bg1"/>
                </a:solidFill>
              </a:rPr>
              <a:t>Эллен Уайт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76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">
            <a:extLst>
              <a:ext uri="{FF2B5EF4-FFF2-40B4-BE49-F238E27FC236}">
                <a16:creationId xmlns:a16="http://schemas.microsoft.com/office/drawing/2014/main" id="{D542B78A-00C7-D549-B530-DEA506575A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1C53DD-8A97-504D-BE21-0940F06CD990}"/>
              </a:ext>
            </a:extLst>
          </p:cNvPr>
          <p:cNvSpPr txBox="1"/>
          <p:nvPr/>
        </p:nvSpPr>
        <p:spPr>
          <a:xfrm>
            <a:off x="978513" y="1734261"/>
            <a:ext cx="107974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/>
              <a:t>Когда есть доверие </a:t>
            </a:r>
            <a:r>
              <a:rPr lang="mr-IN" sz="3600" dirty="0"/>
              <a:t>–</a:t>
            </a:r>
            <a:r>
              <a:rPr lang="ru-RU" sz="3600" dirty="0"/>
              <a:t> тогда можно говорить о выборе.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/>
              <a:t>Мы не доверяем ребенку выбрать папе профессию или в какую школу ходить и </a:t>
            </a:r>
            <a:r>
              <a:rPr lang="ru-RU" sz="3600" dirty="0" err="1"/>
              <a:t>тд</a:t>
            </a:r>
            <a:r>
              <a:rPr lang="ru-RU" sz="3600" dirty="0"/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/>
              <a:t>Если бы Бог нам не доверял, Он бы не дал право выбирать! Зная, что мы все равно выберем не то</a:t>
            </a:r>
            <a:r>
              <a:rPr lang="mr-IN" sz="3600" dirty="0"/>
              <a:t>…</a:t>
            </a:r>
            <a:endParaRPr lang="ru-RU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/>
              <a:t>Он дал нам разум и мы созданы по Его образу и подобию.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979C2-CC45-B243-8E0A-AEECBA0FE5B5}"/>
              </a:ext>
            </a:extLst>
          </p:cNvPr>
          <p:cNvSpPr txBox="1"/>
          <p:nvPr/>
        </p:nvSpPr>
        <p:spPr>
          <a:xfrm>
            <a:off x="1" y="29060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Возможность выбора </a:t>
            </a:r>
            <a:r>
              <a:rPr lang="mr-IN" sz="3600" dirty="0">
                <a:solidFill>
                  <a:schemeClr val="bg1"/>
                </a:solidFill>
              </a:rPr>
              <a:t>–</a:t>
            </a:r>
            <a:r>
              <a:rPr lang="ru-RU" sz="3600" dirty="0">
                <a:solidFill>
                  <a:schemeClr val="bg1"/>
                </a:solidFill>
              </a:rPr>
              <a:t> это божий дар</a:t>
            </a:r>
          </a:p>
        </p:txBody>
      </p:sp>
    </p:spTree>
    <p:extLst>
      <p:ext uri="{BB962C8B-B14F-4D97-AF65-F5344CB8AC3E}">
        <p14:creationId xmlns:p14="http://schemas.microsoft.com/office/powerpoint/2010/main" val="1607463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15793B-C062-7845-A1E4-89BE3BA41E14}"/>
              </a:ext>
            </a:extLst>
          </p:cNvPr>
          <p:cNvSpPr txBox="1"/>
          <p:nvPr/>
        </p:nvSpPr>
        <p:spPr>
          <a:xfrm>
            <a:off x="863346" y="1854784"/>
            <a:ext cx="338016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800" dirty="0"/>
              <a:t>хорошие  </a:t>
            </a:r>
          </a:p>
          <a:p>
            <a:r>
              <a:rPr lang="ru-RU" sz="4800" dirty="0"/>
              <a:t>и плохие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EAED2-3AB7-904F-9AA3-5CEDCBC001DD}"/>
              </a:ext>
            </a:extLst>
          </p:cNvPr>
          <p:cNvSpPr txBox="1"/>
          <p:nvPr/>
        </p:nvSpPr>
        <p:spPr>
          <a:xfrm>
            <a:off x="0" y="27779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Там где выбор </a:t>
            </a:r>
            <a:r>
              <a:rPr lang="mr-IN" sz="4000" dirty="0">
                <a:solidFill>
                  <a:schemeClr val="bg1"/>
                </a:solidFill>
              </a:rPr>
              <a:t>–</a:t>
            </a:r>
            <a:r>
              <a:rPr lang="ru-RU" sz="4000" dirty="0">
                <a:solidFill>
                  <a:schemeClr val="bg1"/>
                </a:solidFill>
              </a:rPr>
              <a:t> всегда есть 2 вида последствий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C1C895-2DF5-524C-B834-399B0080B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37" y="1463074"/>
            <a:ext cx="8517733" cy="479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13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400719" y="2651412"/>
            <a:ext cx="9904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</a:rPr>
              <a:t>Привыкнуть можно и к плохому и к хорошему.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7E22-BBF0-724B-8AA2-77AD4195B82F}"/>
              </a:ext>
            </a:extLst>
          </p:cNvPr>
          <p:cNvSpPr txBox="1"/>
          <p:nvPr/>
        </p:nvSpPr>
        <p:spPr>
          <a:xfrm>
            <a:off x="1099752" y="241175"/>
            <a:ext cx="1050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То, что мы чаще всего делаем и есть наша привычка!</a:t>
            </a:r>
          </a:p>
        </p:txBody>
      </p:sp>
    </p:spTree>
    <p:extLst>
      <p:ext uri="{BB962C8B-B14F-4D97-AF65-F5344CB8AC3E}">
        <p14:creationId xmlns:p14="http://schemas.microsoft.com/office/powerpoint/2010/main" val="8419541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2427</Words>
  <Application>Microsoft Macintosh PowerPoint</Application>
  <PresentationFormat>Широкоэкранный</PresentationFormat>
  <Paragraphs>177</Paragraphs>
  <Slides>39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Microsoft Office User</cp:lastModifiedBy>
  <cp:revision>38</cp:revision>
  <dcterms:created xsi:type="dcterms:W3CDTF">2019-10-08T19:03:52Z</dcterms:created>
  <dcterms:modified xsi:type="dcterms:W3CDTF">2019-11-03T17:06:43Z</dcterms:modified>
</cp:coreProperties>
</file>