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6"/>
  </p:notesMasterIdLst>
  <p:sldIdLst>
    <p:sldId id="258" r:id="rId2"/>
    <p:sldId id="256" r:id="rId3"/>
    <p:sldId id="264" r:id="rId4"/>
    <p:sldId id="262" r:id="rId5"/>
    <p:sldId id="300" r:id="rId6"/>
    <p:sldId id="304" r:id="rId7"/>
    <p:sldId id="305" r:id="rId8"/>
    <p:sldId id="306" r:id="rId9"/>
    <p:sldId id="307" r:id="rId10"/>
    <p:sldId id="301" r:id="rId11"/>
    <p:sldId id="308" r:id="rId12"/>
    <p:sldId id="309" r:id="rId13"/>
    <p:sldId id="310" r:id="rId14"/>
    <p:sldId id="311" r:id="rId15"/>
    <p:sldId id="312" r:id="rId16"/>
    <p:sldId id="313" r:id="rId17"/>
    <p:sldId id="314" r:id="rId18"/>
    <p:sldId id="315" r:id="rId19"/>
    <p:sldId id="316" r:id="rId20"/>
    <p:sldId id="317" r:id="rId21"/>
    <p:sldId id="318" r:id="rId22"/>
    <p:sldId id="320" r:id="rId23"/>
    <p:sldId id="321" r:id="rId24"/>
    <p:sldId id="322" r:id="rId25"/>
    <p:sldId id="319" r:id="rId26"/>
    <p:sldId id="346" r:id="rId27"/>
    <p:sldId id="324" r:id="rId28"/>
    <p:sldId id="345" r:id="rId29"/>
    <p:sldId id="325" r:id="rId30"/>
    <p:sldId id="344" r:id="rId31"/>
    <p:sldId id="327" r:id="rId32"/>
    <p:sldId id="343" r:id="rId33"/>
    <p:sldId id="329" r:id="rId34"/>
    <p:sldId id="332" r:id="rId35"/>
    <p:sldId id="331" r:id="rId36"/>
    <p:sldId id="342" r:id="rId37"/>
    <p:sldId id="333" r:id="rId38"/>
    <p:sldId id="335" r:id="rId39"/>
    <p:sldId id="337" r:id="rId40"/>
    <p:sldId id="336" r:id="rId41"/>
    <p:sldId id="339" r:id="rId42"/>
    <p:sldId id="340" r:id="rId43"/>
    <p:sldId id="341" r:id="rId44"/>
    <p:sldId id="260" r:id="rId45"/>
  </p:sldIdLst>
  <p:sldSz cx="12192000" cy="6858000"/>
  <p:notesSz cx="6858000" cy="9144000"/>
  <p:embeddedFontLst>
    <p:embeddedFont>
      <p:font typeface="Adventure" panose="02000503020000020003" pitchFamily="2" charset="0"/>
      <p:regular r:id="rId47"/>
    </p:embeddedFont>
    <p:embeddedFont>
      <p:font typeface="BLAGO" panose="02000600080000020004" pitchFamily="2" charset="0"/>
      <p:regular r:id="rId48"/>
    </p:embeddedFont>
    <p:embeddedFont>
      <p:font typeface="Calibri" panose="020F0502020204030204" pitchFamily="34" charset="0"/>
      <p:regular r:id="rId49"/>
      <p:bold r:id="rId50"/>
      <p:italic r:id="rId51"/>
      <p:boldItalic r:id="rId52"/>
    </p:embeddedFont>
    <p:embeddedFont>
      <p:font typeface="Cricket" pitchFamily="2" charset="0"/>
      <p:regular r:id="rId53"/>
      <p:bold r:id="rId54"/>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6600"/>
    <a:srgbClr val="C9C400"/>
    <a:srgbClr val="009900"/>
    <a:srgbClr val="C0C0C0"/>
    <a:srgbClr val="FFFFFF"/>
    <a:srgbClr val="CDC800"/>
    <a:srgbClr val="FFB84F"/>
    <a:srgbClr val="0099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1700" autoAdjust="0"/>
  </p:normalViewPr>
  <p:slideViewPr>
    <p:cSldViewPr snapToGrid="0">
      <p:cViewPr varScale="1">
        <p:scale>
          <a:sx n="61" d="100"/>
          <a:sy n="61" d="100"/>
        </p:scale>
        <p:origin x="1920"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AB911-CF15-43DE-97DB-3F99490BC081}" type="datetimeFigureOut">
              <a:rPr lang="ru-RU" smtClean="0"/>
              <a:pPr/>
              <a:t>19.11.2021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42042-6C17-4CBA-88A0-7A8778FA0ADB}" type="slidenum">
              <a:rPr lang="ru-RU" smtClean="0"/>
              <a:pPr/>
              <a:t>‹#›</a:t>
            </a:fld>
            <a:endParaRPr lang="ru-RU"/>
          </a:p>
        </p:txBody>
      </p:sp>
    </p:spTree>
    <p:extLst>
      <p:ext uri="{BB962C8B-B14F-4D97-AF65-F5344CB8AC3E}">
        <p14:creationId xmlns:p14="http://schemas.microsoft.com/office/powerpoint/2010/main" val="142980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Благодарность Богу за эту возможность приходить в Его присутствие…</a:t>
            </a:r>
          </a:p>
          <a:p>
            <a:r>
              <a:rPr lang="ru-RU" sz="1200" kern="1200" dirty="0">
                <a:solidFill>
                  <a:schemeClr val="tx1"/>
                </a:solidFill>
                <a:effectLst/>
                <a:latin typeface="+mn-lt"/>
                <a:ea typeface="+mn-ea"/>
                <a:cs typeface="+mn-cs"/>
              </a:rPr>
              <a:t>Вместе молиться, вместе читать Его Слово…</a:t>
            </a:r>
          </a:p>
          <a:p>
            <a:r>
              <a:rPr lang="ru-RU" sz="1200" kern="1200" dirty="0">
                <a:solidFill>
                  <a:schemeClr val="tx1"/>
                </a:solidFill>
                <a:effectLst/>
                <a:latin typeface="+mn-lt"/>
                <a:ea typeface="+mn-ea"/>
                <a:cs typeface="+mn-cs"/>
              </a:rPr>
              <a:t>Вместе учиться у Бога…</a:t>
            </a:r>
          </a:p>
          <a:p>
            <a:r>
              <a:rPr lang="ru-RU" sz="1200" kern="1200" dirty="0">
                <a:solidFill>
                  <a:schemeClr val="tx1"/>
                </a:solidFill>
                <a:effectLst/>
                <a:latin typeface="+mn-lt"/>
                <a:ea typeface="+mn-ea"/>
                <a:cs typeface="+mn-cs"/>
              </a:rPr>
              <a:t>Вместе принимать какие-то решения и меняться…</a:t>
            </a:r>
          </a:p>
          <a:p>
            <a:r>
              <a:rPr lang="ru-RU" sz="1200" kern="1200" dirty="0">
                <a:solidFill>
                  <a:schemeClr val="tx1"/>
                </a:solidFill>
                <a:effectLst/>
                <a:latin typeface="+mn-lt"/>
                <a:ea typeface="+mn-ea"/>
                <a:cs typeface="+mn-cs"/>
              </a:rPr>
              <a:t>И это правильно, если мы с таким побуждением приходим на встречу с Богом.</a:t>
            </a:r>
          </a:p>
          <a:p>
            <a:r>
              <a:rPr lang="ru-RU" sz="1200" kern="1200" dirty="0">
                <a:solidFill>
                  <a:schemeClr val="tx1"/>
                </a:solidFill>
                <a:effectLst/>
                <a:latin typeface="+mn-lt"/>
                <a:ea typeface="+mn-ea"/>
                <a:cs typeface="+mn-cs"/>
              </a:rPr>
              <a:t>Сегодня у нас будет очень важная тема:</a:t>
            </a:r>
          </a:p>
        </p:txBody>
      </p:sp>
      <p:sp>
        <p:nvSpPr>
          <p:cNvPr id="4" name="Номер слайда 3"/>
          <p:cNvSpPr>
            <a:spLocks noGrp="1"/>
          </p:cNvSpPr>
          <p:nvPr>
            <p:ph type="sldNum" sz="quarter" idx="10"/>
          </p:nvPr>
        </p:nvSpPr>
        <p:spPr/>
        <p:txBody>
          <a:bodyPr/>
          <a:lstStyle/>
          <a:p>
            <a:fld id="{0EB42042-6C17-4CBA-88A0-7A8778FA0ADB}" type="slidenum">
              <a:rPr lang="ru-RU" smtClean="0"/>
              <a:pPr/>
              <a:t>1</a:t>
            </a:fld>
            <a:endParaRPr lang="ru-RU"/>
          </a:p>
        </p:txBody>
      </p:sp>
    </p:spTree>
    <p:extLst>
      <p:ext uri="{BB962C8B-B14F-4D97-AF65-F5344CB8AC3E}">
        <p14:creationId xmlns:p14="http://schemas.microsoft.com/office/powerpoint/2010/main" val="2330124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В свое время Михаил Ломоносов сказал:</a:t>
            </a:r>
          </a:p>
          <a:p>
            <a:r>
              <a:rPr lang="ru-RU" sz="1200" kern="1200" dirty="0">
                <a:solidFill>
                  <a:schemeClr val="tx1"/>
                </a:solidFill>
                <a:effectLst/>
                <a:latin typeface="+mn-lt"/>
                <a:ea typeface="+mn-ea"/>
                <a:cs typeface="+mn-cs"/>
              </a:rPr>
              <a:t>Народ, не знающий своего прошлого, не имеет будущего.</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10</a:t>
            </a:fld>
            <a:endParaRPr lang="ru-RU"/>
          </a:p>
        </p:txBody>
      </p:sp>
    </p:spTree>
    <p:extLst>
      <p:ext uri="{BB962C8B-B14F-4D97-AF65-F5344CB8AC3E}">
        <p14:creationId xmlns:p14="http://schemas.microsoft.com/office/powerpoint/2010/main" val="1417706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Три уникальные особенности Церкви АСД:</a:t>
            </a:r>
          </a:p>
          <a:p>
            <a:pPr marL="171450" lvl="0" indent="-171450">
              <a:buFont typeface="Arial" panose="020B0604020202020204" pitchFamily="34" charset="0"/>
              <a:buChar char="•"/>
            </a:pPr>
            <a:r>
              <a:rPr lang="ru-RU" sz="1200" b="1" kern="1200" dirty="0">
                <a:solidFill>
                  <a:schemeClr val="tx1"/>
                </a:solidFill>
                <a:effectLst/>
                <a:latin typeface="+mn-lt"/>
                <a:ea typeface="+mn-ea"/>
                <a:cs typeface="+mn-cs"/>
              </a:rPr>
              <a:t>Корни</a:t>
            </a:r>
          </a:p>
          <a:p>
            <a:r>
              <a:rPr lang="ru-RU" sz="1200" b="1" kern="1200" dirty="0">
                <a:solidFill>
                  <a:schemeClr val="tx1"/>
                </a:solidFill>
                <a:effectLst/>
                <a:latin typeface="+mn-lt"/>
                <a:ea typeface="+mn-ea"/>
                <a:cs typeface="+mn-cs"/>
              </a:rPr>
              <a:t>Откр.10.6-11.</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И клялся Живущим во веки веков, Который сотворил небо и все, что на нем, землю и все, что на ней, и море и все, что в нем, что времени уже не будет; но в те дни, когда возгласит седьмой Ангел, когда он вострубит, совершится тайна Божия, как Он благовествовал рабам Своим пророкам. И голос, который я слышал с неба, опять стал говорить со мною, и сказал: пойди, возьми раскрытую книжку из руки Ангела, стоящего на море и на земле. И я пошел к Ангелу, и сказал ему: дай мне книжку. Он сказал мне: возьми и съешь ее; она будет горька во чреве твоем, но в устах твоих будет сладка, как мед. И взял я книжку из руки Ангела, и съел ее; и она в устах моих была сладка, как мед; когда же съел ее, то горько стало во чреве моем.  сказал он мне: тебе надлежит опять пророчествовать о народах и племенах, и языках и царях многих.</a:t>
            </a:r>
          </a:p>
          <a:p>
            <a:pPr marL="171450" lvl="0" indent="-171450">
              <a:buFont typeface="Arial" panose="020B0604020202020204" pitchFamily="34" charset="0"/>
              <a:buChar char="•"/>
            </a:pPr>
            <a:r>
              <a:rPr lang="ru-RU" sz="1200" b="1" kern="1200" dirty="0">
                <a:solidFill>
                  <a:schemeClr val="tx1"/>
                </a:solidFill>
                <a:effectLst/>
                <a:latin typeface="+mn-lt"/>
                <a:ea typeface="+mn-ea"/>
                <a:cs typeface="+mn-cs"/>
              </a:rPr>
              <a:t>Вестник</a:t>
            </a:r>
          </a:p>
          <a:p>
            <a:r>
              <a:rPr lang="ru-RU" sz="1200" b="1" kern="1200" dirty="0">
                <a:solidFill>
                  <a:schemeClr val="tx1"/>
                </a:solidFill>
                <a:effectLst/>
                <a:latin typeface="+mn-lt"/>
                <a:ea typeface="+mn-ea"/>
                <a:cs typeface="+mn-cs"/>
              </a:rPr>
              <a:t>Откр.12.17; 19.10.</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И рассвирепел дракон на жену, и пошел, чтобы вступить в брань с прочими от семени ее, сохраняющими заповеди Божии и имеющими свидетельство Иисуса Христа… ибо свидетельство </a:t>
            </a:r>
            <a:r>
              <a:rPr lang="ru-RU" sz="1200" kern="1200" dirty="0" err="1">
                <a:solidFill>
                  <a:schemeClr val="tx1"/>
                </a:solidFill>
                <a:effectLst/>
                <a:latin typeface="+mn-lt"/>
                <a:ea typeface="+mn-ea"/>
                <a:cs typeface="+mn-cs"/>
              </a:rPr>
              <a:t>Иисусово</a:t>
            </a:r>
            <a:r>
              <a:rPr lang="ru-RU" sz="1200" kern="1200" dirty="0">
                <a:solidFill>
                  <a:schemeClr val="tx1"/>
                </a:solidFill>
                <a:effectLst/>
                <a:latin typeface="+mn-lt"/>
                <a:ea typeface="+mn-ea"/>
                <a:cs typeface="+mn-cs"/>
              </a:rPr>
              <a:t> есть дух пророчества.</a:t>
            </a:r>
          </a:p>
          <a:p>
            <a:pPr marL="171450" lvl="0" indent="-171450">
              <a:buFont typeface="Arial" panose="020B0604020202020204" pitchFamily="34" charset="0"/>
              <a:buChar char="•"/>
            </a:pPr>
            <a:r>
              <a:rPr lang="ru-RU" sz="1200" b="1" kern="1200" dirty="0">
                <a:solidFill>
                  <a:schemeClr val="tx1"/>
                </a:solidFill>
                <a:effectLst/>
                <a:latin typeface="+mn-lt"/>
                <a:ea typeface="+mn-ea"/>
                <a:cs typeface="+mn-cs"/>
              </a:rPr>
              <a:t>Весть</a:t>
            </a:r>
          </a:p>
          <a:p>
            <a:r>
              <a:rPr lang="ru-RU" sz="1200" b="1" kern="1200" dirty="0">
                <a:solidFill>
                  <a:schemeClr val="tx1"/>
                </a:solidFill>
                <a:effectLst/>
                <a:latin typeface="+mn-lt"/>
                <a:ea typeface="+mn-ea"/>
                <a:cs typeface="+mn-cs"/>
              </a:rPr>
              <a:t>Откр.14.6-12.</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И увидел я другого Ангела, летящего по средине неба, который имел вечное Евангелие, чтобы благовествовать живущим на земле и всякому племени и колену, и языку и народу; и говорил он громким голосом: убойтесь Бога и воздайте Ему славу, ибо наступил час суда Его, и поклонитесь Сотворившему небо и землю, и море и источники вод. И другой Ангел следовал за ним, говоря: пал, пал Вавилон, город великий, потому что он яростным вином блуда своего напоил все народы. И третий Ангел последовал за ними, говоря громким голосом: кто поклоняется зверю и образу его и принимает начертание на чело свое, или на руку свою, тот будет пить вино ярости Божией, вино цельное, приготовленное в чаше гнева Его, и будет мучим в огне и сере пред святыми Ангелами и пред Агнцем; и дым мучения их будет восходить во веки веков, и не будут иметь покоя ни днем, ни ночью поклоняющиеся зверю и образу его и принимающие начертание имени его. Здесь терпение святых, соблюдающих заповеди Божии и веру в Иисуса.</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11</a:t>
            </a:fld>
            <a:endParaRPr lang="ru-RU"/>
          </a:p>
        </p:txBody>
      </p:sp>
    </p:spTree>
    <p:extLst>
      <p:ext uri="{BB962C8B-B14F-4D97-AF65-F5344CB8AC3E}">
        <p14:creationId xmlns:p14="http://schemas.microsoft.com/office/powerpoint/2010/main" val="3993325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Эпохальный пророк </a:t>
            </a:r>
          </a:p>
          <a:p>
            <a:r>
              <a:rPr lang="ru-RU" sz="1200" kern="1200" dirty="0">
                <a:solidFill>
                  <a:schemeClr val="tx1"/>
                </a:solidFill>
                <a:effectLst/>
                <a:latin typeface="+mn-lt"/>
                <a:ea typeface="+mn-ea"/>
                <a:cs typeface="+mn-cs"/>
              </a:rPr>
              <a:t>Давайте рассмотрим, что это такое на примерах, чтобы это было более понятно.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12</a:t>
            </a:fld>
            <a:endParaRPr lang="ru-RU"/>
          </a:p>
        </p:txBody>
      </p:sp>
    </p:spTree>
    <p:extLst>
      <p:ext uri="{BB962C8B-B14F-4D97-AF65-F5344CB8AC3E}">
        <p14:creationId xmlns:p14="http://schemas.microsoft.com/office/powerpoint/2010/main" val="1016513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Хотя о будущем потопе Бог рассказал еще Еноху…</a:t>
            </a:r>
          </a:p>
          <a:p>
            <a:r>
              <a:rPr lang="ru-RU" sz="1200" kern="1200" dirty="0">
                <a:solidFill>
                  <a:schemeClr val="tx1"/>
                </a:solidFill>
                <a:effectLst/>
                <a:latin typeface="+mn-lt"/>
                <a:ea typeface="+mn-ea"/>
                <a:cs typeface="+mn-cs"/>
              </a:rPr>
              <a:t>Но чем ближе было до этого события, то Бог выбирает интересную личность – </a:t>
            </a:r>
            <a:r>
              <a:rPr lang="ru-RU" sz="1200" b="1" kern="1200" dirty="0">
                <a:solidFill>
                  <a:schemeClr val="tx1"/>
                </a:solidFill>
                <a:effectLst/>
                <a:latin typeface="+mn-lt"/>
                <a:ea typeface="+mn-ea"/>
                <a:cs typeface="+mn-cs"/>
              </a:rPr>
              <a:t>Ноя</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В этом периоде Бог велел восстать эпохальному пророку – Ною. </a:t>
            </a:r>
          </a:p>
          <a:p>
            <a:r>
              <a:rPr lang="ru-RU" sz="1200" kern="1200" dirty="0">
                <a:solidFill>
                  <a:schemeClr val="tx1"/>
                </a:solidFill>
                <a:effectLst/>
                <a:latin typeface="+mn-lt"/>
                <a:ea typeface="+mn-ea"/>
                <a:cs typeface="+mn-cs"/>
              </a:rPr>
              <a:t>Он сообщил весть покаяния допотопному миру и составил ядро тех, кто продолжил род людей на земле.</a:t>
            </a:r>
          </a:p>
          <a:p>
            <a:r>
              <a:rPr lang="ru-RU" sz="1200" b="1" kern="1200" dirty="0">
                <a:solidFill>
                  <a:schemeClr val="tx1"/>
                </a:solidFill>
                <a:effectLst/>
                <a:latin typeface="+mn-lt"/>
                <a:ea typeface="+mn-ea"/>
                <a:cs typeface="+mn-cs"/>
              </a:rPr>
              <a:t>Евр.11.7.</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Верою Ной, получив откровение о том, что еще не было видимо, благоговея приготовил ковчег для спасения дома своего; ею осудил он (весь) мир, и сделался наследником праведности по вере.</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13</a:t>
            </a:fld>
            <a:endParaRPr lang="ru-RU"/>
          </a:p>
        </p:txBody>
      </p:sp>
    </p:spTree>
    <p:extLst>
      <p:ext uri="{BB962C8B-B14F-4D97-AF65-F5344CB8AC3E}">
        <p14:creationId xmlns:p14="http://schemas.microsoft.com/office/powerpoint/2010/main" val="178650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Следующего пророка мы можем вспомнить – это Авраам (Быт.15.13,16.), который знал о будущем великом событии – выходе евреев из египетского рабства. </a:t>
            </a:r>
          </a:p>
          <a:p>
            <a:r>
              <a:rPr lang="ru-RU" sz="1200" kern="1200" dirty="0">
                <a:solidFill>
                  <a:schemeClr val="tx1"/>
                </a:solidFill>
                <a:effectLst/>
                <a:latin typeface="+mn-lt"/>
                <a:ea typeface="+mn-ea"/>
                <a:cs typeface="+mn-cs"/>
              </a:rPr>
              <a:t>О чем в свою очередь знали Исаак, Иаков, Иосиф.</a:t>
            </a:r>
          </a:p>
          <a:p>
            <a:r>
              <a:rPr lang="ru-RU" sz="1200" kern="1200" dirty="0">
                <a:solidFill>
                  <a:schemeClr val="tx1"/>
                </a:solidFill>
                <a:effectLst/>
                <a:latin typeface="+mn-lt"/>
                <a:ea typeface="+mn-ea"/>
                <a:cs typeface="+mn-cs"/>
              </a:rPr>
              <a:t>Но эпохальным пророком был – </a:t>
            </a:r>
            <a:r>
              <a:rPr lang="ru-RU" sz="1200" b="1" kern="1200" dirty="0">
                <a:solidFill>
                  <a:schemeClr val="tx1"/>
                </a:solidFill>
                <a:effectLst/>
                <a:latin typeface="+mn-lt"/>
                <a:ea typeface="+mn-ea"/>
                <a:cs typeface="+mn-cs"/>
              </a:rPr>
              <a:t>Моисей.</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Как об этом говорит нам Писание? </a:t>
            </a:r>
          </a:p>
          <a:p>
            <a:r>
              <a:rPr lang="ru-RU" sz="1200" b="1" kern="1200" dirty="0">
                <a:solidFill>
                  <a:schemeClr val="tx1"/>
                </a:solidFill>
                <a:effectLst/>
                <a:latin typeface="+mn-lt"/>
                <a:ea typeface="+mn-ea"/>
                <a:cs typeface="+mn-cs"/>
              </a:rPr>
              <a:t>Ос.12.13.</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Через пророка вывел Господь Израиля из Египта и через пророка Он охранял его.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14</a:t>
            </a:fld>
            <a:endParaRPr lang="ru-RU"/>
          </a:p>
        </p:txBody>
      </p:sp>
    </p:spTree>
    <p:extLst>
      <p:ext uri="{BB962C8B-B14F-4D97-AF65-F5344CB8AC3E}">
        <p14:creationId xmlns:p14="http://schemas.microsoft.com/office/powerpoint/2010/main" val="2700861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Еще один пророк говорил о будущих событиях (Вавилонский плен) – это Иеремия (Иер.25.1-2,11.).</a:t>
            </a:r>
          </a:p>
          <a:p>
            <a:r>
              <a:rPr lang="ru-RU" sz="1200" kern="1200" dirty="0">
                <a:solidFill>
                  <a:schemeClr val="tx1"/>
                </a:solidFill>
                <a:effectLst/>
                <a:latin typeface="+mn-lt"/>
                <a:ea typeface="+mn-ea"/>
                <a:cs typeface="+mn-cs"/>
              </a:rPr>
              <a:t>Но эпохальным пророком был – </a:t>
            </a:r>
            <a:r>
              <a:rPr lang="ru-RU" sz="1200" b="1" kern="1200" dirty="0">
                <a:solidFill>
                  <a:schemeClr val="tx1"/>
                </a:solidFill>
                <a:effectLst/>
                <a:latin typeface="+mn-lt"/>
                <a:ea typeface="+mn-ea"/>
                <a:cs typeface="+mn-cs"/>
              </a:rPr>
              <a:t>Даниил.</a:t>
            </a:r>
            <a:endParaRPr lang="ru-RU" sz="1200" kern="1200" dirty="0">
              <a:solidFill>
                <a:schemeClr val="tx1"/>
              </a:solidFill>
              <a:effectLst/>
              <a:latin typeface="+mn-lt"/>
              <a:ea typeface="+mn-ea"/>
              <a:cs typeface="+mn-cs"/>
            </a:endParaRPr>
          </a:p>
          <a:p>
            <a:r>
              <a:rPr lang="ru-RU" sz="1200" b="1" kern="1200" dirty="0">
                <a:solidFill>
                  <a:schemeClr val="tx1"/>
                </a:solidFill>
                <a:effectLst/>
                <a:latin typeface="+mn-lt"/>
                <a:ea typeface="+mn-ea"/>
                <a:cs typeface="+mn-cs"/>
              </a:rPr>
              <a:t>Дан.9.2.</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В первый год царствования его я, Даниил, сообразил по книгам число лет, о котором было слово Господне к Иеремии что исполнятся над опустошением Иерусалима семьдесят лет. </a:t>
            </a:r>
          </a:p>
          <a:p>
            <a:r>
              <a:rPr lang="ru-RU" sz="1200" kern="1200" dirty="0">
                <a:solidFill>
                  <a:schemeClr val="tx1"/>
                </a:solidFill>
                <a:effectLst/>
                <a:latin typeface="+mn-lt"/>
                <a:ea typeface="+mn-ea"/>
                <a:cs typeface="+mn-cs"/>
              </a:rPr>
              <a:t>Именно он открывал будущие события не только для Израильского народа, но и для всего мира.</a:t>
            </a:r>
          </a:p>
          <a:p>
            <a:r>
              <a:rPr lang="ru-RU" sz="1200" kern="1200" dirty="0">
                <a:solidFill>
                  <a:schemeClr val="tx1"/>
                </a:solidFill>
                <a:effectLst/>
                <a:latin typeface="+mn-lt"/>
                <a:ea typeface="+mn-ea"/>
                <a:cs typeface="+mn-cs"/>
              </a:rPr>
              <a:t>Повеление о восстановлении Иерусалима было дано </a:t>
            </a:r>
            <a:r>
              <a:rPr lang="ru-RU" sz="1200" kern="1200" dirty="0" err="1">
                <a:solidFill>
                  <a:schemeClr val="tx1"/>
                </a:solidFill>
                <a:effectLst/>
                <a:latin typeface="+mn-lt"/>
                <a:ea typeface="+mn-ea"/>
                <a:cs typeface="+mn-cs"/>
              </a:rPr>
              <a:t>Артарксеркса</a:t>
            </a:r>
            <a:r>
              <a:rPr lang="ru-RU" sz="1200" kern="1200" dirty="0">
                <a:solidFill>
                  <a:schemeClr val="tx1"/>
                </a:solidFill>
                <a:effectLst/>
                <a:latin typeface="+mn-lt"/>
                <a:ea typeface="+mn-ea"/>
                <a:cs typeface="+mn-cs"/>
              </a:rPr>
              <a:t> в 457 году до Р. Хр. 69 </a:t>
            </a:r>
            <a:r>
              <a:rPr lang="ru-RU" sz="1200" kern="1200" dirty="0" err="1">
                <a:solidFill>
                  <a:schemeClr val="tx1"/>
                </a:solidFill>
                <a:effectLst/>
                <a:latin typeface="+mn-lt"/>
                <a:ea typeface="+mn-ea"/>
                <a:cs typeface="+mn-cs"/>
              </a:rPr>
              <a:t>седьмин</a:t>
            </a:r>
            <a:r>
              <a:rPr lang="ru-RU" sz="1200" kern="1200" dirty="0">
                <a:solidFill>
                  <a:schemeClr val="tx1"/>
                </a:solidFill>
                <a:effectLst/>
                <a:latin typeface="+mn-lt"/>
                <a:ea typeface="+mn-ea"/>
                <a:cs typeface="+mn-cs"/>
              </a:rPr>
              <a:t> или 483 года исполнились в 27 году нашей эры.</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15</a:t>
            </a:fld>
            <a:endParaRPr lang="ru-RU"/>
          </a:p>
        </p:txBody>
      </p:sp>
    </p:spTree>
    <p:extLst>
      <p:ext uri="{BB962C8B-B14F-4D97-AF65-F5344CB8AC3E}">
        <p14:creationId xmlns:p14="http://schemas.microsoft.com/office/powerpoint/2010/main" val="3607521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Мы можем вспомнить еще одного пророка, о котором Сам Христос сказал, что он был величайшим пророком (хотя не написал ни одной книги).</a:t>
            </a:r>
          </a:p>
          <a:p>
            <a:r>
              <a:rPr lang="ru-RU" sz="1200" kern="1200" dirty="0">
                <a:solidFill>
                  <a:schemeClr val="tx1"/>
                </a:solidFill>
                <a:effectLst/>
                <a:latin typeface="+mn-lt"/>
                <a:ea typeface="+mn-ea"/>
                <a:cs typeface="+mn-cs"/>
              </a:rPr>
              <a:t>Хотя первый приход Христа – предсказано Даниилом (Дан.9.25).</a:t>
            </a:r>
          </a:p>
          <a:p>
            <a:r>
              <a:rPr lang="ru-RU" sz="1200" kern="1200" dirty="0">
                <a:solidFill>
                  <a:schemeClr val="tx1"/>
                </a:solidFill>
                <a:effectLst/>
                <a:latin typeface="+mn-lt"/>
                <a:ea typeface="+mn-ea"/>
                <a:cs typeface="+mn-cs"/>
              </a:rPr>
              <a:t>Но именно – </a:t>
            </a:r>
            <a:r>
              <a:rPr lang="ru-RU" sz="1200" b="1" kern="1200" dirty="0">
                <a:solidFill>
                  <a:schemeClr val="tx1"/>
                </a:solidFill>
                <a:effectLst/>
                <a:latin typeface="+mn-lt"/>
                <a:ea typeface="+mn-ea"/>
                <a:cs typeface="+mn-cs"/>
              </a:rPr>
              <a:t>Иоанн Креститель</a:t>
            </a:r>
            <a:r>
              <a:rPr lang="ru-RU" sz="1200" kern="1200" dirty="0">
                <a:solidFill>
                  <a:schemeClr val="tx1"/>
                </a:solidFill>
                <a:effectLst/>
                <a:latin typeface="+mn-lt"/>
                <a:ea typeface="+mn-ea"/>
                <a:cs typeface="+mn-cs"/>
              </a:rPr>
              <a:t> был эпохальным пророком.</a:t>
            </a:r>
          </a:p>
          <a:p>
            <a:r>
              <a:rPr lang="ru-RU" sz="1200" b="1" kern="1200" dirty="0">
                <a:solidFill>
                  <a:schemeClr val="tx1"/>
                </a:solidFill>
                <a:effectLst/>
                <a:latin typeface="+mn-lt"/>
                <a:ea typeface="+mn-ea"/>
                <a:cs typeface="+mn-cs"/>
              </a:rPr>
              <a:t>Марк.1.2.</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Как написано у пророков: вот, Я посылаю Ангела Моего пред </a:t>
            </a:r>
            <a:r>
              <a:rPr lang="ru-RU" sz="1200" kern="1200" dirty="0" err="1">
                <a:solidFill>
                  <a:schemeClr val="tx1"/>
                </a:solidFill>
                <a:effectLst/>
                <a:latin typeface="+mn-lt"/>
                <a:ea typeface="+mn-ea"/>
                <a:cs typeface="+mn-cs"/>
              </a:rPr>
              <a:t>лицем</a:t>
            </a:r>
            <a:r>
              <a:rPr lang="ru-RU" sz="1200" kern="1200" dirty="0">
                <a:solidFill>
                  <a:schemeClr val="tx1"/>
                </a:solidFill>
                <a:effectLst/>
                <a:latin typeface="+mn-lt"/>
                <a:ea typeface="+mn-ea"/>
                <a:cs typeface="+mn-cs"/>
              </a:rPr>
              <a:t> Твоим, который приготовит путь Твой пред Тобою.</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16</a:t>
            </a:fld>
            <a:endParaRPr lang="ru-RU"/>
          </a:p>
        </p:txBody>
      </p:sp>
    </p:spTree>
    <p:extLst>
      <p:ext uri="{BB962C8B-B14F-4D97-AF65-F5344CB8AC3E}">
        <p14:creationId xmlns:p14="http://schemas.microsoft.com/office/powerpoint/2010/main" val="3969708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Говоря о заключительной эпоха в истории нашей земли было много пророков – Даниил, Иоанн (Дан.8.14.).</a:t>
            </a:r>
          </a:p>
          <a:p>
            <a:r>
              <a:rPr lang="ru-RU" sz="1200" kern="1200" dirty="0">
                <a:solidFill>
                  <a:schemeClr val="tx1"/>
                </a:solidFill>
                <a:effectLst/>
                <a:latin typeface="+mn-lt"/>
                <a:ea typeface="+mn-ea"/>
                <a:cs typeface="+mn-cs"/>
              </a:rPr>
              <a:t>Но именно </a:t>
            </a:r>
            <a:r>
              <a:rPr lang="ru-RU" sz="1200" b="1" kern="1200" dirty="0">
                <a:solidFill>
                  <a:schemeClr val="tx1"/>
                </a:solidFill>
                <a:effectLst/>
                <a:latin typeface="+mn-lt"/>
                <a:ea typeface="+mn-ea"/>
                <a:cs typeface="+mn-cs"/>
              </a:rPr>
              <a:t>Эллен Уайт</a:t>
            </a:r>
            <a:r>
              <a:rPr lang="ru-RU" sz="1200" kern="1200" dirty="0">
                <a:solidFill>
                  <a:schemeClr val="tx1"/>
                </a:solidFill>
                <a:effectLst/>
                <a:latin typeface="+mn-lt"/>
                <a:ea typeface="+mn-ea"/>
                <a:cs typeface="+mn-cs"/>
              </a:rPr>
              <a:t> является – эпохальным пророком.</a:t>
            </a:r>
          </a:p>
          <a:p>
            <a:r>
              <a:rPr lang="ru-RU" sz="1200" kern="1200" dirty="0">
                <a:solidFill>
                  <a:schemeClr val="tx1"/>
                </a:solidFill>
                <a:effectLst/>
                <a:latin typeface="+mn-lt"/>
                <a:ea typeface="+mn-ea"/>
                <a:cs typeface="+mn-cs"/>
              </a:rPr>
              <a:t>Согласно вышеизложенного принципа представления пророчеств Бог поднял пророка – эпохального пророка в лице Эллен Уайт. </a:t>
            </a:r>
          </a:p>
          <a:p>
            <a:r>
              <a:rPr lang="ru-RU" sz="1200" kern="1200" dirty="0">
                <a:solidFill>
                  <a:schemeClr val="tx1"/>
                </a:solidFill>
                <a:effectLst/>
                <a:latin typeface="+mn-lt"/>
                <a:ea typeface="+mn-ea"/>
                <a:cs typeface="+mn-cs"/>
              </a:rPr>
              <a:t>Именно она, в период, начиная с 1844 года провозглашала устно и письменно о начале следственного суда на небесах.</a:t>
            </a:r>
          </a:p>
          <a:p>
            <a:r>
              <a:rPr lang="ru-RU" sz="1200" kern="1200" dirty="0">
                <a:solidFill>
                  <a:schemeClr val="tx1"/>
                </a:solidFill>
                <a:effectLst/>
                <a:latin typeface="+mn-lt"/>
                <a:ea typeface="+mn-ea"/>
                <a:cs typeface="+mn-cs"/>
              </a:rPr>
              <a:t>Именно она передала весть прямо от Бога о выполнении времени 2300 и начале служения Христа в небесном святилище – в Святом Святых.</a:t>
            </a:r>
          </a:p>
          <a:p>
            <a:r>
              <a:rPr lang="ru-RU" sz="1200" kern="1200" dirty="0">
                <a:solidFill>
                  <a:schemeClr val="tx1"/>
                </a:solidFill>
                <a:effectLst/>
                <a:latin typeface="+mn-lt"/>
                <a:ea typeface="+mn-ea"/>
                <a:cs typeface="+mn-cs"/>
              </a:rPr>
              <a:t>Именно она дала огромный свет по всем вопросам спасения, чтобы приготовить народ ко Второму пришествия Христа.</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17</a:t>
            </a:fld>
            <a:endParaRPr lang="ru-RU"/>
          </a:p>
        </p:txBody>
      </p:sp>
    </p:spTree>
    <p:extLst>
      <p:ext uri="{BB962C8B-B14F-4D97-AF65-F5344CB8AC3E}">
        <p14:creationId xmlns:p14="http://schemas.microsoft.com/office/powerpoint/2010/main" val="4242687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Сегодня можно услышать вопрос: </a:t>
            </a:r>
          </a:p>
          <a:p>
            <a:r>
              <a:rPr lang="ru-RU" sz="1200" kern="1200" dirty="0">
                <a:solidFill>
                  <a:schemeClr val="tx1"/>
                </a:solidFill>
                <a:effectLst/>
                <a:latin typeface="+mn-lt"/>
                <a:ea typeface="+mn-ea"/>
                <a:cs typeface="+mn-cs"/>
              </a:rPr>
              <a:t>- Можем ли мы оставаться верными Библии, и в то же время считать литературное наследие Эллен Уайт боговдохновенными пророческими трудами?</a:t>
            </a:r>
          </a:p>
          <a:p>
            <a:r>
              <a:rPr lang="ru-RU" sz="1200" kern="1200" dirty="0">
                <a:solidFill>
                  <a:schemeClr val="tx1"/>
                </a:solidFill>
                <a:effectLst/>
                <a:latin typeface="+mn-lt"/>
                <a:ea typeface="+mn-ea"/>
                <a:cs typeface="+mn-cs"/>
              </a:rPr>
              <a:t>Эллен Уайт продолжала пророческое служение на протяжении 70 лет (1844-1915 гг.).</a:t>
            </a:r>
          </a:p>
          <a:p>
            <a:r>
              <a:rPr lang="ru-RU" sz="1200" kern="1200" dirty="0">
                <a:solidFill>
                  <a:schemeClr val="tx1"/>
                </a:solidFill>
                <a:effectLst/>
                <a:latin typeface="+mn-lt"/>
                <a:ea typeface="+mn-ea"/>
                <a:cs typeface="+mn-cs"/>
              </a:rPr>
              <a:t>В течение этого времени она получила от Господа около 2 тысяч видений и снов.</a:t>
            </a:r>
          </a:p>
          <a:p>
            <a:r>
              <a:rPr lang="ru-RU" sz="1200" kern="1200" dirty="0">
                <a:solidFill>
                  <a:schemeClr val="tx1"/>
                </a:solidFill>
                <a:effectLst/>
                <a:latin typeface="+mn-lt"/>
                <a:ea typeface="+mn-ea"/>
                <a:cs typeface="+mn-cs"/>
              </a:rPr>
              <a:t>Ее литературное наследие составляет 25 000 000 слов, включая 26 книг и около 5 тысяч статей.</a:t>
            </a:r>
          </a:p>
          <a:p>
            <a:r>
              <a:rPr lang="ru-RU" sz="1200" kern="1200" dirty="0">
                <a:solidFill>
                  <a:schemeClr val="tx1"/>
                </a:solidFill>
                <a:effectLst/>
                <a:latin typeface="+mn-lt"/>
                <a:ea typeface="+mn-ea"/>
                <a:cs typeface="+mn-cs"/>
              </a:rPr>
              <a:t>В наши дни ее работы переведены более чем на 140 языков. </a:t>
            </a:r>
          </a:p>
          <a:p>
            <a:r>
              <a:rPr lang="ru-RU" sz="1200" kern="1200" dirty="0">
                <a:solidFill>
                  <a:schemeClr val="tx1"/>
                </a:solidFill>
                <a:effectLst/>
                <a:latin typeface="+mn-lt"/>
                <a:ea typeface="+mn-ea"/>
                <a:cs typeface="+mn-cs"/>
              </a:rPr>
              <a:t>В своих трудах он освещает различные темы и вопросы.</a:t>
            </a:r>
          </a:p>
          <a:p>
            <a:r>
              <a:rPr lang="ru-RU" sz="1200" kern="1200" dirty="0">
                <a:solidFill>
                  <a:schemeClr val="tx1"/>
                </a:solidFill>
                <a:effectLst/>
                <a:latin typeface="+mn-lt"/>
                <a:ea typeface="+mn-ea"/>
                <a:cs typeface="+mn-cs"/>
              </a:rPr>
              <a:t>- На что особо хотелось обратить внимание смотря на нее как на пророка?</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18</a:t>
            </a:fld>
            <a:endParaRPr lang="ru-RU"/>
          </a:p>
        </p:txBody>
      </p:sp>
    </p:spTree>
    <p:extLst>
      <p:ext uri="{BB962C8B-B14F-4D97-AF65-F5344CB8AC3E}">
        <p14:creationId xmlns:p14="http://schemas.microsoft.com/office/powerpoint/2010/main" val="2731665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Истинные пророки превозносит Христа, а не себя</a:t>
            </a:r>
          </a:p>
          <a:p>
            <a:r>
              <a:rPr lang="ru-RU" sz="1200" b="1" kern="1200" dirty="0">
                <a:solidFill>
                  <a:schemeClr val="tx1"/>
                </a:solidFill>
                <a:effectLst/>
                <a:latin typeface="+mn-lt"/>
                <a:ea typeface="+mn-ea"/>
                <a:cs typeface="+mn-cs"/>
              </a:rPr>
              <a:t>1 Иоанна 4.1-3.</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Возлюбленные! не всякому духу верьте, но испытывайте духов, от Бога ли они, потому что много лжепророков появилось в мире. Духа Божия (и духа заблуждения) узнавайте так: всякий дух, который исповедует Иисуса Христа, пришедшего во плоти, есть от Бога; а всякий дух, который не исповедует Иисуса Христа, пришедшего во плоти, не есть от Бога, но это дух антихриста, о котором вы слышали, что он придет и теперь есть уже в мире.</a:t>
            </a:r>
          </a:p>
          <a:p>
            <a:r>
              <a:rPr lang="ru-RU" sz="1200" kern="1200" dirty="0">
                <a:solidFill>
                  <a:schemeClr val="tx1"/>
                </a:solidFill>
                <a:effectLst/>
                <a:latin typeface="+mn-lt"/>
                <a:ea typeface="+mn-ea"/>
                <a:cs typeface="+mn-cs"/>
              </a:rPr>
              <a:t>Самое высокое представление о величественной личности Христа описано во многих книгах Эллен Уайт: «Наглядные уроки Христа», «Нагорная проповедь», «Путь ко Христу», «Христос наш Спаситель», «Служение исцеления», но с наибольшей ясностью и силой в книге «Желание веков», которая по общему признанию является лучшей книгой в мире о жизни и деятельности Христа.</a:t>
            </a:r>
          </a:p>
          <a:p>
            <a:r>
              <a:rPr lang="ru-RU" sz="1200" kern="1200" dirty="0">
                <a:solidFill>
                  <a:schemeClr val="tx1"/>
                </a:solidFill>
                <a:effectLst/>
                <a:latin typeface="+mn-lt"/>
                <a:ea typeface="+mn-ea"/>
                <a:cs typeface="+mn-cs"/>
              </a:rPr>
              <a:t>Многие из Библейских пророчеств и то, о чем предсказывала Эллен Уайт </a:t>
            </a:r>
            <a:r>
              <a:rPr lang="ru-RU" sz="1200" b="1" kern="1200" dirty="0">
                <a:solidFill>
                  <a:schemeClr val="tx1"/>
                </a:solidFill>
                <a:effectLst/>
                <a:latin typeface="+mn-lt"/>
                <a:ea typeface="+mn-ea"/>
                <a:cs typeface="+mn-cs"/>
              </a:rPr>
              <a:t>уже сбылось!</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19</a:t>
            </a:fld>
            <a:endParaRPr lang="ru-RU"/>
          </a:p>
        </p:txBody>
      </p:sp>
    </p:spTree>
    <p:extLst>
      <p:ext uri="{BB962C8B-B14F-4D97-AF65-F5344CB8AC3E}">
        <p14:creationId xmlns:p14="http://schemas.microsoft.com/office/powerpoint/2010/main" val="1678088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Зачем церкви остатка нужен пророк?</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Это очень непростой вопрос и тема.</a:t>
            </a:r>
          </a:p>
          <a:p>
            <a:r>
              <a:rPr lang="ru-RU" sz="1200" kern="1200" dirty="0">
                <a:solidFill>
                  <a:schemeClr val="tx1"/>
                </a:solidFill>
                <a:effectLst/>
                <a:latin typeface="+mn-lt"/>
                <a:ea typeface="+mn-ea"/>
                <a:cs typeface="+mn-cs"/>
              </a:rPr>
              <a:t>Она сегодня вызывает очень много дебатов в христианском мире и даже в нашей среде.</a:t>
            </a:r>
          </a:p>
          <a:p>
            <a:r>
              <a:rPr lang="ru-RU" sz="1200" kern="1200" dirty="0">
                <a:solidFill>
                  <a:schemeClr val="tx1"/>
                </a:solidFill>
                <a:effectLst/>
                <a:latin typeface="+mn-lt"/>
                <a:ea typeface="+mn-ea"/>
                <a:cs typeface="+mn-cs"/>
              </a:rPr>
              <a:t>Хотя Библия – основа для учения церкви, но есть еще один фактор, который обязательно нужно учитывать.</a:t>
            </a:r>
          </a:p>
          <a:p>
            <a:r>
              <a:rPr lang="ru-RU" sz="1200" kern="1200" dirty="0">
                <a:solidFill>
                  <a:schemeClr val="tx1"/>
                </a:solidFill>
                <a:effectLst/>
                <a:latin typeface="+mn-lt"/>
                <a:ea typeface="+mn-ea"/>
                <a:cs typeface="+mn-cs"/>
              </a:rPr>
              <a:t>Так как Библия очень уверенно на эту тему нам утверждает следующее:</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2</a:t>
            </a:fld>
            <a:endParaRPr lang="ru-RU"/>
          </a:p>
        </p:txBody>
      </p:sp>
    </p:spTree>
    <p:extLst>
      <p:ext uri="{BB962C8B-B14F-4D97-AF65-F5344CB8AC3E}">
        <p14:creationId xmlns:p14="http://schemas.microsoft.com/office/powerpoint/2010/main" val="2709894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Однако, есть 7 главных пророчеств, сбываются на наших глазах!!!</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Пророческие вести</a:t>
            </a:r>
          </a:p>
          <a:p>
            <a:pPr marL="171450" lvl="0" indent="-171450">
              <a:buFont typeface="Arial" panose="020B0604020202020204" pitchFamily="34" charset="0"/>
              <a:buChar char="•"/>
            </a:pPr>
            <a:r>
              <a:rPr lang="ru-RU" sz="1200" kern="1200" dirty="0">
                <a:solidFill>
                  <a:schemeClr val="tx1"/>
                </a:solidFill>
                <a:effectLst/>
                <a:latin typeface="+mn-lt"/>
                <a:ea typeface="+mn-ea"/>
                <a:cs typeface="+mn-cs"/>
              </a:rPr>
              <a:t>Лидерство США в мире</a:t>
            </a:r>
          </a:p>
          <a:p>
            <a:pPr marL="171450" lvl="0" indent="-171450">
              <a:buFont typeface="Arial" panose="020B0604020202020204" pitchFamily="34" charset="0"/>
              <a:buChar char="•"/>
            </a:pPr>
            <a:r>
              <a:rPr lang="ru-RU" sz="1200" kern="1200" dirty="0">
                <a:solidFill>
                  <a:schemeClr val="tx1"/>
                </a:solidFill>
                <a:effectLst/>
                <a:latin typeface="+mn-lt"/>
                <a:ea typeface="+mn-ea"/>
                <a:cs typeface="+mn-cs"/>
              </a:rPr>
              <a:t>Исцеление смертельной раны по Откр.13.</a:t>
            </a:r>
          </a:p>
          <a:p>
            <a:pPr marL="171450" lvl="0" indent="-171450">
              <a:buFont typeface="Arial" panose="020B0604020202020204" pitchFamily="34" charset="0"/>
              <a:buChar char="•"/>
            </a:pPr>
            <a:r>
              <a:rPr lang="ru-RU" sz="1200" kern="1200" dirty="0">
                <a:solidFill>
                  <a:schemeClr val="tx1"/>
                </a:solidFill>
                <a:effectLst/>
                <a:latin typeface="+mn-lt"/>
                <a:ea typeface="+mn-ea"/>
                <a:cs typeface="+mn-cs"/>
              </a:rPr>
              <a:t>Экуменизм по Откр.16.13-14.</a:t>
            </a:r>
          </a:p>
          <a:p>
            <a:pPr marL="171450" lvl="0" indent="-171450">
              <a:buFont typeface="Arial" panose="020B0604020202020204" pitchFamily="34" charset="0"/>
              <a:buChar char="•"/>
            </a:pPr>
            <a:r>
              <a:rPr lang="ru-RU" sz="1200" kern="1200" dirty="0">
                <a:solidFill>
                  <a:schemeClr val="tx1"/>
                </a:solidFill>
                <a:effectLst/>
                <a:latin typeface="+mn-lt"/>
                <a:ea typeface="+mn-ea"/>
                <a:cs typeface="+mn-cs"/>
              </a:rPr>
              <a:t>Потрясения и просеивание в Церкви. Евр.12.26-27.</a:t>
            </a:r>
          </a:p>
          <a:p>
            <a:pPr marL="171450" lvl="0" indent="-171450">
              <a:buFont typeface="Arial" panose="020B0604020202020204" pitchFamily="34" charset="0"/>
              <a:buChar char="•"/>
            </a:pPr>
            <a:r>
              <a:rPr lang="ru-RU" sz="1200" kern="1200" dirty="0">
                <a:solidFill>
                  <a:schemeClr val="tx1"/>
                </a:solidFill>
                <a:effectLst/>
                <a:latin typeface="+mn-lt"/>
                <a:ea typeface="+mn-ea"/>
                <a:cs typeface="+mn-cs"/>
              </a:rPr>
              <a:t>Возвеличивание воскресного дня. Формирование обстоятельств для принятия «начертание зверя». Откр.13.14-17.</a:t>
            </a:r>
          </a:p>
          <a:p>
            <a:pPr marL="171450" lvl="0" indent="-171450">
              <a:buFont typeface="Arial" panose="020B0604020202020204" pitchFamily="34" charset="0"/>
              <a:buChar char="•"/>
            </a:pPr>
            <a:r>
              <a:rPr lang="ru-RU" sz="1200" kern="1200" dirty="0">
                <a:solidFill>
                  <a:schemeClr val="tx1"/>
                </a:solidFill>
                <a:effectLst/>
                <a:latin typeface="+mn-lt"/>
                <a:ea typeface="+mn-ea"/>
                <a:cs typeface="+mn-cs"/>
              </a:rPr>
              <a:t>Проникновение спиритизма в христианство Откр.16.13-14.</a:t>
            </a:r>
          </a:p>
          <a:p>
            <a:pPr marL="171450" lvl="0" indent="-171450">
              <a:buFont typeface="Arial" panose="020B0604020202020204" pitchFamily="34" charset="0"/>
              <a:buChar char="•"/>
            </a:pPr>
            <a:r>
              <a:rPr lang="ru-RU" sz="1200" kern="1200" dirty="0">
                <a:solidFill>
                  <a:schemeClr val="tx1"/>
                </a:solidFill>
                <a:effectLst/>
                <a:latin typeface="+mn-lt"/>
                <a:ea typeface="+mn-ea"/>
                <a:cs typeface="+mn-cs"/>
              </a:rPr>
              <a:t>Проповедь Евангелия по всему миру. Матф.24.14.</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20</a:t>
            </a:fld>
            <a:endParaRPr lang="ru-RU"/>
          </a:p>
        </p:txBody>
      </p:sp>
    </p:spTree>
    <p:extLst>
      <p:ext uri="{BB962C8B-B14F-4D97-AF65-F5344CB8AC3E}">
        <p14:creationId xmlns:p14="http://schemas.microsoft.com/office/powerpoint/2010/main" val="4222997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Перед нами архивная фотография.</a:t>
            </a:r>
          </a:p>
          <a:p>
            <a:r>
              <a:rPr lang="ru-RU" sz="1200" kern="1200" dirty="0">
                <a:solidFill>
                  <a:schemeClr val="tx1"/>
                </a:solidFill>
                <a:effectLst/>
                <a:latin typeface="+mn-lt"/>
                <a:ea typeface="+mn-ea"/>
                <a:cs typeface="+mn-cs"/>
              </a:rPr>
              <a:t>Елена Уайт выступает на сессии Генеральной конференции 1901 года, </a:t>
            </a:r>
            <a:r>
              <a:rPr lang="ru-RU" sz="1200" kern="1200" dirty="0" err="1">
                <a:solidFill>
                  <a:schemeClr val="tx1"/>
                </a:solidFill>
                <a:effectLst/>
                <a:latin typeface="+mn-lt"/>
                <a:ea typeface="+mn-ea"/>
                <a:cs typeface="+mn-cs"/>
              </a:rPr>
              <a:t>Батл</a:t>
            </a:r>
            <a:r>
              <a:rPr lang="ru-RU" sz="1200" kern="1200" dirty="0">
                <a:solidFill>
                  <a:schemeClr val="tx1"/>
                </a:solidFill>
                <a:effectLst/>
                <a:latin typeface="+mn-lt"/>
                <a:ea typeface="+mn-ea"/>
                <a:cs typeface="+mn-cs"/>
              </a:rPr>
              <a:t>-Крик, штат Мичиган, 12 апреля 1901 года.</a:t>
            </a:r>
          </a:p>
          <a:p>
            <a:r>
              <a:rPr lang="ru-RU" sz="1200" kern="1200" dirty="0">
                <a:solidFill>
                  <a:schemeClr val="tx1"/>
                </a:solidFill>
                <a:effectLst/>
                <a:latin typeface="+mn-lt"/>
                <a:ea typeface="+mn-ea"/>
                <a:cs typeface="+mn-cs"/>
              </a:rPr>
              <a:t>1901, </a:t>
            </a:r>
            <a:r>
              <a:rPr lang="ru-RU" sz="1200" kern="1200" dirty="0" err="1">
                <a:solidFill>
                  <a:schemeClr val="tx1"/>
                </a:solidFill>
                <a:effectLst/>
                <a:latin typeface="+mn-lt"/>
                <a:ea typeface="+mn-ea"/>
                <a:cs typeface="+mn-cs"/>
              </a:rPr>
              <a:t>Батл</a:t>
            </a:r>
            <a:r>
              <a:rPr lang="ru-RU" sz="1200" kern="1200" dirty="0">
                <a:solidFill>
                  <a:schemeClr val="tx1"/>
                </a:solidFill>
                <a:effectLst/>
                <a:latin typeface="+mn-lt"/>
                <a:ea typeface="+mn-ea"/>
                <a:cs typeface="+mn-cs"/>
              </a:rPr>
              <a:t> Крик, 34 сессия ГК. Делегатов конференции волновал вопрос – почему Иисус все еще не пришел?</a:t>
            </a:r>
          </a:p>
          <a:p>
            <a:r>
              <a:rPr lang="ru-RU" sz="1200" kern="1200" dirty="0">
                <a:solidFill>
                  <a:schemeClr val="tx1"/>
                </a:solidFill>
                <a:effectLst/>
                <a:latin typeface="+mn-lt"/>
                <a:ea typeface="+mn-ea"/>
                <a:cs typeface="+mn-cs"/>
              </a:rPr>
              <a:t>Пояснения – У. Х. Уильямса: Дж. Н. </a:t>
            </a:r>
            <a:r>
              <a:rPr lang="ru-RU" sz="1200" kern="1200" dirty="0" err="1">
                <a:solidFill>
                  <a:schemeClr val="tx1"/>
                </a:solidFill>
                <a:effectLst/>
                <a:latin typeface="+mn-lt"/>
                <a:ea typeface="+mn-ea"/>
                <a:cs typeface="+mn-cs"/>
              </a:rPr>
              <a:t>Лафборо</a:t>
            </a:r>
            <a:r>
              <a:rPr lang="ru-RU" sz="1200" kern="1200" dirty="0">
                <a:solidFill>
                  <a:schemeClr val="tx1"/>
                </a:solidFill>
                <a:effectLst/>
                <a:latin typeface="+mn-lt"/>
                <a:ea typeface="+mn-ea"/>
                <a:cs typeface="+mn-cs"/>
              </a:rPr>
              <a:t>; Доктор Дэвид </a:t>
            </a:r>
            <a:r>
              <a:rPr lang="ru-RU" sz="1200" kern="1200" dirty="0" err="1">
                <a:solidFill>
                  <a:schemeClr val="tx1"/>
                </a:solidFill>
                <a:effectLst/>
                <a:latin typeface="+mn-lt"/>
                <a:ea typeface="+mn-ea"/>
                <a:cs typeface="+mn-cs"/>
              </a:rPr>
              <a:t>Полсон</a:t>
            </a:r>
            <a:r>
              <a:rPr lang="ru-RU" sz="1200" kern="1200" dirty="0">
                <a:solidFill>
                  <a:schemeClr val="tx1"/>
                </a:solidFill>
                <a:effectLst/>
                <a:latin typeface="+mn-lt"/>
                <a:ea typeface="+mn-ea"/>
                <a:cs typeface="+mn-cs"/>
              </a:rPr>
              <a:t>; С. Н. </a:t>
            </a:r>
            <a:r>
              <a:rPr lang="ru-RU" sz="1200" kern="1200" dirty="0" err="1">
                <a:solidFill>
                  <a:schemeClr val="tx1"/>
                </a:solidFill>
                <a:effectLst/>
                <a:latin typeface="+mn-lt"/>
                <a:ea typeface="+mn-ea"/>
                <a:cs typeface="+mn-cs"/>
              </a:rPr>
              <a:t>Хаскелл</a:t>
            </a:r>
            <a:r>
              <a:rPr lang="ru-RU" sz="1200" kern="1200" dirty="0">
                <a:solidFill>
                  <a:schemeClr val="tx1"/>
                </a:solidFill>
                <a:effectLst/>
                <a:latin typeface="+mn-lt"/>
                <a:ea typeface="+mn-ea"/>
                <a:cs typeface="+mn-cs"/>
              </a:rPr>
              <a:t>; У. К. Уайт; С. Х. </a:t>
            </a:r>
            <a:r>
              <a:rPr lang="ru-RU" sz="1200" kern="1200" dirty="0" err="1">
                <a:solidFill>
                  <a:schemeClr val="tx1"/>
                </a:solidFill>
                <a:effectLst/>
                <a:latin typeface="+mn-lt"/>
                <a:ea typeface="+mn-ea"/>
                <a:cs typeface="+mn-cs"/>
              </a:rPr>
              <a:t>Лейн</a:t>
            </a:r>
            <a:r>
              <a:rPr lang="ru-RU" sz="1200" kern="1200" dirty="0">
                <a:solidFill>
                  <a:schemeClr val="tx1"/>
                </a:solidFill>
                <a:effectLst/>
                <a:latin typeface="+mn-lt"/>
                <a:ea typeface="+mn-ea"/>
                <a:cs typeface="+mn-cs"/>
              </a:rPr>
              <a:t>; О. А. </a:t>
            </a:r>
            <a:r>
              <a:rPr lang="ru-RU" sz="1200" kern="1200" dirty="0" err="1">
                <a:solidFill>
                  <a:schemeClr val="tx1"/>
                </a:solidFill>
                <a:effectLst/>
                <a:latin typeface="+mn-lt"/>
                <a:ea typeface="+mn-ea"/>
                <a:cs typeface="+mn-cs"/>
              </a:rPr>
              <a:t>Ольсен</a:t>
            </a:r>
            <a:r>
              <a:rPr lang="ru-RU" sz="1200" kern="1200" dirty="0">
                <a:solidFill>
                  <a:schemeClr val="tx1"/>
                </a:solidFill>
                <a:effectLst/>
                <a:latin typeface="+mn-lt"/>
                <a:ea typeface="+mn-ea"/>
                <a:cs typeface="+mn-cs"/>
              </a:rPr>
              <a:t>; Г-жа Э. Г. Уайт; Г. А. Ирвин; П. Т. </a:t>
            </a:r>
            <a:r>
              <a:rPr lang="ru-RU" sz="1200" kern="1200" dirty="0" err="1">
                <a:solidFill>
                  <a:schemeClr val="tx1"/>
                </a:solidFill>
                <a:effectLst/>
                <a:latin typeface="+mn-lt"/>
                <a:ea typeface="+mn-ea"/>
                <a:cs typeface="+mn-cs"/>
              </a:rPr>
              <a:t>Маган</a:t>
            </a:r>
            <a:r>
              <a:rPr lang="ru-RU" sz="1200" kern="1200" dirty="0">
                <a:solidFill>
                  <a:schemeClr val="tx1"/>
                </a:solidFill>
                <a:effectLst/>
                <a:latin typeface="+mn-lt"/>
                <a:ea typeface="+mn-ea"/>
                <a:cs typeface="+mn-cs"/>
              </a:rPr>
              <a:t>; Б. Ф. </a:t>
            </a:r>
            <a:r>
              <a:rPr lang="ru-RU" sz="1200" kern="1200" dirty="0" err="1">
                <a:solidFill>
                  <a:schemeClr val="tx1"/>
                </a:solidFill>
                <a:effectLst/>
                <a:latin typeface="+mn-lt"/>
                <a:ea typeface="+mn-ea"/>
                <a:cs typeface="+mn-cs"/>
              </a:rPr>
              <a:t>Стареманн</a:t>
            </a:r>
            <a:r>
              <a:rPr lang="ru-RU" sz="1200" kern="1200" dirty="0">
                <a:solidFill>
                  <a:schemeClr val="tx1"/>
                </a:solidFill>
                <a:effectLst/>
                <a:latin typeface="+mn-lt"/>
                <a:ea typeface="+mn-ea"/>
                <a:cs typeface="+mn-cs"/>
              </a:rPr>
              <a:t>; Л. А. </a:t>
            </a:r>
            <a:r>
              <a:rPr lang="ru-RU" sz="1200" kern="1200" dirty="0" err="1">
                <a:solidFill>
                  <a:schemeClr val="tx1"/>
                </a:solidFill>
                <a:effectLst/>
                <a:latin typeface="+mn-lt"/>
                <a:ea typeface="+mn-ea"/>
                <a:cs typeface="+mn-cs"/>
              </a:rPr>
              <a:t>Хупес</a:t>
            </a:r>
            <a:r>
              <a:rPr lang="ru-RU" sz="1200" kern="1200" dirty="0">
                <a:solidFill>
                  <a:schemeClr val="tx1"/>
                </a:solidFill>
                <a:effectLst/>
                <a:latin typeface="+mn-lt"/>
                <a:ea typeface="+mn-ea"/>
                <a:cs typeface="+mn-cs"/>
              </a:rPr>
              <a:t>; Х. Э. </a:t>
            </a:r>
            <a:r>
              <a:rPr lang="ru-RU" sz="1200" kern="1200" dirty="0" err="1">
                <a:solidFill>
                  <a:schemeClr val="tx1"/>
                </a:solidFill>
                <a:effectLst/>
                <a:latin typeface="+mn-lt"/>
                <a:ea typeface="+mn-ea"/>
                <a:cs typeface="+mn-cs"/>
              </a:rPr>
              <a:t>Роджерс</a:t>
            </a:r>
            <a:r>
              <a:rPr lang="ru-RU" sz="1200" kern="1200" dirty="0">
                <a:solidFill>
                  <a:schemeClr val="tx1"/>
                </a:solidFill>
                <a:effectLst/>
                <a:latin typeface="+mn-lt"/>
                <a:ea typeface="+mn-ea"/>
                <a:cs typeface="+mn-cs"/>
              </a:rPr>
              <a:t>; (Дж. Э. Уайт возле пианино на лестнице) (Встреча, на которой г-жа Уайт обсуждает помощь школам. Вот почему </a:t>
            </a:r>
            <a:r>
              <a:rPr lang="ru-RU" sz="1200" kern="1200" dirty="0" err="1">
                <a:solidFill>
                  <a:schemeClr val="tx1"/>
                </a:solidFill>
                <a:effectLst/>
                <a:latin typeface="+mn-lt"/>
                <a:ea typeface="+mn-ea"/>
                <a:cs typeface="+mn-cs"/>
              </a:rPr>
              <a:t>Маган</a:t>
            </a:r>
            <a:r>
              <a:rPr lang="ru-RU" sz="1200" kern="1200" dirty="0">
                <a:solidFill>
                  <a:schemeClr val="tx1"/>
                </a:solidFill>
                <a:effectLst/>
                <a:latin typeface="+mn-lt"/>
                <a:ea typeface="+mn-ea"/>
                <a:cs typeface="+mn-cs"/>
              </a:rPr>
              <a:t> был на трибуне. Он был секретарем и, по-видимому, просил миссис Уайт выступить.) Де Робинсон и А. Т. Джонс за столом репортеров.</a:t>
            </a:r>
          </a:p>
          <a:p>
            <a:r>
              <a:rPr lang="ru-RU" sz="1200" kern="1200" dirty="0">
                <a:solidFill>
                  <a:schemeClr val="tx1"/>
                </a:solidFill>
                <a:effectLst/>
                <a:latin typeface="+mn-lt"/>
                <a:ea typeface="+mn-ea"/>
                <a:cs typeface="+mn-cs"/>
              </a:rPr>
              <a:t>Она там сказала очень ВАЖНУЮ истину:</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21</a:t>
            </a:fld>
            <a:endParaRPr lang="ru-RU"/>
          </a:p>
        </p:txBody>
      </p:sp>
    </p:spTree>
    <p:extLst>
      <p:ext uri="{BB962C8B-B14F-4D97-AF65-F5344CB8AC3E}">
        <p14:creationId xmlns:p14="http://schemas.microsoft.com/office/powerpoint/2010/main" val="1656574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«Проповедуя Евангелие миру, мы можем ускорить возвращение нашего Господа. Мы должны не только ожидать, но и приближать наступление Божьего дня (см. 2Петр.3.12). Если бы Церковь Христова выполнила то, что ей поручено Богом, то весь мир был бы предупрежден и Господь Иисус пришел бы на нашу землю в силе и в славе великой». (Элен Уайт. Желание веков. 634)</a:t>
            </a:r>
          </a:p>
          <a:p>
            <a:r>
              <a:rPr lang="ru-RU" sz="1200" kern="1200" dirty="0">
                <a:solidFill>
                  <a:schemeClr val="tx1"/>
                </a:solidFill>
                <a:effectLst/>
                <a:latin typeface="+mn-lt"/>
                <a:ea typeface="+mn-ea"/>
                <a:cs typeface="+mn-cs"/>
              </a:rPr>
              <a:t>Из-за того, что церковь не до конца осознала в то время этих слов, мы до сих пор еще на земле, где происходит разгул зла…</a:t>
            </a:r>
          </a:p>
          <a:p>
            <a:r>
              <a:rPr lang="ru-RU" sz="1200" kern="1200" dirty="0">
                <a:solidFill>
                  <a:schemeClr val="tx1"/>
                </a:solidFill>
                <a:effectLst/>
                <a:latin typeface="+mn-lt"/>
                <a:ea typeface="+mn-ea"/>
                <a:cs typeface="+mn-cs"/>
              </a:rPr>
              <a:t>Поэтому она продолжила говорить следующее:</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22</a:t>
            </a:fld>
            <a:endParaRPr lang="ru-RU"/>
          </a:p>
        </p:txBody>
      </p:sp>
    </p:spTree>
    <p:extLst>
      <p:ext uri="{BB962C8B-B14F-4D97-AF65-F5344CB8AC3E}">
        <p14:creationId xmlns:p14="http://schemas.microsoft.com/office/powerpoint/2010/main" val="3355871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«Если бы народ Божий выполнял Божье намерение, возвещая миру весть милости, то Христос уже пришел бы на землю, и святых радушно приняли бы в Божьем городе» (Э. Уайт. Свидетельства для Церкви, т. 6, с. 450).</a:t>
            </a:r>
          </a:p>
          <a:p>
            <a:r>
              <a:rPr lang="ru-RU" sz="1200" kern="1200" dirty="0">
                <a:solidFill>
                  <a:schemeClr val="tx1"/>
                </a:solidFill>
                <a:effectLst/>
                <a:latin typeface="+mn-lt"/>
                <a:ea typeface="+mn-ea"/>
                <a:cs typeface="+mn-cs"/>
              </a:rPr>
              <a:t>В послании к Ефес.4.11-14, апостол Павел указывает на цель различных духовных даров и церковных служений, в том числе служения «пророков».</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23</a:t>
            </a:fld>
            <a:endParaRPr lang="ru-RU"/>
          </a:p>
        </p:txBody>
      </p:sp>
    </p:spTree>
    <p:extLst>
      <p:ext uri="{BB962C8B-B14F-4D97-AF65-F5344CB8AC3E}">
        <p14:creationId xmlns:p14="http://schemas.microsoft.com/office/powerpoint/2010/main" val="1461154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Ефес.4.11-13.</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И Он поставил одних Апостолами, других пророками, иных Евангелистами, иных пастырями и учителями, к совершению святых, на дело служения, для созидания Тела Христова, доколе все придем в единство веры и познания Сына Божия, в мужа совершенного, в меру полного возраста Христова.</a:t>
            </a:r>
          </a:p>
          <a:p>
            <a:r>
              <a:rPr lang="ru-RU" sz="1200" kern="1200" dirty="0">
                <a:solidFill>
                  <a:schemeClr val="tx1"/>
                </a:solidFill>
                <a:effectLst/>
                <a:latin typeface="+mn-lt"/>
                <a:ea typeface="+mn-ea"/>
                <a:cs typeface="+mn-cs"/>
              </a:rPr>
              <a:t>Поэтому труды Эллен Уайт выполняют эту роль, упомянутую Павлом в этом отрывке.</a:t>
            </a:r>
          </a:p>
          <a:p>
            <a:r>
              <a:rPr lang="ru-RU" sz="1200" kern="1200" dirty="0">
                <a:solidFill>
                  <a:schemeClr val="tx1"/>
                </a:solidFill>
                <a:effectLst/>
                <a:latin typeface="+mn-lt"/>
                <a:ea typeface="+mn-ea"/>
                <a:cs typeface="+mn-cs"/>
              </a:rPr>
              <a:t>Но сегодня, размышляя о многогранности пророческого служения сестры Уайт, предлагаем остановиться на пяти аналогиях:</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24</a:t>
            </a:fld>
            <a:endParaRPr lang="ru-RU"/>
          </a:p>
        </p:txBody>
      </p:sp>
    </p:spTree>
    <p:extLst>
      <p:ext uri="{BB962C8B-B14F-4D97-AF65-F5344CB8AC3E}">
        <p14:creationId xmlns:p14="http://schemas.microsoft.com/office/powerpoint/2010/main" val="642991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Пять аналогий по трудам Духа пророчества</a:t>
            </a:r>
          </a:p>
        </p:txBody>
      </p:sp>
      <p:sp>
        <p:nvSpPr>
          <p:cNvPr id="4" name="Номер слайда 3"/>
          <p:cNvSpPr>
            <a:spLocks noGrp="1"/>
          </p:cNvSpPr>
          <p:nvPr>
            <p:ph type="sldNum" sz="quarter" idx="10"/>
          </p:nvPr>
        </p:nvSpPr>
        <p:spPr/>
        <p:txBody>
          <a:bodyPr/>
          <a:lstStyle/>
          <a:p>
            <a:fld id="{0EB42042-6C17-4CBA-88A0-7A8778FA0ADB}" type="slidenum">
              <a:rPr lang="ru-RU" smtClean="0"/>
              <a:pPr/>
              <a:t>25</a:t>
            </a:fld>
            <a:endParaRPr lang="ru-RU"/>
          </a:p>
        </p:txBody>
      </p:sp>
    </p:spTree>
    <p:extLst>
      <p:ext uri="{BB962C8B-B14F-4D97-AF65-F5344CB8AC3E}">
        <p14:creationId xmlns:p14="http://schemas.microsoft.com/office/powerpoint/2010/main" val="2807655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1. Маяк</a:t>
            </a:r>
            <a:endParaRPr lang="ru-RU" sz="1200" kern="1200" dirty="0">
              <a:solidFill>
                <a:schemeClr val="tx1"/>
              </a:solidFill>
              <a:effectLst/>
              <a:latin typeface="+mn-lt"/>
              <a:ea typeface="+mn-ea"/>
              <a:cs typeface="+mn-cs"/>
            </a:endParaRPr>
          </a:p>
          <a:p>
            <a:r>
              <a:rPr lang="ru-RU" sz="1200" b="1" kern="1200" dirty="0">
                <a:solidFill>
                  <a:schemeClr val="tx1"/>
                </a:solidFill>
                <a:effectLst/>
                <a:latin typeface="+mn-lt"/>
                <a:ea typeface="+mn-ea"/>
                <a:cs typeface="+mn-cs"/>
              </a:rPr>
              <a:t>2Петр.1.19.</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И притом мы имеем вернейшее пророческое слово; и вы хорошо делаете, что обращаетесь к нему, как к светильнику, сияющему в темном месте, доколе не начнет рассветать день и не взойдет утренняя звезда в сердцах ваших.</a:t>
            </a:r>
          </a:p>
          <a:p>
            <a:r>
              <a:rPr lang="ru-RU" sz="1200" b="1" kern="1200" dirty="0">
                <a:solidFill>
                  <a:schemeClr val="tx1"/>
                </a:solidFill>
                <a:effectLst/>
                <a:latin typeface="+mn-lt"/>
                <a:ea typeface="+mn-ea"/>
                <a:cs typeface="+mn-cs"/>
              </a:rPr>
              <a:t>Пс.118.105.</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Слово Твое - светильник ноге моей и свет стезе моей.</a:t>
            </a:r>
          </a:p>
          <a:p>
            <a:r>
              <a:rPr lang="ru-RU" sz="1200" kern="1200" dirty="0">
                <a:solidFill>
                  <a:schemeClr val="tx1"/>
                </a:solidFill>
                <a:effectLst/>
                <a:latin typeface="+mn-lt"/>
                <a:ea typeface="+mn-ea"/>
                <a:cs typeface="+mn-cs"/>
              </a:rPr>
              <a:t>Эти пророческие слова обеспечивает безопасность на духовном пути в эти последние дни. </a:t>
            </a:r>
          </a:p>
          <a:p>
            <a:r>
              <a:rPr lang="ru-RU" sz="1200" kern="1200" dirty="0">
                <a:solidFill>
                  <a:schemeClr val="tx1"/>
                </a:solidFill>
                <a:effectLst/>
                <a:latin typeface="+mn-lt"/>
                <a:ea typeface="+mn-ea"/>
                <a:cs typeface="+mn-cs"/>
              </a:rPr>
              <a:t>В 2Тим.3.1. апостол Павел говорит о последних днях как «тяжелых временах». </a:t>
            </a:r>
          </a:p>
          <a:p>
            <a:r>
              <a:rPr lang="ru-RU" sz="1200" kern="1200" dirty="0">
                <a:solidFill>
                  <a:schemeClr val="tx1"/>
                </a:solidFill>
                <a:effectLst/>
                <a:latin typeface="+mn-lt"/>
                <a:ea typeface="+mn-ea"/>
                <a:cs typeface="+mn-cs"/>
              </a:rPr>
              <a:t>Это выражение можно перевести с греческого (</a:t>
            </a:r>
            <a:r>
              <a:rPr lang="ru-RU" sz="1200" b="1" kern="1200" dirty="0">
                <a:solidFill>
                  <a:schemeClr val="tx1"/>
                </a:solidFill>
                <a:effectLst/>
                <a:latin typeface="+mn-lt"/>
                <a:ea typeface="+mn-ea"/>
                <a:cs typeface="+mn-cs"/>
              </a:rPr>
              <a:t>κα</a:t>
            </a:r>
            <a:r>
              <a:rPr lang="ru-RU" sz="1200" b="1" kern="1200" dirty="0" err="1">
                <a:solidFill>
                  <a:schemeClr val="tx1"/>
                </a:solidFill>
                <a:effectLst/>
                <a:latin typeface="+mn-lt"/>
                <a:ea typeface="+mn-ea"/>
                <a:cs typeface="+mn-cs"/>
              </a:rPr>
              <a:t>ιροι</a:t>
            </a:r>
            <a:r>
              <a:rPr lang="ru-RU" sz="1200" b="1" kern="1200" dirty="0">
                <a:solidFill>
                  <a:schemeClr val="tx1"/>
                </a:solidFill>
                <a:effectLst/>
                <a:latin typeface="+mn-lt"/>
                <a:ea typeface="+mn-ea"/>
                <a:cs typeface="+mn-cs"/>
              </a:rPr>
              <a:t> χα</a:t>
            </a:r>
            <a:r>
              <a:rPr lang="ru-RU" sz="1200" b="1" kern="1200" dirty="0" err="1">
                <a:solidFill>
                  <a:schemeClr val="tx1"/>
                </a:solidFill>
                <a:effectLst/>
                <a:latin typeface="+mn-lt"/>
                <a:ea typeface="+mn-ea"/>
                <a:cs typeface="+mn-cs"/>
              </a:rPr>
              <a:t>λε</a:t>
            </a:r>
            <a:r>
              <a:rPr lang="ru-RU" sz="1200" b="1" kern="1200" dirty="0">
                <a:solidFill>
                  <a:schemeClr val="tx1"/>
                </a:solidFill>
                <a:effectLst/>
                <a:latin typeface="+mn-lt"/>
                <a:ea typeface="+mn-ea"/>
                <a:cs typeface="+mn-cs"/>
              </a:rPr>
              <a:t>ποί</a:t>
            </a:r>
            <a:r>
              <a:rPr lang="ru-RU" sz="1200" kern="1200" dirty="0">
                <a:solidFill>
                  <a:schemeClr val="tx1"/>
                </a:solidFill>
                <a:effectLst/>
                <a:latin typeface="+mn-lt"/>
                <a:ea typeface="+mn-ea"/>
                <a:cs typeface="+mn-cs"/>
              </a:rPr>
              <a:t>·, кайрос халэпус) как «тревожные времена», «опасные времена», «жуткие времена» или «страшные времена». </a:t>
            </a:r>
          </a:p>
          <a:p>
            <a:r>
              <a:rPr lang="ru-RU" sz="1200" kern="1200" dirty="0">
                <a:solidFill>
                  <a:schemeClr val="tx1"/>
                </a:solidFill>
                <a:effectLst/>
                <a:latin typeface="+mn-lt"/>
                <a:ea typeface="+mn-ea"/>
                <a:cs typeface="+mn-cs"/>
              </a:rPr>
              <a:t>Павел предполагал, что в последние дни люди станут более мятежными и высокомерными (см. 2Тим.3.1-5.). Когда будут дуть ветры «ложных учений» (Ефес.4.14.), и многие не будут «принимать здравого учения» (2Тим.4.3-4). </a:t>
            </a:r>
          </a:p>
          <a:p>
            <a:r>
              <a:rPr lang="ru-RU" sz="1200" kern="1200" dirty="0">
                <a:solidFill>
                  <a:schemeClr val="tx1"/>
                </a:solidFill>
                <a:effectLst/>
                <a:latin typeface="+mn-lt"/>
                <a:ea typeface="+mn-ea"/>
                <a:cs typeface="+mn-cs"/>
              </a:rPr>
              <a:t>Неудивительно, что Христос предупредил Своих последователей о ложных проповедниках, которые будут осуществлять «великие знамения и чудеса, чтобы прельстить, если возможно, даже избранных» (Матф.24.24; Марк.13.22.). </a:t>
            </a:r>
          </a:p>
          <a:p>
            <a:r>
              <a:rPr lang="ru-RU" sz="1200" kern="1200" dirty="0">
                <a:solidFill>
                  <a:schemeClr val="tx1"/>
                </a:solidFill>
                <a:effectLst/>
                <a:latin typeface="+mn-lt"/>
                <a:ea typeface="+mn-ea"/>
                <a:cs typeface="+mn-cs"/>
              </a:rPr>
              <a:t>- Разве эти предсказания не характеризуют наши дни?</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26</a:t>
            </a:fld>
            <a:endParaRPr lang="ru-RU"/>
          </a:p>
        </p:txBody>
      </p:sp>
    </p:spTree>
    <p:extLst>
      <p:ext uri="{BB962C8B-B14F-4D97-AF65-F5344CB8AC3E}">
        <p14:creationId xmlns:p14="http://schemas.microsoft.com/office/powerpoint/2010/main" val="119555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Сегодня многие христиане игнорируют Библию и искажают ее учения. </a:t>
            </a:r>
          </a:p>
          <a:p>
            <a:r>
              <a:rPr lang="ru-RU" sz="1200" kern="1200" dirty="0">
                <a:solidFill>
                  <a:schemeClr val="tx1"/>
                </a:solidFill>
                <a:effectLst/>
                <a:latin typeface="+mn-lt"/>
                <a:ea typeface="+mn-ea"/>
                <a:cs typeface="+mn-cs"/>
              </a:rPr>
              <a:t>Наш замечательный Бог дал нам современное проявление дара Пророчества в трудах Эллен Уайт, не для того, чтобы заменить Библию, но повысить ее авторитет и привести нас к ее удивительным учениям. </a:t>
            </a:r>
          </a:p>
          <a:p>
            <a:r>
              <a:rPr lang="ru-RU" sz="1200" kern="1200" dirty="0">
                <a:solidFill>
                  <a:schemeClr val="tx1"/>
                </a:solidFill>
                <a:effectLst/>
                <a:latin typeface="+mn-lt"/>
                <a:ea typeface="+mn-ea"/>
                <a:cs typeface="+mn-cs"/>
              </a:rPr>
              <a:t>Эти работы предназначены для того, чтобы защитить нас в духовном путешествии, поскольку в наши дни мы встречаемся со многими вызовами. </a:t>
            </a:r>
          </a:p>
          <a:p>
            <a:r>
              <a:rPr lang="ru-RU" sz="1200" kern="1200" dirty="0">
                <a:solidFill>
                  <a:schemeClr val="tx1"/>
                </a:solidFill>
                <a:effectLst/>
                <a:latin typeface="+mn-lt"/>
                <a:ea typeface="+mn-ea"/>
                <a:cs typeface="+mn-cs"/>
              </a:rPr>
              <a:t>Божественные откровения, как маяк освещают наш путь. Вспомните хорошо известны слова из книги Псалмов, Пс.118.105. «Слово Твое - светильник ноге моей и свет стезе моей».</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27</a:t>
            </a:fld>
            <a:endParaRPr lang="ru-RU"/>
          </a:p>
        </p:txBody>
      </p:sp>
    </p:spTree>
    <p:extLst>
      <p:ext uri="{BB962C8B-B14F-4D97-AF65-F5344CB8AC3E}">
        <p14:creationId xmlns:p14="http://schemas.microsoft.com/office/powerpoint/2010/main" val="645308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2. Телескоп</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Эти пророчества открывают особые темы Библии</a:t>
            </a:r>
          </a:p>
          <a:p>
            <a:r>
              <a:rPr lang="ru-RU" sz="1200" b="1" kern="1200" dirty="0">
                <a:solidFill>
                  <a:schemeClr val="tx1"/>
                </a:solidFill>
                <a:effectLst/>
                <a:latin typeface="+mn-lt"/>
                <a:ea typeface="+mn-ea"/>
                <a:cs typeface="+mn-cs"/>
              </a:rPr>
              <a:t>Откр.12.17.</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И рассвирепел дракон на жену, и пошел, чтобы вступить в брань с прочими от семени ее, сохраняющими заповеди Божии и имеющими свидетельство Иисуса Христа.</a:t>
            </a:r>
          </a:p>
          <a:p>
            <a:r>
              <a:rPr lang="ru-RU" sz="1200" kern="1200" dirty="0">
                <a:solidFill>
                  <a:schemeClr val="tx1"/>
                </a:solidFill>
                <a:effectLst/>
                <a:latin typeface="+mn-lt"/>
                <a:ea typeface="+mn-ea"/>
                <a:cs typeface="+mn-cs"/>
              </a:rPr>
              <a:t>Выделение особых замечательных тем Библии. </a:t>
            </a:r>
          </a:p>
          <a:p>
            <a:r>
              <a:rPr lang="ru-RU" sz="1200" kern="1200" dirty="0">
                <a:solidFill>
                  <a:schemeClr val="tx1"/>
                </a:solidFill>
                <a:effectLst/>
                <a:latin typeface="+mn-lt"/>
                <a:ea typeface="+mn-ea"/>
                <a:cs typeface="+mn-cs"/>
              </a:rPr>
              <a:t>В начале 1898 года в журнале «Евангелие здоровья» (журнал раннего периода </a:t>
            </a:r>
            <a:r>
              <a:rPr lang="ru-RU" sz="1200" kern="1200" dirty="0" err="1">
                <a:solidFill>
                  <a:schemeClr val="tx1"/>
                </a:solidFill>
                <a:effectLst/>
                <a:latin typeface="+mn-lt"/>
                <a:ea typeface="+mn-ea"/>
                <a:cs typeface="+mn-cs"/>
              </a:rPr>
              <a:t>адвентизма</a:t>
            </a:r>
            <a:r>
              <a:rPr lang="ru-RU" sz="1200" kern="1200" dirty="0">
                <a:solidFill>
                  <a:schemeClr val="tx1"/>
                </a:solidFill>
                <a:effectLst/>
                <a:latin typeface="+mn-lt"/>
                <a:ea typeface="+mn-ea"/>
                <a:cs typeface="+mn-cs"/>
              </a:rPr>
              <a:t> о реформе здоровья) была опубликована статья </a:t>
            </a:r>
            <a:r>
              <a:rPr lang="ru-RU" sz="1200" kern="1200" dirty="0" err="1">
                <a:solidFill>
                  <a:schemeClr val="tx1"/>
                </a:solidFill>
                <a:effectLst/>
                <a:latin typeface="+mn-lt"/>
                <a:ea typeface="+mn-ea"/>
                <a:cs typeface="+mn-cs"/>
              </a:rPr>
              <a:t>Сарепты</a:t>
            </a:r>
            <a:r>
              <a:rPr lang="ru-RU" sz="1200" kern="1200" dirty="0">
                <a:solidFill>
                  <a:schemeClr val="tx1"/>
                </a:solidFill>
                <a:effectLst/>
                <a:latin typeface="+mn-lt"/>
                <a:ea typeface="+mn-ea"/>
                <a:cs typeface="+mn-cs"/>
              </a:rPr>
              <a:t> Генри (1839-1900), под названием «Мой телескоп». </a:t>
            </a:r>
          </a:p>
          <a:p>
            <a:r>
              <a:rPr lang="ru-RU" sz="1200" kern="1200" dirty="0">
                <a:solidFill>
                  <a:schemeClr val="tx1"/>
                </a:solidFill>
                <a:effectLst/>
                <a:latin typeface="+mn-lt"/>
                <a:ea typeface="+mn-ea"/>
                <a:cs typeface="+mn-cs"/>
              </a:rPr>
              <a:t>В этой статье сестра Генри говорила о своем собственном опыте в отношении работ Эллен Уайт. </a:t>
            </a:r>
          </a:p>
          <a:p>
            <a:r>
              <a:rPr lang="ru-RU" sz="1200" kern="1200" dirty="0">
                <a:solidFill>
                  <a:schemeClr val="tx1"/>
                </a:solidFill>
                <a:effectLst/>
                <a:latin typeface="+mn-lt"/>
                <a:ea typeface="+mn-ea"/>
                <a:cs typeface="+mn-cs"/>
              </a:rPr>
              <a:t>Сестра Генри писала, что книги Эллен Уайт оказались для нее словно линзы, которые помогают понять истину. Но, по мере того, как она продолжала читать, они стали для нее мощным телескопом, направленным в небо, что позволяет лучше понимать Библию. Сестра Генри объясняет, что произведения Эллен Уайт для нее «Не небесам, что трепещут в вышине бесчисленными сферами истины, но они действительно направляют взгляд глаз и придают им способность проникнуть во славу таинственного, живого слова Бога».</a:t>
            </a:r>
          </a:p>
          <a:p>
            <a:r>
              <a:rPr lang="ru-RU" sz="1200" kern="1200" dirty="0">
                <a:solidFill>
                  <a:schemeClr val="tx1"/>
                </a:solidFill>
                <a:effectLst/>
                <a:latin typeface="+mn-lt"/>
                <a:ea typeface="+mn-ea"/>
                <a:cs typeface="+mn-cs"/>
              </a:rPr>
              <a:t>В своих трудах сестра Эллен Уайт раскрывает много важных библейских тем. Она описывает безусловную любовь Бога к грешникам, чрезвычайный характер Иисуса Христа, спасительную благодать, неизменный Божественный Закон и много других библейских тем. Но один из самых замечательных ее вкладов – это то, как она раскрывает тему Великой борьбы между Христом и сатаной в истории Вселенной (Ис.14.12-15; Иез.28.12-19; ​​Откр.12.7-12).</a:t>
            </a:r>
          </a:p>
        </p:txBody>
      </p:sp>
      <p:sp>
        <p:nvSpPr>
          <p:cNvPr id="4" name="Номер слайда 3"/>
          <p:cNvSpPr>
            <a:spLocks noGrp="1"/>
          </p:cNvSpPr>
          <p:nvPr>
            <p:ph type="sldNum" sz="quarter" idx="10"/>
          </p:nvPr>
        </p:nvSpPr>
        <p:spPr/>
        <p:txBody>
          <a:bodyPr/>
          <a:lstStyle/>
          <a:p>
            <a:fld id="{0EB42042-6C17-4CBA-88A0-7A8778FA0ADB}" type="slidenum">
              <a:rPr lang="ru-RU" smtClean="0"/>
              <a:pPr/>
              <a:t>28</a:t>
            </a:fld>
            <a:endParaRPr lang="ru-RU"/>
          </a:p>
        </p:txBody>
      </p:sp>
    </p:spTree>
    <p:extLst>
      <p:ext uri="{BB962C8B-B14F-4D97-AF65-F5344CB8AC3E}">
        <p14:creationId xmlns:p14="http://schemas.microsoft.com/office/powerpoint/2010/main" val="4110172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Более полно тема Великой борьбы раскрывается в пятитомнике «Конфликт веков», состоящий из книг: «Патриархи и пророки», «Пророки и цари», «Желание веков», «Деяния апостолов» и «Великая борьба». В настоящее время на сайте Центра наследия Эллен Уайт egwwwtings.org доступны книги Эллен Уайт для бесплатной загрузки более 130 языках.</a:t>
            </a:r>
          </a:p>
          <a:p>
            <a:r>
              <a:rPr lang="ru-RU" sz="1200" kern="1200" dirty="0">
                <a:solidFill>
                  <a:schemeClr val="tx1"/>
                </a:solidFill>
                <a:effectLst/>
                <a:latin typeface="+mn-lt"/>
                <a:ea typeface="+mn-ea"/>
                <a:cs typeface="+mn-cs"/>
              </a:rPr>
              <a:t>Как уже говорилось, труда Эллен Уайт является мощным пророческим телескопом, раскрывающие большие темы Библии.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29</a:t>
            </a:fld>
            <a:endParaRPr lang="ru-RU"/>
          </a:p>
        </p:txBody>
      </p:sp>
    </p:spTree>
    <p:extLst>
      <p:ext uri="{BB962C8B-B14F-4D97-AF65-F5344CB8AC3E}">
        <p14:creationId xmlns:p14="http://schemas.microsoft.com/office/powerpoint/2010/main" val="4906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2Пар.20.20.</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Верьте Господу Богу вашему, и будьте тверды; верьте пророкам Его, и будет успех вам.</a:t>
            </a:r>
          </a:p>
          <a:p>
            <a:r>
              <a:rPr lang="ru-RU" sz="1200" kern="1200" dirty="0">
                <a:solidFill>
                  <a:schemeClr val="tx1"/>
                </a:solidFill>
                <a:effectLst/>
                <a:latin typeface="+mn-lt"/>
                <a:ea typeface="+mn-ea"/>
                <a:cs typeface="+mn-cs"/>
              </a:rPr>
              <a:t>Часто члены церкви АСД и верующие других конфессий спрашивают относительно Дара пророчества, который проявил себя в жизни Эллен Уайт. </a:t>
            </a:r>
          </a:p>
          <a:p>
            <a:r>
              <a:rPr lang="ru-RU" sz="1200" kern="1200" dirty="0">
                <a:solidFill>
                  <a:schemeClr val="tx1"/>
                </a:solidFill>
                <a:effectLst/>
                <a:latin typeface="+mn-lt"/>
                <a:ea typeface="+mn-ea"/>
                <a:cs typeface="+mn-cs"/>
              </a:rPr>
              <a:t>- Почему церковь имеет такой успех и благословение?</a:t>
            </a:r>
          </a:p>
        </p:txBody>
      </p:sp>
      <p:sp>
        <p:nvSpPr>
          <p:cNvPr id="4" name="Номер слайда 3"/>
          <p:cNvSpPr>
            <a:spLocks noGrp="1"/>
          </p:cNvSpPr>
          <p:nvPr>
            <p:ph type="sldNum" sz="quarter" idx="10"/>
          </p:nvPr>
        </p:nvSpPr>
        <p:spPr/>
        <p:txBody>
          <a:bodyPr/>
          <a:lstStyle/>
          <a:p>
            <a:fld id="{0EB42042-6C17-4CBA-88A0-7A8778FA0ADB}" type="slidenum">
              <a:rPr lang="ru-RU" smtClean="0"/>
              <a:pPr/>
              <a:t>3</a:t>
            </a:fld>
            <a:endParaRPr lang="ru-RU"/>
          </a:p>
        </p:txBody>
      </p:sp>
    </p:spTree>
    <p:extLst>
      <p:ext uri="{BB962C8B-B14F-4D97-AF65-F5344CB8AC3E}">
        <p14:creationId xmlns:p14="http://schemas.microsoft.com/office/powerpoint/2010/main" val="2059729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 Микроскоп</a:t>
            </a:r>
            <a:endParaRPr lang="ru-RU" sz="1200" kern="1200" dirty="0">
              <a:solidFill>
                <a:schemeClr val="tx1"/>
              </a:solidFill>
              <a:effectLst/>
              <a:latin typeface="+mn-lt"/>
              <a:ea typeface="+mn-ea"/>
              <a:cs typeface="+mn-cs"/>
            </a:endParaRPr>
          </a:p>
          <a:p>
            <a:r>
              <a:rPr lang="ru-RU" sz="1200" b="1" kern="1200" dirty="0">
                <a:solidFill>
                  <a:schemeClr val="tx1"/>
                </a:solidFill>
                <a:effectLst/>
                <a:latin typeface="+mn-lt"/>
                <a:ea typeface="+mn-ea"/>
                <a:cs typeface="+mn-cs"/>
              </a:rPr>
              <a:t>Быт.1.26-27.</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И сказал Бог: сотворим человека по образу Нашему по подобию Нашему, и да владычествуют они над рыбами морскими, и над птицами небесными, и над скотом, и над всею землею, и над всеми гадами, пресмыкающимися по земле. И сотворил Бог человека по образу Своему, по образу Божию сотворил его; мужчину и женщину сотворил их.</a:t>
            </a:r>
          </a:p>
          <a:p>
            <a:r>
              <a:rPr lang="ru-RU" sz="1200" b="1" kern="1200" dirty="0">
                <a:solidFill>
                  <a:schemeClr val="tx1"/>
                </a:solidFill>
                <a:effectLst/>
                <a:latin typeface="+mn-lt"/>
                <a:ea typeface="+mn-ea"/>
                <a:cs typeface="+mn-cs"/>
              </a:rPr>
              <a:t>Исх.25.8,40.</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Все, как Я показываю тебе, и образец скинии и образец всех сосудов ее; так и сделайте. Смотри, сделай их по тому образцу, какой показан тебе на горе.</a:t>
            </a:r>
          </a:p>
          <a:p>
            <a:r>
              <a:rPr lang="ru-RU" sz="1200" kern="1200" dirty="0">
                <a:solidFill>
                  <a:schemeClr val="tx1"/>
                </a:solidFill>
                <a:effectLst/>
                <a:latin typeface="+mn-lt"/>
                <a:ea typeface="+mn-ea"/>
                <a:cs typeface="+mn-cs"/>
              </a:rPr>
              <a:t>Раскрывает драгоценные истины Библии</a:t>
            </a:r>
          </a:p>
          <a:p>
            <a:r>
              <a:rPr lang="ru-RU" sz="1200" kern="1200" dirty="0">
                <a:solidFill>
                  <a:schemeClr val="tx1"/>
                </a:solidFill>
                <a:effectLst/>
                <a:latin typeface="+mn-lt"/>
                <a:ea typeface="+mn-ea"/>
                <a:cs typeface="+mn-cs"/>
              </a:rPr>
              <a:t>Пророческий микроскоп: раскрывает особые драгоценные истины Библии. </a:t>
            </a:r>
          </a:p>
          <a:p>
            <a:r>
              <a:rPr lang="ru-RU" sz="1200" kern="1200" dirty="0">
                <a:solidFill>
                  <a:schemeClr val="tx1"/>
                </a:solidFill>
                <a:effectLst/>
                <a:latin typeface="+mn-lt"/>
                <a:ea typeface="+mn-ea"/>
                <a:cs typeface="+mn-cs"/>
              </a:rPr>
              <a:t>В дополнение к тому, что труды Эллен Уайт раскрывают большие темы Библии, ее труды также помогают нам понять много ценных деталей и подробностей Библии.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30</a:t>
            </a:fld>
            <a:endParaRPr lang="ru-RU"/>
          </a:p>
        </p:txBody>
      </p:sp>
    </p:spTree>
    <p:extLst>
      <p:ext uri="{BB962C8B-B14F-4D97-AF65-F5344CB8AC3E}">
        <p14:creationId xmlns:p14="http://schemas.microsoft.com/office/powerpoint/2010/main" val="961448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Ричард </a:t>
            </a:r>
            <a:r>
              <a:rPr lang="ru-RU" sz="1200" kern="1200" dirty="0" err="1">
                <a:solidFill>
                  <a:schemeClr val="tx1"/>
                </a:solidFill>
                <a:effectLst/>
                <a:latin typeface="+mn-lt"/>
                <a:ea typeface="+mn-ea"/>
                <a:cs typeface="+mn-cs"/>
              </a:rPr>
              <a:t>Дэвидсон</a:t>
            </a:r>
            <a:r>
              <a:rPr lang="ru-RU" sz="1200" kern="1200" dirty="0">
                <a:solidFill>
                  <a:schemeClr val="tx1"/>
                </a:solidFill>
                <a:effectLst/>
                <a:latin typeface="+mn-lt"/>
                <a:ea typeface="+mn-ea"/>
                <a:cs typeface="+mn-cs"/>
              </a:rPr>
              <a:t>, профессор Ветхого Завета в университете </a:t>
            </a:r>
            <a:r>
              <a:rPr lang="ru-RU" sz="1200" kern="1200" dirty="0" err="1">
                <a:solidFill>
                  <a:schemeClr val="tx1"/>
                </a:solidFill>
                <a:effectLst/>
                <a:latin typeface="+mn-lt"/>
                <a:ea typeface="+mn-ea"/>
                <a:cs typeface="+mn-cs"/>
              </a:rPr>
              <a:t>Эндрюса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Берринг-Спрингс</a:t>
            </a:r>
            <a:r>
              <a:rPr lang="ru-RU" sz="1200" kern="1200" dirty="0">
                <a:solidFill>
                  <a:schemeClr val="tx1"/>
                </a:solidFill>
                <a:effectLst/>
                <a:latin typeface="+mn-lt"/>
                <a:ea typeface="+mn-ea"/>
                <a:cs typeface="+mn-cs"/>
              </a:rPr>
              <a:t>, Мичиган, определил несколько мест, в которых Эллен Уайт, не зная древних библейских языков, раскрыла первоначальное значение библейских отрывков. </a:t>
            </a:r>
          </a:p>
          <a:p>
            <a:r>
              <a:rPr lang="ru-RU" sz="1200" kern="1200" dirty="0">
                <a:solidFill>
                  <a:schemeClr val="tx1"/>
                </a:solidFill>
                <a:effectLst/>
                <a:latin typeface="+mn-lt"/>
                <a:ea typeface="+mn-ea"/>
                <a:cs typeface="+mn-cs"/>
              </a:rPr>
              <a:t>Например, история творения говорит нам, что Бог создал Адама и Еву по Своему «образу» и «подобию» (Быт.1.26-27.). </a:t>
            </a:r>
          </a:p>
          <a:p>
            <a:r>
              <a:rPr lang="ru-RU" sz="1200" kern="1200" dirty="0">
                <a:solidFill>
                  <a:schemeClr val="tx1"/>
                </a:solidFill>
                <a:effectLst/>
                <a:latin typeface="+mn-lt"/>
                <a:ea typeface="+mn-ea"/>
                <a:cs typeface="+mn-cs"/>
              </a:rPr>
              <a:t>Эллен Уайт объясняет, что «человек должен был отражать образ Божий, как по внешнему сходству, так и по характеру». </a:t>
            </a:r>
          </a:p>
          <a:p>
            <a:r>
              <a:rPr lang="ru-RU" sz="1200" kern="1200" dirty="0">
                <a:solidFill>
                  <a:schemeClr val="tx1"/>
                </a:solidFill>
                <a:effectLst/>
                <a:latin typeface="+mn-lt"/>
                <a:ea typeface="+mn-ea"/>
                <a:cs typeface="+mn-cs"/>
              </a:rPr>
              <a:t>Именно этот смысл содержится в тексте оригинала. </a:t>
            </a:r>
          </a:p>
          <a:p>
            <a:r>
              <a:rPr lang="ru-RU" sz="1200" kern="1200" dirty="0">
                <a:solidFill>
                  <a:schemeClr val="tx1"/>
                </a:solidFill>
                <a:effectLst/>
                <a:latin typeface="+mn-lt"/>
                <a:ea typeface="+mn-ea"/>
                <a:cs typeface="+mn-cs"/>
              </a:rPr>
              <a:t>Таким образом, «Созданный Адам по своей физической, умственной и духовной природе был подобен Творцу» (Воспитание, с. 15).</a:t>
            </a:r>
          </a:p>
          <a:p>
            <a:r>
              <a:rPr lang="ru-RU" sz="1200" kern="1200" dirty="0">
                <a:solidFill>
                  <a:schemeClr val="tx1"/>
                </a:solidFill>
                <a:effectLst/>
                <a:latin typeface="+mn-lt"/>
                <a:ea typeface="+mn-ea"/>
                <a:cs typeface="+mn-cs"/>
              </a:rPr>
              <a:t>Прежде, чем дать народу израильскому Десять заповедей, Господь указал на благословение, которые несет их выполнения (Исх.20.1-17, Втор.5.6-21.). В связи с этим Эллен Уайт верно написала, что Десять Заповедей – это «десять обетов» и что «нет негативного смысла в законе, хотя он может казаться» (Библейский комментарий АСД, т. 1, с. 1105).</a:t>
            </a:r>
          </a:p>
          <a:p>
            <a:r>
              <a:rPr lang="ru-RU" sz="1200" kern="1200" dirty="0">
                <a:solidFill>
                  <a:schemeClr val="tx1"/>
                </a:solidFill>
                <a:effectLst/>
                <a:latin typeface="+mn-lt"/>
                <a:ea typeface="+mn-ea"/>
                <a:cs typeface="+mn-cs"/>
              </a:rPr>
              <a:t> Еще один пример: В Исх.25.8,40. сказано, что Бог показал Моисею «образец», святилища, по которому оно должно быть построенным. Что такое «образ» или «модель»? Эллен Уайт объясняет, что «Бог показал Моисею миниатюрную модель небесного святилища и повелел ему все сделать по образцу, показанному ему на горе» (Духовные дары (</a:t>
            </a:r>
            <a:r>
              <a:rPr lang="ru-RU" sz="1200" kern="1200" dirty="0" err="1">
                <a:solidFill>
                  <a:schemeClr val="tx1"/>
                </a:solidFill>
                <a:effectLst/>
                <a:latin typeface="+mn-lt"/>
                <a:ea typeface="+mn-ea"/>
                <a:cs typeface="+mn-cs"/>
              </a:rPr>
              <a:t>Spiritual</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Gifts</a:t>
            </a:r>
            <a:r>
              <a:rPr lang="ru-RU" sz="1200" kern="1200" dirty="0">
                <a:solidFill>
                  <a:schemeClr val="tx1"/>
                </a:solidFill>
                <a:effectLst/>
                <a:latin typeface="+mn-lt"/>
                <a:ea typeface="+mn-ea"/>
                <a:cs typeface="+mn-cs"/>
              </a:rPr>
              <a:t>), т. 4, с. 5).</a:t>
            </a:r>
          </a:p>
          <a:p>
            <a:r>
              <a:rPr lang="ru-RU" sz="1200" kern="1200" dirty="0">
                <a:solidFill>
                  <a:schemeClr val="tx1"/>
                </a:solidFill>
                <a:effectLst/>
                <a:latin typeface="+mn-lt"/>
                <a:ea typeface="+mn-ea"/>
                <a:cs typeface="+mn-cs"/>
              </a:rPr>
              <a:t>Действительно, Моисей не только получил устные инструкции, но также видел модель скинии, которую мог воспроизвести.</a:t>
            </a:r>
          </a:p>
          <a:p>
            <a:r>
              <a:rPr lang="ru-RU" sz="1200" kern="1200" dirty="0">
                <a:solidFill>
                  <a:schemeClr val="tx1"/>
                </a:solidFill>
                <a:effectLst/>
                <a:latin typeface="+mn-lt"/>
                <a:ea typeface="+mn-ea"/>
                <a:cs typeface="+mn-cs"/>
              </a:rPr>
              <a:t>Вы можете обогатить свою духовную жизнь и найти личный духовный опыт, прочитав четыре Евангелия от Матфея, Марка, Луки и Иоанна вместе с замечательной книгой «Желание веков». Например, вы можете прочитать Евангельское повествование о переживаниях Иисуса в Гефсиманском саду (Матф.26.36-56; Марк.14.32-50; Марк.14.22.39-53; Иоан.18.1-12.), а затем прочитать 74 раздел «</a:t>
            </a:r>
            <a:r>
              <a:rPr lang="ru-RU" sz="1200" kern="1200" dirty="0" err="1">
                <a:solidFill>
                  <a:schemeClr val="tx1"/>
                </a:solidFill>
                <a:effectLst/>
                <a:latin typeface="+mn-lt"/>
                <a:ea typeface="+mn-ea"/>
                <a:cs typeface="+mn-cs"/>
              </a:rPr>
              <a:t>Гефсимания</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Несомненно, труда Эллен Уайт является полезным пророческим микроскопом, который помогает нам рассматривать много драгоценных библейских истин.</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31</a:t>
            </a:fld>
            <a:endParaRPr lang="ru-RU"/>
          </a:p>
        </p:txBody>
      </p:sp>
    </p:spTree>
    <p:extLst>
      <p:ext uri="{BB962C8B-B14F-4D97-AF65-F5344CB8AC3E}">
        <p14:creationId xmlns:p14="http://schemas.microsoft.com/office/powerpoint/2010/main" val="1481637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4. Пророческий фильтр </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Очищает истину от ложных наслоений (толкований)</a:t>
            </a:r>
          </a:p>
          <a:p>
            <a:r>
              <a:rPr lang="ru-RU" sz="1200" kern="1200" dirty="0">
                <a:solidFill>
                  <a:schemeClr val="tx1"/>
                </a:solidFill>
                <a:effectLst/>
                <a:latin typeface="+mn-lt"/>
                <a:ea typeface="+mn-ea"/>
                <a:cs typeface="+mn-cs"/>
              </a:rPr>
              <a:t>Известный немецкий лютеранский богослов Герхард </a:t>
            </a:r>
            <a:r>
              <a:rPr lang="ru-RU" sz="1200" kern="1200" dirty="0" err="1">
                <a:solidFill>
                  <a:schemeClr val="tx1"/>
                </a:solidFill>
                <a:effectLst/>
                <a:latin typeface="+mn-lt"/>
                <a:ea typeface="+mn-ea"/>
                <a:cs typeface="+mn-cs"/>
              </a:rPr>
              <a:t>Эбелинг</a:t>
            </a:r>
            <a:r>
              <a:rPr lang="ru-RU" sz="1200" kern="1200" dirty="0">
                <a:solidFill>
                  <a:schemeClr val="tx1"/>
                </a:solidFill>
                <a:effectLst/>
                <a:latin typeface="+mn-lt"/>
                <a:ea typeface="+mn-ea"/>
                <a:cs typeface="+mn-cs"/>
              </a:rPr>
              <a:t> (1912-2001) утверждал, что история христианской церкви является «историческим раскрытием Писания». Это действительно очень глубокая и содержательная концепция! История христианской церкви – это история верного и неверного толкования Библии. </a:t>
            </a:r>
          </a:p>
          <a:p>
            <a:endParaRPr lang="ru-RU" dirty="0"/>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32</a:t>
            </a:fld>
            <a:endParaRPr lang="ru-RU"/>
          </a:p>
        </p:txBody>
      </p:sp>
    </p:spTree>
    <p:extLst>
      <p:ext uri="{BB962C8B-B14F-4D97-AF65-F5344CB8AC3E}">
        <p14:creationId xmlns:p14="http://schemas.microsoft.com/office/powerpoint/2010/main" val="899519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Книги, претендующие на Библейские истины…</a:t>
            </a:r>
          </a:p>
          <a:p>
            <a:r>
              <a:rPr lang="ru-RU" sz="1200" kern="1200" dirty="0">
                <a:solidFill>
                  <a:schemeClr val="tx1"/>
                </a:solidFill>
                <a:effectLst/>
                <a:latin typeface="+mn-lt"/>
                <a:ea typeface="+mn-ea"/>
                <a:cs typeface="+mn-cs"/>
              </a:rPr>
              <a:t>Неудивительно, что в христианстве насчитывается более 20 тысяч различных конфессий. И среди них есть те, которые выдвигают ложные толкования, как библейские.</a:t>
            </a:r>
          </a:p>
          <a:p>
            <a:r>
              <a:rPr lang="ru-RU" sz="1200" kern="1200" dirty="0">
                <a:solidFill>
                  <a:schemeClr val="tx1"/>
                </a:solidFill>
                <a:effectLst/>
                <a:latin typeface="+mn-lt"/>
                <a:ea typeface="+mn-ea"/>
                <a:cs typeface="+mn-cs"/>
              </a:rPr>
              <a:t>С самого начала человеческой истории сатана побудил людей отвергать Божье Слово или искажать его. Он соблазнял Еву в Эдемском саду (Быт.2.16-17; Быт.3.1-24.) народ Израильский протяжении всей их истории (2Пар.36.14-16.) даже Иисуса Христа в пустыне (Матф.4.1-11; Лук.4.1-13.). </a:t>
            </a:r>
          </a:p>
          <a:p>
            <a:r>
              <a:rPr lang="ru-RU" sz="1200" kern="1200" dirty="0">
                <a:solidFill>
                  <a:schemeClr val="tx1"/>
                </a:solidFill>
                <a:effectLst/>
                <a:latin typeface="+mn-lt"/>
                <a:ea typeface="+mn-ea"/>
                <a:cs typeface="+mn-cs"/>
              </a:rPr>
              <a:t>Он продолжает соблазнять людей в эти сложные последние дни. </a:t>
            </a:r>
          </a:p>
          <a:p>
            <a:r>
              <a:rPr lang="ru-RU" sz="1200" kern="1200" dirty="0">
                <a:solidFill>
                  <a:schemeClr val="tx1"/>
                </a:solidFill>
                <a:effectLst/>
                <a:latin typeface="+mn-lt"/>
                <a:ea typeface="+mn-ea"/>
                <a:cs typeface="+mn-cs"/>
              </a:rPr>
              <a:t>В мире, в котором мы живем, люди утверждают, что дело не в том, что на самом деле говорится в библейском тексте, а в том, как мы его читаем и как мы его понимаем. Таким образом, личные знания и личный опыт заменяют авторитет непогрешимого Слова Божьего.</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33</a:t>
            </a:fld>
            <a:endParaRPr lang="ru-RU"/>
          </a:p>
        </p:txBody>
      </p:sp>
    </p:spTree>
    <p:extLst>
      <p:ext uri="{BB962C8B-B14F-4D97-AF65-F5344CB8AC3E}">
        <p14:creationId xmlns:p14="http://schemas.microsoft.com/office/powerpoint/2010/main" val="2418049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Во 2Тим.4.1-5. апостол Павел предупреждает нас: «Итак, заклинаю тебя пред Богом и Господом Иисусом, Который будет судить живых и мертвых в явление Его и Царствие. Проповедуй слово, настой во время и не во время, обличай, запрещай, увещевай со всяким долготерпением и назиданием. Ибо будет время, когда здравого учения принимать не будут, но по своим прихотям будут избирать себе учителей, которые льстили бы слуху. Слух от истины отвратят и обратятся к басням. Но ты будь бдителен во всем, переноси скорби, совершай дело благовестника, исполняй служение твое».</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34</a:t>
            </a:fld>
            <a:endParaRPr lang="ru-RU"/>
          </a:p>
        </p:txBody>
      </p:sp>
    </p:spTree>
    <p:extLst>
      <p:ext uri="{BB962C8B-B14F-4D97-AF65-F5344CB8AC3E}">
        <p14:creationId xmlns:p14="http://schemas.microsoft.com/office/powerpoint/2010/main" val="3209138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 это непростое последнее время труда Эллен Уайт выполняют функцию фильтра, который очищает библейские истины от ложных толкований. Известно, что фильтр не производит воду, он только ее очищает. Рассматривая Библию, необходимо отметить, что проблема находится не в Библии, но в неправильном понимании библейских истин. Труда Эллен Уайт помогают увидеть ошибки людей и оказывают Библии возможность разъяснять (толковать) себя, в результате чего спасительная истина остается кристально чистой и понятной для человека.</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35</a:t>
            </a:fld>
            <a:endParaRPr lang="ru-RU"/>
          </a:p>
        </p:txBody>
      </p:sp>
    </p:spTree>
    <p:extLst>
      <p:ext uri="{BB962C8B-B14F-4D97-AF65-F5344CB8AC3E}">
        <p14:creationId xmlns:p14="http://schemas.microsoft.com/office/powerpoint/2010/main" val="4182033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5. Пророческий навигатор</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Помогает держаться правильного пути и хранить верность библейским ценностям.</a:t>
            </a:r>
          </a:p>
          <a:p>
            <a:r>
              <a:rPr lang="ru-RU" sz="1200" b="1" kern="1200" dirty="0">
                <a:solidFill>
                  <a:schemeClr val="tx1"/>
                </a:solidFill>
                <a:effectLst/>
                <a:latin typeface="+mn-lt"/>
                <a:ea typeface="+mn-ea"/>
                <a:cs typeface="+mn-cs"/>
              </a:rPr>
              <a:t>Ис.30.21.</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И уши твои будут слышать слово, говорящее позади тебя: "вот путь, идите по нему", если бы вы уклонились направо и если бы вы уклонились налево.</a:t>
            </a:r>
          </a:p>
          <a:p>
            <a:r>
              <a:rPr lang="ru-RU" sz="1200" b="1" kern="1200" dirty="0">
                <a:solidFill>
                  <a:schemeClr val="tx1"/>
                </a:solidFill>
                <a:effectLst/>
                <a:latin typeface="+mn-lt"/>
                <a:ea typeface="+mn-ea"/>
                <a:cs typeface="+mn-cs"/>
              </a:rPr>
              <a:t>2Пар.36.15-16.</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И посылал к ним Господь Бог отцов их, посланников Своих от раннего утра, потому что Он жалел Свой народ и Свое жилище. Но они издевались над посланными от Бога и пренебрегали словами Его, и ругались над пророками Его, доколе не сошел гнев Господа на народ Его, так что не было ему спасения.</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36</a:t>
            </a:fld>
            <a:endParaRPr lang="ru-RU"/>
          </a:p>
        </p:txBody>
      </p:sp>
    </p:spTree>
    <p:extLst>
      <p:ext uri="{BB962C8B-B14F-4D97-AF65-F5344CB8AC3E}">
        <p14:creationId xmlns:p14="http://schemas.microsoft.com/office/powerpoint/2010/main" val="2302537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 Приходилось ли вам проезжать через сложную транспортную развязку? </a:t>
            </a:r>
          </a:p>
          <a:p>
            <a:r>
              <a:rPr lang="ru-RU" sz="1200" kern="1200" dirty="0">
                <a:solidFill>
                  <a:schemeClr val="tx1"/>
                </a:solidFill>
                <a:effectLst/>
                <a:latin typeface="+mn-lt"/>
                <a:ea typeface="+mn-ea"/>
                <a:cs typeface="+mn-cs"/>
              </a:rPr>
              <a:t>Иногда на современных дорогах встречаются очень сложные решения, которые напоминают тарелку со спагетти. </a:t>
            </a:r>
          </a:p>
          <a:p>
            <a:r>
              <a:rPr lang="ru-RU" sz="1200" kern="1200" dirty="0">
                <a:solidFill>
                  <a:schemeClr val="tx1"/>
                </a:solidFill>
                <a:effectLst/>
                <a:latin typeface="+mn-lt"/>
                <a:ea typeface="+mn-ea"/>
                <a:cs typeface="+mn-cs"/>
              </a:rPr>
              <a:t>И если водитель не знает хорошо дорогу, то очень легко вернуть не на тот съезд. </a:t>
            </a:r>
          </a:p>
          <a:p>
            <a:r>
              <a:rPr lang="ru-RU" sz="1200" kern="1200" dirty="0">
                <a:solidFill>
                  <a:schemeClr val="tx1"/>
                </a:solidFill>
                <a:effectLst/>
                <a:latin typeface="+mn-lt"/>
                <a:ea typeface="+mn-ea"/>
                <a:cs typeface="+mn-cs"/>
              </a:rPr>
              <a:t>И тогда водитель сталкивается с очень серьезными трудностями в поисках места разворота и нужной дороги.</a:t>
            </a:r>
          </a:p>
          <a:p>
            <a:r>
              <a:rPr lang="ru-RU" sz="1200" kern="1200" dirty="0">
                <a:solidFill>
                  <a:schemeClr val="tx1"/>
                </a:solidFill>
                <a:effectLst/>
                <a:latin typeface="+mn-lt"/>
                <a:ea typeface="+mn-ea"/>
                <a:cs typeface="+mn-cs"/>
              </a:rPr>
              <a:t>Но мы с вами живем в век развитых технологий, и сегодня у нас есть GPS (</a:t>
            </a:r>
            <a:r>
              <a:rPr lang="ru-RU" sz="1200" kern="1200" dirty="0" err="1">
                <a:solidFill>
                  <a:schemeClr val="tx1"/>
                </a:solidFill>
                <a:effectLst/>
                <a:latin typeface="+mn-lt"/>
                <a:ea typeface="+mn-ea"/>
                <a:cs typeface="+mn-cs"/>
              </a:rPr>
              <a:t>Global</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Positioning</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System</a:t>
            </a:r>
            <a:r>
              <a:rPr lang="ru-RU" sz="1200" kern="1200" dirty="0">
                <a:solidFill>
                  <a:schemeClr val="tx1"/>
                </a:solidFill>
                <a:effectLst/>
                <a:latin typeface="+mn-lt"/>
                <a:ea typeface="+mn-ea"/>
                <a:cs typeface="+mn-cs"/>
              </a:rPr>
              <a:t>, система глобального </a:t>
            </a:r>
            <a:r>
              <a:rPr lang="ru-RU" sz="1200" kern="1200" dirty="0" err="1">
                <a:solidFill>
                  <a:schemeClr val="tx1"/>
                </a:solidFill>
                <a:effectLst/>
                <a:latin typeface="+mn-lt"/>
                <a:ea typeface="+mn-ea"/>
                <a:cs typeface="+mn-cs"/>
              </a:rPr>
              <a:t>местоопределения</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Навигатор значительно облегчает наши поездки.</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37</a:t>
            </a:fld>
            <a:endParaRPr lang="ru-RU"/>
          </a:p>
        </p:txBody>
      </p:sp>
    </p:spTree>
    <p:extLst>
      <p:ext uri="{BB962C8B-B14F-4D97-AF65-F5344CB8AC3E}">
        <p14:creationId xmlns:p14="http://schemas.microsoft.com/office/powerpoint/2010/main" val="2992356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В современном мире существует множество религиозных организаций, деноминаций и направлений. </a:t>
            </a:r>
          </a:p>
          <a:p>
            <a:r>
              <a:rPr lang="ru-RU" sz="1200" kern="1200" dirty="0">
                <a:solidFill>
                  <a:schemeClr val="tx1"/>
                </a:solidFill>
                <a:effectLst/>
                <a:latin typeface="+mn-lt"/>
                <a:ea typeface="+mn-ea"/>
                <a:cs typeface="+mn-cs"/>
              </a:rPr>
              <a:t>Непосвященному человеку очень легко сбиться с пути, и никогда не добраться до пути назначения. </a:t>
            </a:r>
          </a:p>
          <a:p>
            <a:r>
              <a:rPr lang="ru-RU" sz="1200" kern="1200" dirty="0">
                <a:solidFill>
                  <a:schemeClr val="tx1"/>
                </a:solidFill>
                <a:effectLst/>
                <a:latin typeface="+mn-lt"/>
                <a:ea typeface="+mn-ea"/>
                <a:cs typeface="+mn-cs"/>
              </a:rPr>
              <a:t>Но Господь не оставляет нас одних. В Ис.30.21. мы читаем: «вот путь, идите по нему».</a:t>
            </a:r>
          </a:p>
          <a:p>
            <a:r>
              <a:rPr lang="ru-RU" sz="1200" kern="1200" dirty="0">
                <a:solidFill>
                  <a:schemeClr val="tx1"/>
                </a:solidFill>
                <a:effectLst/>
                <a:latin typeface="+mn-lt"/>
                <a:ea typeface="+mn-ea"/>
                <a:cs typeface="+mn-cs"/>
              </a:rPr>
              <a:t>В Ветхозаветные времена Господь избирал пророков для того, чтобы помогать людям не сбиваться и не уклоняться от истинного пути. </a:t>
            </a:r>
          </a:p>
          <a:p>
            <a:r>
              <a:rPr lang="ru-RU" sz="1200" kern="1200" dirty="0">
                <a:solidFill>
                  <a:schemeClr val="tx1"/>
                </a:solidFill>
                <a:effectLst/>
                <a:latin typeface="+mn-lt"/>
                <a:ea typeface="+mn-ea"/>
                <a:cs typeface="+mn-cs"/>
              </a:rPr>
              <a:t>В более поздние времена Бог даровал Церкви АСД Дар пророчества. </a:t>
            </a:r>
          </a:p>
          <a:p>
            <a:r>
              <a:rPr lang="ru-RU" sz="1200" kern="1200" dirty="0">
                <a:solidFill>
                  <a:schemeClr val="tx1"/>
                </a:solidFill>
                <a:effectLst/>
                <a:latin typeface="+mn-lt"/>
                <a:ea typeface="+mn-ea"/>
                <a:cs typeface="+mn-cs"/>
              </a:rPr>
              <a:t>Эллен Уайт объяснила свою собственную функцию, сказав: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38</a:t>
            </a:fld>
            <a:endParaRPr lang="ru-RU"/>
          </a:p>
        </p:txBody>
      </p:sp>
    </p:spTree>
    <p:extLst>
      <p:ext uri="{BB962C8B-B14F-4D97-AF65-F5344CB8AC3E}">
        <p14:creationId xmlns:p14="http://schemas.microsoft.com/office/powerpoint/2010/main" val="291072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«Если бы вы задались целью изучить Слово Божье, захотели бы соответствовать библейским нормам и устремились к христианскому совершенству, то вам не понадобились бы Свидетельства. Но именно потому, что вы пренебрегали </a:t>
            </a:r>
            <a:r>
              <a:rPr lang="ru-RU" sz="1200" kern="1200" dirty="0" err="1">
                <a:solidFill>
                  <a:schemeClr val="tx1"/>
                </a:solidFill>
                <a:effectLst/>
                <a:latin typeface="+mn-lt"/>
                <a:ea typeface="+mn-ea"/>
                <a:cs typeface="+mn-cs"/>
              </a:rPr>
              <a:t>богодухновенной</a:t>
            </a:r>
            <a:r>
              <a:rPr lang="ru-RU" sz="1200" kern="1200" dirty="0">
                <a:solidFill>
                  <a:schemeClr val="tx1"/>
                </a:solidFill>
                <a:effectLst/>
                <a:latin typeface="+mn-lt"/>
                <a:ea typeface="+mn-ea"/>
                <a:cs typeface="+mn-cs"/>
              </a:rPr>
              <a:t> Книгой, Господь попытался достичь ваших сердец простыми, прямыми свидетельствами, направляющими ваше внимание на вдохновенные слова, которым вы не желали повиноваться, и призывающими вас строить свою жизнь сообразно Его чистым и возвышенным учениям» (Элен Уайт. Свидетельства для Церкви, т. 5, с. 665).</a:t>
            </a:r>
          </a:p>
          <a:p>
            <a:r>
              <a:rPr lang="ru-RU" sz="1200" kern="1200" dirty="0">
                <a:solidFill>
                  <a:schemeClr val="tx1"/>
                </a:solidFill>
                <a:effectLst/>
                <a:latin typeface="+mn-lt"/>
                <a:ea typeface="+mn-ea"/>
                <a:cs typeface="+mn-cs"/>
              </a:rPr>
              <a:t>Труды Эллен Уайт действительно является надежным пророческим навигатором, указывающий нам безопасный путь согласно Слова Божьего.</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39</a:t>
            </a:fld>
            <a:endParaRPr lang="ru-RU"/>
          </a:p>
        </p:txBody>
      </p:sp>
    </p:spTree>
    <p:extLst>
      <p:ext uri="{BB962C8B-B14F-4D97-AF65-F5344CB8AC3E}">
        <p14:creationId xmlns:p14="http://schemas.microsoft.com/office/powerpoint/2010/main" val="402496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«Почему ваш народ от горстки верующих более ста лет назад, вырос до распространенной по всему миру церкви? – У вас есть система десятин, – продолжал пастор, – которая является прекрасным способом финансирования современной церкви. Ваши миссии разбросаны по всему земному миру. Вы, должно быть, имели выдающихся руководителей, отличались широким кругозором».</a:t>
            </a:r>
          </a:p>
          <a:p>
            <a:r>
              <a:rPr lang="ru-RU" sz="1200" kern="1200" dirty="0" err="1">
                <a:solidFill>
                  <a:schemeClr val="tx1"/>
                </a:solidFill>
                <a:effectLst/>
                <a:latin typeface="+mn-lt"/>
                <a:ea typeface="+mn-ea"/>
                <a:cs typeface="+mn-cs"/>
              </a:rPr>
              <a:t>Адвентистский</a:t>
            </a:r>
            <a:r>
              <a:rPr lang="ru-RU" sz="1200" kern="1200" dirty="0">
                <a:solidFill>
                  <a:schemeClr val="tx1"/>
                </a:solidFill>
                <a:effectLst/>
                <a:latin typeface="+mn-lt"/>
                <a:ea typeface="+mn-ea"/>
                <a:cs typeface="+mn-cs"/>
              </a:rPr>
              <a:t> служитель улыбнулся, потом его лицо стало серьезным. «Да, мы имели хороших и замечательных руководителей, – сказал он. – Но это еще не все, что мы имели». «Что же вы имеете в виду?» – спросил пастор. «Я имею в виду то, – продолжал адвентист, – что мы имели в своей среде церкви изначально скромную служительницу Господа по имени Эллен Уайт, которая верила, что Бог просветил ее разум пророческим видением. Руководители церкви с самого начала приняли этот свет, который зажег Бог, чтобы освещать путь церкви. Одной из причин нашего процветания является то, что мы имели это божественное руководство, которому пытались следовать с полным доверием».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4</a:t>
            </a:fld>
            <a:endParaRPr lang="ru-RU"/>
          </a:p>
        </p:txBody>
      </p:sp>
    </p:spTree>
    <p:extLst>
      <p:ext uri="{BB962C8B-B14F-4D97-AF65-F5344CB8AC3E}">
        <p14:creationId xmlns:p14="http://schemas.microsoft.com/office/powerpoint/2010/main" val="485963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Вывод </a:t>
            </a:r>
          </a:p>
          <a:p>
            <a:r>
              <a:rPr lang="ru-RU" sz="1200" kern="1200" dirty="0">
                <a:solidFill>
                  <a:schemeClr val="tx1"/>
                </a:solidFill>
                <a:effectLst/>
                <a:latin typeface="+mn-lt"/>
                <a:ea typeface="+mn-ea"/>
                <a:cs typeface="+mn-cs"/>
              </a:rPr>
              <a:t>Как уже было отмечено, труда Эллен Уайт не предназначены для того, чтобы собой заменить собою Библию. Эллен Уайт в своих трудах возвеличивает Библию и помогает людям быть верными последователями библейских истин.</a:t>
            </a:r>
          </a:p>
          <a:p>
            <a:r>
              <a:rPr lang="ru-RU" sz="1200" kern="1200" dirty="0">
                <a:solidFill>
                  <a:schemeClr val="tx1"/>
                </a:solidFill>
                <a:effectLst/>
                <a:latin typeface="+mn-lt"/>
                <a:ea typeface="+mn-ea"/>
                <a:cs typeface="+mn-cs"/>
              </a:rPr>
              <a:t>На самом деле, труда Эллен Уайт можно считать:</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40</a:t>
            </a:fld>
            <a:endParaRPr lang="ru-RU"/>
          </a:p>
        </p:txBody>
      </p:sp>
    </p:spTree>
    <p:extLst>
      <p:ext uri="{BB962C8B-B14F-4D97-AF65-F5344CB8AC3E}">
        <p14:creationId xmlns:p14="http://schemas.microsoft.com/office/powerpoint/2010/main" val="6993248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(1) пророческим маяком, который обеспечивает безопасность на духовном пути в эти последние дни;</a:t>
            </a:r>
          </a:p>
          <a:p>
            <a:r>
              <a:rPr lang="ru-RU" sz="1200" kern="1200" dirty="0">
                <a:solidFill>
                  <a:schemeClr val="tx1"/>
                </a:solidFill>
                <a:effectLst/>
                <a:latin typeface="+mn-lt"/>
                <a:ea typeface="+mn-ea"/>
                <a:cs typeface="+mn-cs"/>
              </a:rPr>
              <a:t>(2) пророческим телескопом, открывает большие темы Библии;</a:t>
            </a:r>
          </a:p>
          <a:p>
            <a:r>
              <a:rPr lang="ru-RU" sz="1200" kern="1200" dirty="0">
                <a:solidFill>
                  <a:schemeClr val="tx1"/>
                </a:solidFill>
                <a:effectLst/>
                <a:latin typeface="+mn-lt"/>
                <a:ea typeface="+mn-ea"/>
                <a:cs typeface="+mn-cs"/>
              </a:rPr>
              <a:t>(3) пророческим микроскопом, раскрывает драгоценные истины Библии;</a:t>
            </a:r>
          </a:p>
          <a:p>
            <a:r>
              <a:rPr lang="ru-RU" sz="1200" kern="1200" dirty="0">
                <a:solidFill>
                  <a:schemeClr val="tx1"/>
                </a:solidFill>
                <a:effectLst/>
                <a:latin typeface="+mn-lt"/>
                <a:ea typeface="+mn-ea"/>
                <a:cs typeface="+mn-cs"/>
              </a:rPr>
              <a:t>(4) пророческим фильтром, который очищает истину от ложных толкований; и</a:t>
            </a:r>
          </a:p>
          <a:p>
            <a:r>
              <a:rPr lang="ru-RU" sz="1200" kern="1200" dirty="0">
                <a:solidFill>
                  <a:schemeClr val="tx1"/>
                </a:solidFill>
                <a:effectLst/>
                <a:latin typeface="+mn-lt"/>
                <a:ea typeface="+mn-ea"/>
                <a:cs typeface="+mn-cs"/>
              </a:rPr>
              <a:t>(5) пророческим навигатором, который помогает держаться правильного пути и хранить верность библейским ценностям. </a:t>
            </a:r>
          </a:p>
          <a:p>
            <a:r>
              <a:rPr lang="ru-RU" sz="1200" kern="1200" dirty="0">
                <a:solidFill>
                  <a:schemeClr val="tx1"/>
                </a:solidFill>
                <a:effectLst/>
                <a:latin typeface="+mn-lt"/>
                <a:ea typeface="+mn-ea"/>
                <a:cs typeface="+mn-cs"/>
              </a:rPr>
              <a:t>Но Дух пророчества может выполнить свои функции только в том случае, если мы будем читать и изучать его со смиренным и восприимчивым духом. </a:t>
            </a:r>
          </a:p>
          <a:p>
            <a:r>
              <a:rPr lang="ru-RU" sz="1200" kern="1200" dirty="0">
                <a:solidFill>
                  <a:schemeClr val="tx1"/>
                </a:solidFill>
                <a:effectLst/>
                <a:latin typeface="+mn-lt"/>
                <a:ea typeface="+mn-ea"/>
                <a:cs typeface="+mn-cs"/>
              </a:rPr>
              <a:t>Если вы так поступаете, то благодарите Бога за это! </a:t>
            </a:r>
          </a:p>
          <a:p>
            <a:r>
              <a:rPr lang="ru-RU" sz="1200" kern="1200" dirty="0">
                <a:solidFill>
                  <a:schemeClr val="tx1"/>
                </a:solidFill>
                <a:effectLst/>
                <a:latin typeface="+mn-lt"/>
                <a:ea typeface="+mn-ea"/>
                <a:cs typeface="+mn-cs"/>
              </a:rPr>
              <a:t>- А если еще нет, то почему бы не начать читать духовное наследие Эллен Уайт? </a:t>
            </a:r>
          </a:p>
          <a:p>
            <a:r>
              <a:rPr lang="ru-RU" sz="1200" kern="1200" dirty="0">
                <a:solidFill>
                  <a:schemeClr val="tx1"/>
                </a:solidFill>
                <a:effectLst/>
                <a:latin typeface="+mn-lt"/>
                <a:ea typeface="+mn-ea"/>
                <a:cs typeface="+mn-cs"/>
              </a:rPr>
              <a:t>Очень полезно регулярно читать любую книгу в семейном кругу или с друзьями. </a:t>
            </a:r>
          </a:p>
          <a:p>
            <a:r>
              <a:rPr lang="ru-RU" sz="1200" kern="1200" dirty="0">
                <a:solidFill>
                  <a:schemeClr val="tx1"/>
                </a:solidFill>
                <a:effectLst/>
                <a:latin typeface="+mn-lt"/>
                <a:ea typeface="+mn-ea"/>
                <a:cs typeface="+mn-cs"/>
              </a:rPr>
              <a:t>Вы можете выбрать любую книгу и иметь ее при себе, чтобы читать ее при первой, любой возможности. </a:t>
            </a:r>
          </a:p>
          <a:p>
            <a:r>
              <a:rPr lang="ru-RU" sz="1200" kern="1200" dirty="0">
                <a:solidFill>
                  <a:schemeClr val="tx1"/>
                </a:solidFill>
                <a:effectLst/>
                <a:latin typeface="+mn-lt"/>
                <a:ea typeface="+mn-ea"/>
                <a:cs typeface="+mn-cs"/>
              </a:rPr>
              <a:t>Если вы это сделаете, ваша жизнь будет наполнена обильными благословениями.</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41</a:t>
            </a:fld>
            <a:endParaRPr lang="ru-RU"/>
          </a:p>
        </p:txBody>
      </p:sp>
    </p:spTree>
    <p:extLst>
      <p:ext uri="{BB962C8B-B14F-4D97-AF65-F5344CB8AC3E}">
        <p14:creationId xmlns:p14="http://schemas.microsoft.com/office/powerpoint/2010/main" val="3957144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2Петр.3.18.</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Но возрастайте в благодати и познании Господа нашего и Спасителя Иисуса Христа. Ему слава и ныне и в день вечный. Аминь.</a:t>
            </a:r>
          </a:p>
          <a:p>
            <a:r>
              <a:rPr lang="ru-RU" sz="1200" kern="1200" dirty="0">
                <a:solidFill>
                  <a:schemeClr val="tx1"/>
                </a:solidFill>
                <a:effectLst/>
                <a:latin typeface="+mn-lt"/>
                <a:ea typeface="+mn-ea"/>
                <a:cs typeface="+mn-cs"/>
              </a:rPr>
              <a:t>Это послужит росту вашего духовной жизни: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42</a:t>
            </a:fld>
            <a:endParaRPr lang="ru-RU"/>
          </a:p>
        </p:txBody>
      </p:sp>
    </p:spTree>
    <p:extLst>
      <p:ext uri="{BB962C8B-B14F-4D97-AF65-F5344CB8AC3E}">
        <p14:creationId xmlns:p14="http://schemas.microsoft.com/office/powerpoint/2010/main" val="15036256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«Душа ваша должна восклицать: “Господи, возьми мое сердце, поскольку я сам не в состоянии отдать его Тебе. Оно принадлежит Тебе по праву. Очисти его, ибо я сам не могу сохранить его чистым для Тебя. Спаси меня вопреки стремлениям моего “я”, слабого, утратившего Твой образ. Воссоздай меня и обнови, возвысь меня до чистых и святых высот небесных, где щедрый поток Твоей любви сможет омывать мою душу”.» (Элен Уайт. Наглядные уроки Христа. 159)</a:t>
            </a:r>
          </a:p>
          <a:p>
            <a:r>
              <a:rPr lang="ru-RU" sz="1200" kern="1200" dirty="0">
                <a:solidFill>
                  <a:schemeClr val="tx1"/>
                </a:solidFill>
                <a:effectLst/>
                <a:latin typeface="+mn-lt"/>
                <a:ea typeface="+mn-ea"/>
                <a:cs typeface="+mn-cs"/>
              </a:rPr>
              <a:t>Друзья мои я хочу измениться и стать таким, каким хочет видеть меня Бог. </a:t>
            </a:r>
          </a:p>
          <a:p>
            <a:r>
              <a:rPr lang="ru-RU" sz="1200" kern="1200" dirty="0">
                <a:solidFill>
                  <a:schemeClr val="tx1"/>
                </a:solidFill>
                <a:effectLst/>
                <a:latin typeface="+mn-lt"/>
                <a:ea typeface="+mn-ea"/>
                <a:cs typeface="+mn-cs"/>
              </a:rPr>
              <a:t>Я знаю, что и вы хотите этого и Бог ответит на эту молитву. </a:t>
            </a:r>
          </a:p>
          <a:p>
            <a:r>
              <a:rPr lang="ru-RU" sz="1200" kern="1200" dirty="0">
                <a:solidFill>
                  <a:schemeClr val="tx1"/>
                </a:solidFill>
                <a:effectLst/>
                <a:latin typeface="+mn-lt"/>
                <a:ea typeface="+mn-ea"/>
                <a:cs typeface="+mn-cs"/>
              </a:rPr>
              <a:t>Приглашаю вас сделать эти слова и вашей молитвой.</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43</a:t>
            </a:fld>
            <a:endParaRPr lang="ru-RU"/>
          </a:p>
        </p:txBody>
      </p:sp>
    </p:spTree>
    <p:extLst>
      <p:ext uri="{BB962C8B-B14F-4D97-AF65-F5344CB8AC3E}">
        <p14:creationId xmlns:p14="http://schemas.microsoft.com/office/powerpoint/2010/main" val="37875518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Молитва.</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44</a:t>
            </a:fld>
            <a:endParaRPr lang="ru-RU"/>
          </a:p>
        </p:txBody>
      </p:sp>
    </p:spTree>
    <p:extLst>
      <p:ext uri="{BB962C8B-B14F-4D97-AF65-F5344CB8AC3E}">
        <p14:creationId xmlns:p14="http://schemas.microsoft.com/office/powerpoint/2010/main" val="2552747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 Почему же церковь христиан Адвентистов Седьмого Дня уделяет такое значение Дару пророчества?</a:t>
            </a:r>
          </a:p>
          <a:p>
            <a:r>
              <a:rPr lang="ru-RU" sz="1200" kern="1200" dirty="0">
                <a:solidFill>
                  <a:schemeClr val="tx1"/>
                </a:solidFill>
                <a:effectLst/>
                <a:latin typeface="+mn-lt"/>
                <a:ea typeface="+mn-ea"/>
                <a:cs typeface="+mn-cs"/>
              </a:rPr>
              <a:t>Она выполняет рекомендацию апостола Павла:</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5</a:t>
            </a:fld>
            <a:endParaRPr lang="ru-RU"/>
          </a:p>
        </p:txBody>
      </p:sp>
    </p:spTree>
    <p:extLst>
      <p:ext uri="{BB962C8B-B14F-4D97-AF65-F5344CB8AC3E}">
        <p14:creationId xmlns:p14="http://schemas.microsoft.com/office/powerpoint/2010/main" val="1627661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1Кор.14.1.</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Достигайте любви; ревнуйте о дарах духовных, особенно же о том, чтобы пророчествовать.</a:t>
            </a:r>
          </a:p>
          <a:p>
            <a:r>
              <a:rPr lang="ru-RU" sz="1200" kern="1200" dirty="0">
                <a:solidFill>
                  <a:schemeClr val="tx1"/>
                </a:solidFill>
                <a:effectLst/>
                <a:latin typeface="+mn-lt"/>
                <a:ea typeface="+mn-ea"/>
                <a:cs typeface="+mn-cs"/>
              </a:rPr>
              <a:t>Дар пророчества – это глаза церкви, которые обладают способностью видеть далеко и иметь широкий кругозор. </a:t>
            </a:r>
          </a:p>
          <a:p>
            <a:r>
              <a:rPr lang="ru-RU" sz="1200" kern="1200" dirty="0">
                <a:solidFill>
                  <a:schemeClr val="tx1"/>
                </a:solidFill>
                <a:effectLst/>
                <a:latin typeface="+mn-lt"/>
                <a:ea typeface="+mn-ea"/>
                <a:cs typeface="+mn-cs"/>
              </a:rPr>
              <a:t>Недаром в древности пророки называли провидцами. /1Цар.9.9./. </a:t>
            </a:r>
          </a:p>
          <a:p>
            <a:r>
              <a:rPr lang="ru-RU" sz="1200" kern="1200" dirty="0">
                <a:solidFill>
                  <a:schemeClr val="tx1"/>
                </a:solidFill>
                <a:effectLst/>
                <a:latin typeface="+mn-lt"/>
                <a:ea typeface="+mn-ea"/>
                <a:cs typeface="+mn-cs"/>
              </a:rPr>
              <a:t>Давайте углубимся в большое значение этого дара. Благодаря этому дару, мы можем видеть все события плана спасения, как их видит Бог: настоящее и будущее, все вопросы истины открываются нам в ясном свете: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6</a:t>
            </a:fld>
            <a:endParaRPr lang="ru-RU"/>
          </a:p>
        </p:txBody>
      </p:sp>
    </p:spTree>
    <p:extLst>
      <p:ext uri="{BB962C8B-B14F-4D97-AF65-F5344CB8AC3E}">
        <p14:creationId xmlns:p14="http://schemas.microsoft.com/office/powerpoint/2010/main" val="3300525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Иоан.16.13. </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Когда же </a:t>
            </a:r>
            <a:r>
              <a:rPr lang="ru-RU" sz="1200" kern="1200" dirty="0" err="1">
                <a:solidFill>
                  <a:schemeClr val="tx1"/>
                </a:solidFill>
                <a:effectLst/>
                <a:latin typeface="+mn-lt"/>
                <a:ea typeface="+mn-ea"/>
                <a:cs typeface="+mn-cs"/>
              </a:rPr>
              <a:t>приидет</a:t>
            </a:r>
            <a:r>
              <a:rPr lang="ru-RU" sz="1200" kern="1200" dirty="0">
                <a:solidFill>
                  <a:schemeClr val="tx1"/>
                </a:solidFill>
                <a:effectLst/>
                <a:latin typeface="+mn-lt"/>
                <a:ea typeface="+mn-ea"/>
                <a:cs typeface="+mn-cs"/>
              </a:rPr>
              <a:t> Он, Дух истины, то наставит вас на всякую истину: ибо не от Себя говорить будет, но будет говорить, что услышит, и будущее возвестит вам.</a:t>
            </a:r>
          </a:p>
          <a:p>
            <a:r>
              <a:rPr lang="ru-RU" sz="1200" kern="1200" dirty="0">
                <a:solidFill>
                  <a:schemeClr val="tx1"/>
                </a:solidFill>
                <a:effectLst/>
                <a:latin typeface="+mn-lt"/>
                <a:ea typeface="+mn-ea"/>
                <a:cs typeface="+mn-cs"/>
              </a:rPr>
              <a:t>Давайте еще прочтем одно место, которое очень важно в наших размышлениях.</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7</a:t>
            </a:fld>
            <a:endParaRPr lang="ru-RU"/>
          </a:p>
        </p:txBody>
      </p:sp>
    </p:spTree>
    <p:extLst>
      <p:ext uri="{BB962C8B-B14F-4D97-AF65-F5344CB8AC3E}">
        <p14:creationId xmlns:p14="http://schemas.microsoft.com/office/powerpoint/2010/main" val="1132786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1Кор.2.9-10.</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Но, как написано: не видел того глаз, не слышало ухо, и не приходило то на сердце человеку, что приготовил Бог любящим Его. А нам Бог открыл это Духом Своим; ибо Дух все проницает, и глубины Божии.</a:t>
            </a:r>
          </a:p>
          <a:p>
            <a:r>
              <a:rPr lang="ru-RU" sz="1200" kern="1200" dirty="0">
                <a:solidFill>
                  <a:schemeClr val="tx1"/>
                </a:solidFill>
                <a:effectLst/>
                <a:latin typeface="+mn-lt"/>
                <a:ea typeface="+mn-ea"/>
                <a:cs typeface="+mn-cs"/>
              </a:rPr>
              <a:t>Фактически это восприятие всего света спасение находится в Священном Писании, ибо писатели Библии находились под вдохновенным влиянием Святого Духа. </a:t>
            </a:r>
          </a:p>
          <a:p>
            <a:r>
              <a:rPr lang="ru-RU" sz="1200" kern="1200" dirty="0">
                <a:solidFill>
                  <a:schemeClr val="tx1"/>
                </a:solidFill>
                <a:effectLst/>
                <a:latin typeface="+mn-lt"/>
                <a:ea typeface="+mn-ea"/>
                <a:cs typeface="+mn-cs"/>
              </a:rPr>
              <a:t>Так об этом говорил нам и апостол Петр.</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8</a:t>
            </a:fld>
            <a:endParaRPr lang="ru-RU"/>
          </a:p>
        </p:txBody>
      </p:sp>
    </p:spTree>
    <p:extLst>
      <p:ext uri="{BB962C8B-B14F-4D97-AF65-F5344CB8AC3E}">
        <p14:creationId xmlns:p14="http://schemas.microsoft.com/office/powerpoint/2010/main" val="2376388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2Петр.1.21.</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Ибо никогда пророчество не было произносимо по воле человеческой, но изрекали его святые Божии </a:t>
            </a:r>
            <a:r>
              <a:rPr lang="ru-RU" sz="1200" kern="1200" dirty="0" err="1">
                <a:solidFill>
                  <a:schemeClr val="tx1"/>
                </a:solidFill>
                <a:effectLst/>
                <a:latin typeface="+mn-lt"/>
                <a:ea typeface="+mn-ea"/>
                <a:cs typeface="+mn-cs"/>
              </a:rPr>
              <a:t>человеки</a:t>
            </a:r>
            <a:r>
              <a:rPr lang="ru-RU" sz="1200" kern="1200" dirty="0">
                <a:solidFill>
                  <a:schemeClr val="tx1"/>
                </a:solidFill>
                <a:effectLst/>
                <a:latin typeface="+mn-lt"/>
                <a:ea typeface="+mn-ea"/>
                <a:cs typeface="+mn-cs"/>
              </a:rPr>
              <a:t>, будучи движимы Духом Святым.</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9</a:t>
            </a:fld>
            <a:endParaRPr lang="ru-RU"/>
          </a:p>
        </p:txBody>
      </p:sp>
    </p:spTree>
    <p:extLst>
      <p:ext uri="{BB962C8B-B14F-4D97-AF65-F5344CB8AC3E}">
        <p14:creationId xmlns:p14="http://schemas.microsoft.com/office/powerpoint/2010/main" val="3249026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9088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80727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JPG"/>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C98BF98-78B8-1F4A-9F00-12CCF45FD7F1}"/>
              </a:ext>
            </a:extLst>
          </p:cNvPr>
          <p:cNvSpPr txBox="1"/>
          <p:nvPr/>
        </p:nvSpPr>
        <p:spPr>
          <a:xfrm>
            <a:off x="6873949" y="5847907"/>
            <a:ext cx="4800600" cy="461665"/>
          </a:xfrm>
          <a:prstGeom prst="rect">
            <a:avLst/>
          </a:prstGeom>
          <a:noFill/>
        </p:spPr>
        <p:txBody>
          <a:bodyPr wrap="square">
            <a:spAutoFit/>
          </a:bodyPr>
          <a:lstStyle/>
          <a:p>
            <a:r>
              <a:rPr lang="ru-RU" sz="2400" dirty="0">
                <a:solidFill>
                  <a:schemeClr val="bg1"/>
                </a:solidFill>
              </a:rPr>
              <a:t>®</a:t>
            </a:r>
            <a:r>
              <a:rPr lang="ru-RU" sz="2400" i="1" dirty="0">
                <a:solidFill>
                  <a:schemeClr val="bg1"/>
                </a:solidFill>
              </a:rPr>
              <a:t>Духовное наследие Э. Уайт в ЕАД</a:t>
            </a:r>
          </a:p>
        </p:txBody>
      </p:sp>
    </p:spTree>
    <p:extLst>
      <p:ext uri="{BB962C8B-B14F-4D97-AF65-F5344CB8AC3E}">
        <p14:creationId xmlns:p14="http://schemas.microsoft.com/office/powerpoint/2010/main" val="31240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0.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42637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1.JPG"/>
          <p:cNvPicPr>
            <a:picLocks noChangeAspect="1"/>
          </p:cNvPicPr>
          <p:nvPr/>
        </p:nvPicPr>
        <p:blipFill>
          <a:blip r:embed="rId3"/>
          <a:stretch>
            <a:fillRect/>
          </a:stretch>
        </p:blipFill>
        <p:spPr>
          <a:xfrm>
            <a:off x="0" y="0"/>
            <a:ext cx="12192000" cy="6858000"/>
          </a:xfrm>
          <a:prstGeom prst="rect">
            <a:avLst/>
          </a:prstGeom>
        </p:spPr>
      </p:pic>
      <p:sp>
        <p:nvSpPr>
          <p:cNvPr id="6" name="Прямоугольник 5"/>
          <p:cNvSpPr/>
          <p:nvPr/>
        </p:nvSpPr>
        <p:spPr>
          <a:xfrm>
            <a:off x="8598088" y="0"/>
            <a:ext cx="3593912"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742950" indent="-742950">
              <a:buFont typeface="+mj-lt"/>
              <a:buAutoNum type="arabicParenR"/>
            </a:pP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Корни.</a:t>
            </a:r>
          </a:p>
          <a:p>
            <a:pPr marL="742950" indent="-742950">
              <a:buFont typeface="+mj-lt"/>
              <a:buAutoNum type="arabicParenR"/>
            </a:pP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Вестник.</a:t>
            </a:r>
          </a:p>
          <a:p>
            <a:pPr marL="742950" indent="-742950">
              <a:buFont typeface="+mj-lt"/>
              <a:buAutoNum type="arabicParenR"/>
            </a:pP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Весть.</a:t>
            </a:r>
          </a:p>
        </p:txBody>
      </p:sp>
    </p:spTree>
    <p:extLst>
      <p:ext uri="{BB962C8B-B14F-4D97-AF65-F5344CB8AC3E}">
        <p14:creationId xmlns:p14="http://schemas.microsoft.com/office/powerpoint/2010/main" val="625478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2.JPG"/>
          <p:cNvPicPr>
            <a:picLocks noChangeAspect="1"/>
          </p:cNvPicPr>
          <p:nvPr/>
        </p:nvPicPr>
        <p:blipFill>
          <a:blip r:embed="rId3"/>
          <a:stretch>
            <a:fillRect/>
          </a:stretch>
        </p:blipFill>
        <p:spPr>
          <a:xfrm>
            <a:off x="0" y="0"/>
            <a:ext cx="12192000" cy="6858000"/>
          </a:xfrm>
          <a:prstGeom prst="rect">
            <a:avLst/>
          </a:prstGeom>
        </p:spPr>
      </p:pic>
      <p:sp>
        <p:nvSpPr>
          <p:cNvPr id="9" name="Прямоугольник 8"/>
          <p:cNvSpPr/>
          <p:nvPr/>
        </p:nvSpPr>
        <p:spPr>
          <a:xfrm>
            <a:off x="8284196" y="4867998"/>
            <a:ext cx="3302758"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solidFill>
                  <a:sysClr val="windowText" lastClr="000000"/>
                </a:solidFill>
                <a:effectLst>
                  <a:outerShdw blurRad="76200" dist="50800" dir="5400000" algn="tl" rotWithShape="0">
                    <a:srgbClr val="000000">
                      <a:alpha val="65000"/>
                    </a:srgbClr>
                  </a:outerShdw>
                </a:effectLst>
                <a:latin typeface="Cricket" pitchFamily="2" charset="0"/>
              </a:rPr>
              <a:t>Эпохальный пророк </a:t>
            </a:r>
          </a:p>
        </p:txBody>
      </p:sp>
    </p:spTree>
    <p:extLst>
      <p:ext uri="{BB962C8B-B14F-4D97-AF65-F5344CB8AC3E}">
        <p14:creationId xmlns:p14="http://schemas.microsoft.com/office/powerpoint/2010/main" val="132269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3.JPG"/>
          <p:cNvPicPr>
            <a:picLocks noChangeAspect="1"/>
          </p:cNvPicPr>
          <p:nvPr/>
        </p:nvPicPr>
        <p:blipFill>
          <a:blip r:embed="rId3"/>
          <a:stretch>
            <a:fillRect/>
          </a:stretch>
        </p:blipFill>
        <p:spPr>
          <a:xfrm>
            <a:off x="0" y="0"/>
            <a:ext cx="12192000" cy="6858000"/>
          </a:xfrm>
          <a:prstGeom prst="rect">
            <a:avLst/>
          </a:prstGeom>
        </p:spPr>
      </p:pic>
      <p:sp>
        <p:nvSpPr>
          <p:cNvPr id="7" name="Прямоугольник 6"/>
          <p:cNvSpPr/>
          <p:nvPr/>
        </p:nvSpPr>
        <p:spPr>
          <a:xfrm>
            <a:off x="2210938" y="918112"/>
            <a:ext cx="3302758"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solidFill>
                  <a:sysClr val="windowText" lastClr="000000"/>
                </a:solidFill>
                <a:effectLst>
                  <a:outerShdw blurRad="76200" dist="50800" dir="5400000" algn="tl" rotWithShape="0">
                    <a:srgbClr val="000000">
                      <a:alpha val="65000"/>
                    </a:srgbClr>
                  </a:outerShdw>
                </a:effectLst>
                <a:latin typeface="Cricket" pitchFamily="2" charset="0"/>
              </a:rPr>
              <a:t>Эпохальный пророк </a:t>
            </a:r>
          </a:p>
        </p:txBody>
      </p:sp>
    </p:spTree>
    <p:extLst>
      <p:ext uri="{BB962C8B-B14F-4D97-AF65-F5344CB8AC3E}">
        <p14:creationId xmlns:p14="http://schemas.microsoft.com/office/powerpoint/2010/main" val="1158286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4.JPG"/>
          <p:cNvPicPr>
            <a:picLocks noChangeAspect="1"/>
          </p:cNvPicPr>
          <p:nvPr/>
        </p:nvPicPr>
        <p:blipFill>
          <a:blip r:embed="rId3"/>
          <a:stretch>
            <a:fillRect/>
          </a:stretch>
        </p:blipFill>
        <p:spPr>
          <a:xfrm>
            <a:off x="0" y="0"/>
            <a:ext cx="12192000" cy="6858000"/>
          </a:xfrm>
          <a:prstGeom prst="rect">
            <a:avLst/>
          </a:prstGeom>
        </p:spPr>
      </p:pic>
      <p:sp>
        <p:nvSpPr>
          <p:cNvPr id="10" name="Прямоугольник 9"/>
          <p:cNvSpPr/>
          <p:nvPr/>
        </p:nvSpPr>
        <p:spPr>
          <a:xfrm>
            <a:off x="7847463" y="855546"/>
            <a:ext cx="3302758"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solidFill>
                  <a:sysClr val="windowText" lastClr="000000"/>
                </a:solidFill>
                <a:effectLst>
                  <a:outerShdw blurRad="76200" dist="50800" dir="5400000" algn="tl" rotWithShape="0">
                    <a:srgbClr val="000000">
                      <a:alpha val="65000"/>
                    </a:srgbClr>
                  </a:outerShdw>
                </a:effectLst>
                <a:latin typeface="Cricket" pitchFamily="2" charset="0"/>
              </a:rPr>
              <a:t>Эпохальный пророк </a:t>
            </a:r>
          </a:p>
        </p:txBody>
      </p:sp>
    </p:spTree>
    <p:extLst>
      <p:ext uri="{BB962C8B-B14F-4D97-AF65-F5344CB8AC3E}">
        <p14:creationId xmlns:p14="http://schemas.microsoft.com/office/powerpoint/2010/main" val="2150756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5.JPG"/>
          <p:cNvPicPr>
            <a:picLocks noChangeAspect="1"/>
          </p:cNvPicPr>
          <p:nvPr/>
        </p:nvPicPr>
        <p:blipFill>
          <a:blip r:embed="rId3"/>
          <a:stretch>
            <a:fillRect/>
          </a:stretch>
        </p:blipFill>
        <p:spPr>
          <a:xfrm>
            <a:off x="0" y="0"/>
            <a:ext cx="12192000" cy="6858000"/>
          </a:xfrm>
          <a:prstGeom prst="rect">
            <a:avLst/>
          </a:prstGeom>
        </p:spPr>
      </p:pic>
      <p:sp>
        <p:nvSpPr>
          <p:cNvPr id="8" name="Прямоугольник 7"/>
          <p:cNvSpPr/>
          <p:nvPr/>
        </p:nvSpPr>
        <p:spPr>
          <a:xfrm>
            <a:off x="7847463" y="855546"/>
            <a:ext cx="3302758"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solidFill>
                  <a:sysClr val="windowText" lastClr="000000"/>
                </a:solidFill>
                <a:effectLst>
                  <a:outerShdw blurRad="76200" dist="50800" dir="5400000" algn="tl" rotWithShape="0">
                    <a:srgbClr val="000000">
                      <a:alpha val="65000"/>
                    </a:srgbClr>
                  </a:outerShdw>
                </a:effectLst>
                <a:latin typeface="Cricket" pitchFamily="2" charset="0"/>
              </a:rPr>
              <a:t>Эпохальный пророк </a:t>
            </a:r>
          </a:p>
        </p:txBody>
      </p:sp>
    </p:spTree>
    <p:extLst>
      <p:ext uri="{BB962C8B-B14F-4D97-AF65-F5344CB8AC3E}">
        <p14:creationId xmlns:p14="http://schemas.microsoft.com/office/powerpoint/2010/main" val="1623644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6.JPG"/>
          <p:cNvPicPr>
            <a:picLocks noChangeAspect="1"/>
          </p:cNvPicPr>
          <p:nvPr/>
        </p:nvPicPr>
        <p:blipFill>
          <a:blip r:embed="rId3"/>
          <a:stretch>
            <a:fillRect/>
          </a:stretch>
        </p:blipFill>
        <p:spPr>
          <a:xfrm>
            <a:off x="0" y="0"/>
            <a:ext cx="12192000" cy="6858000"/>
          </a:xfrm>
          <a:prstGeom prst="rect">
            <a:avLst/>
          </a:prstGeom>
        </p:spPr>
      </p:pic>
      <p:sp>
        <p:nvSpPr>
          <p:cNvPr id="10" name="Прямоугольник 9"/>
          <p:cNvSpPr/>
          <p:nvPr/>
        </p:nvSpPr>
        <p:spPr>
          <a:xfrm>
            <a:off x="8284196" y="4867998"/>
            <a:ext cx="3302758"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solidFill>
                  <a:sysClr val="windowText" lastClr="000000"/>
                </a:solidFill>
                <a:effectLst>
                  <a:outerShdw blurRad="76200" dist="50800" dir="5400000" algn="tl" rotWithShape="0">
                    <a:srgbClr val="000000">
                      <a:alpha val="65000"/>
                    </a:srgbClr>
                  </a:outerShdw>
                </a:effectLst>
                <a:latin typeface="Cricket" pitchFamily="2" charset="0"/>
              </a:rPr>
              <a:t>Эпохальный пророк </a:t>
            </a:r>
          </a:p>
        </p:txBody>
      </p:sp>
    </p:spTree>
    <p:extLst>
      <p:ext uri="{BB962C8B-B14F-4D97-AF65-F5344CB8AC3E}">
        <p14:creationId xmlns:p14="http://schemas.microsoft.com/office/powerpoint/2010/main" val="1663223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7.JPG"/>
          <p:cNvPicPr>
            <a:picLocks noChangeAspect="1"/>
          </p:cNvPicPr>
          <p:nvPr/>
        </p:nvPicPr>
        <p:blipFill>
          <a:blip r:embed="rId3"/>
          <a:stretch>
            <a:fillRect/>
          </a:stretch>
        </p:blipFill>
        <p:spPr>
          <a:xfrm>
            <a:off x="0" y="0"/>
            <a:ext cx="12192000" cy="6858000"/>
          </a:xfrm>
          <a:prstGeom prst="rect">
            <a:avLst/>
          </a:prstGeom>
        </p:spPr>
      </p:pic>
      <p:sp>
        <p:nvSpPr>
          <p:cNvPr id="10" name="Прямоугольник 9"/>
          <p:cNvSpPr/>
          <p:nvPr/>
        </p:nvSpPr>
        <p:spPr>
          <a:xfrm>
            <a:off x="8284196" y="4867998"/>
            <a:ext cx="3302758"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solidFill>
                  <a:sysClr val="windowText" lastClr="000000"/>
                </a:solidFill>
                <a:effectLst>
                  <a:outerShdw blurRad="76200" dist="50800" dir="5400000" algn="tl" rotWithShape="0">
                    <a:srgbClr val="000000">
                      <a:alpha val="65000"/>
                    </a:srgbClr>
                  </a:outerShdw>
                </a:effectLst>
                <a:latin typeface="Cricket" pitchFamily="2" charset="0"/>
              </a:rPr>
              <a:t>Эпохальный пророк </a:t>
            </a:r>
          </a:p>
        </p:txBody>
      </p:sp>
    </p:spTree>
    <p:extLst>
      <p:ext uri="{BB962C8B-B14F-4D97-AF65-F5344CB8AC3E}">
        <p14:creationId xmlns:p14="http://schemas.microsoft.com/office/powerpoint/2010/main" val="91168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8.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85211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9.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55935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JPG"/>
          <p:cNvPicPr>
            <a:picLocks noChangeAspect="1"/>
          </p:cNvPicPr>
          <p:nvPr/>
        </p:nvPicPr>
        <p:blipFill>
          <a:blip r:embed="rId3"/>
          <a:stretch>
            <a:fillRect/>
          </a:stretch>
        </p:blipFill>
        <p:spPr>
          <a:xfrm>
            <a:off x="0" y="0"/>
            <a:ext cx="12192000" cy="6858000"/>
          </a:xfrm>
          <a:prstGeom prst="rect">
            <a:avLst/>
          </a:prstGeom>
        </p:spPr>
      </p:pic>
      <p:sp>
        <p:nvSpPr>
          <p:cNvPr id="7" name="TextBox 6"/>
          <p:cNvSpPr txBox="1"/>
          <p:nvPr/>
        </p:nvSpPr>
        <p:spPr>
          <a:xfrm>
            <a:off x="6701245" y="315334"/>
            <a:ext cx="5159197" cy="4708981"/>
          </a:xfrm>
          <a:prstGeom prst="rect">
            <a:avLst/>
          </a:prstGeom>
          <a:noFill/>
        </p:spPr>
        <p:txBody>
          <a:bodyPr wrap="square" rtlCol="0">
            <a:spAutoFit/>
          </a:bodyPr>
          <a:lstStyle/>
          <a:p>
            <a:pPr algn="r">
              <a:lnSpc>
                <a:spcPts val="9000"/>
              </a:lnSpc>
            </a:pPr>
            <a:r>
              <a:rPr lang="ru-RU" sz="6000" b="1" dirty="0">
                <a:ln w="10160">
                  <a:solidFill>
                    <a:sysClr val="windowText" lastClr="000000"/>
                  </a:solidFill>
                  <a:prstDash val="solid"/>
                </a:ln>
                <a:solidFill>
                  <a:srgbClr val="FFFFFF"/>
                </a:solidFill>
                <a:effectLst>
                  <a:glow rad="228600">
                    <a:srgbClr val="000000"/>
                  </a:glow>
                  <a:outerShdw blurRad="38100" dist="22860" dir="5400000" algn="tl" rotWithShape="0">
                    <a:srgbClr val="000000">
                      <a:alpha val="30000"/>
                    </a:srgbClr>
                  </a:outerShdw>
                </a:effectLst>
                <a:latin typeface="BLAGO" panose="02000600080000020004" pitchFamily="2" charset="0"/>
              </a:rPr>
              <a:t>Зачем церкви нужен пророк?</a:t>
            </a:r>
          </a:p>
        </p:txBody>
      </p:sp>
    </p:spTree>
    <p:extLst>
      <p:ext uri="{BB962C8B-B14F-4D97-AF65-F5344CB8AC3E}">
        <p14:creationId xmlns:p14="http://schemas.microsoft.com/office/powerpoint/2010/main" val="201130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0.JPG"/>
          <p:cNvPicPr>
            <a:picLocks noChangeAspect="1"/>
          </p:cNvPicPr>
          <p:nvPr/>
        </p:nvPicPr>
        <p:blipFill>
          <a:blip r:embed="rId3"/>
          <a:stretch>
            <a:fillRect/>
          </a:stretch>
        </p:blipFill>
        <p:spPr>
          <a:xfrm>
            <a:off x="0" y="0"/>
            <a:ext cx="12192000" cy="6858000"/>
          </a:xfrm>
          <a:prstGeom prst="rect">
            <a:avLst/>
          </a:prstGeom>
        </p:spPr>
      </p:pic>
      <p:sp>
        <p:nvSpPr>
          <p:cNvPr id="5" name="Прямоугольник 4"/>
          <p:cNvSpPr/>
          <p:nvPr/>
        </p:nvSpPr>
        <p:spPr>
          <a:xfrm>
            <a:off x="2238232" y="290313"/>
            <a:ext cx="9528652" cy="624786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719138" indent="-719138">
              <a:buFont typeface="Wingdings" panose="05000000000000000000" pitchFamily="2" charset="2"/>
              <a:buChar char="ü"/>
            </a:pP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Лидерство США в мире</a:t>
            </a:r>
          </a:p>
          <a:p>
            <a:pPr marL="719138" indent="-719138">
              <a:buFont typeface="Wingdings" panose="05000000000000000000" pitchFamily="2" charset="2"/>
              <a:buChar char="ü"/>
            </a:pP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Исцеление смертельной раны </a:t>
            </a:r>
          </a:p>
          <a:p>
            <a:pPr marL="719138" indent="-719138">
              <a:buFont typeface="Wingdings" panose="05000000000000000000" pitchFamily="2" charset="2"/>
              <a:buChar char="ü"/>
            </a:pP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Экуменизм </a:t>
            </a:r>
          </a:p>
          <a:p>
            <a:pPr marL="719138" indent="-719138">
              <a:buFont typeface="Wingdings" panose="05000000000000000000" pitchFamily="2" charset="2"/>
              <a:buChar char="ü"/>
            </a:pP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Потрясения и просеивание в Церкви. </a:t>
            </a:r>
          </a:p>
          <a:p>
            <a:pPr marL="719138" indent="-719138">
              <a:buFont typeface="Wingdings" panose="05000000000000000000" pitchFamily="2" charset="2"/>
              <a:buChar char="ü"/>
            </a:pP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Возвеличивание воскресного дня</a:t>
            </a:r>
          </a:p>
          <a:p>
            <a:pPr marL="719138" indent="-719138">
              <a:buFont typeface="Wingdings" panose="05000000000000000000" pitchFamily="2" charset="2"/>
              <a:buChar char="ü"/>
            </a:pP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Проникновение спиритизма в христианство</a:t>
            </a:r>
          </a:p>
          <a:p>
            <a:pPr marL="719138" indent="-719138">
              <a:buFont typeface="Wingdings" panose="05000000000000000000" pitchFamily="2" charset="2"/>
              <a:buChar char="ü"/>
            </a:pP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Проповедь Евангелия по всему миру</a:t>
            </a:r>
          </a:p>
        </p:txBody>
      </p:sp>
    </p:spTree>
    <p:extLst>
      <p:ext uri="{BB962C8B-B14F-4D97-AF65-F5344CB8AC3E}">
        <p14:creationId xmlns:p14="http://schemas.microsoft.com/office/powerpoint/2010/main" val="2970717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1.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43266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2.JPG"/>
          <p:cNvPicPr>
            <a:picLocks noChangeAspect="1"/>
          </p:cNvPicPr>
          <p:nvPr/>
        </p:nvPicPr>
        <p:blipFill>
          <a:blip r:embed="rId3"/>
          <a:stretch>
            <a:fillRect/>
          </a:stretch>
        </p:blipFill>
        <p:spPr>
          <a:xfrm>
            <a:off x="0" y="0"/>
            <a:ext cx="12192000" cy="6858000"/>
          </a:xfrm>
          <a:prstGeom prst="rect">
            <a:avLst/>
          </a:prstGeom>
        </p:spPr>
      </p:pic>
      <p:sp>
        <p:nvSpPr>
          <p:cNvPr id="7" name="Прямоугольник 6"/>
          <p:cNvSpPr/>
          <p:nvPr/>
        </p:nvSpPr>
        <p:spPr>
          <a:xfrm>
            <a:off x="2238232" y="290313"/>
            <a:ext cx="9528652" cy="563231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solidFill>
                  <a:srgbClr val="8A4500"/>
                </a:solidFill>
                <a:effectLst>
                  <a:outerShdw blurRad="76200" dist="50800" dir="5400000" algn="tl" rotWithShape="0">
                    <a:srgbClr val="000000">
                      <a:alpha val="65000"/>
                    </a:srgbClr>
                  </a:outerShdw>
                </a:effectLst>
                <a:latin typeface="Cricket" pitchFamily="2" charset="0"/>
              </a:rPr>
              <a:t>Проповедуя Евангелие миру, мы можем ускорить возвращение нашего Господа. Мы должны не только ожидать, но и приближать наступление Божьего дня. Если бы Церковь Христова выполнила то, что ей поручено Богом, то весь мир был бы предупрежден и Господь Иисус пришел бы на нашу землю в силе и в славе великой.</a:t>
            </a:r>
          </a:p>
        </p:txBody>
      </p:sp>
      <p:sp>
        <p:nvSpPr>
          <p:cNvPr id="8" name="Прямоугольник 7"/>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Желание веков. 634</a:t>
            </a:r>
          </a:p>
        </p:txBody>
      </p:sp>
    </p:spTree>
    <p:extLst>
      <p:ext uri="{BB962C8B-B14F-4D97-AF65-F5344CB8AC3E}">
        <p14:creationId xmlns:p14="http://schemas.microsoft.com/office/powerpoint/2010/main" val="1132806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3.JPG"/>
          <p:cNvPicPr>
            <a:picLocks noChangeAspect="1"/>
          </p:cNvPicPr>
          <p:nvPr/>
        </p:nvPicPr>
        <p:blipFill>
          <a:blip r:embed="rId3"/>
          <a:stretch>
            <a:fillRect/>
          </a:stretch>
        </p:blipFill>
        <p:spPr>
          <a:xfrm>
            <a:off x="0" y="0"/>
            <a:ext cx="12192000" cy="6858000"/>
          </a:xfrm>
          <a:prstGeom prst="rect">
            <a:avLst/>
          </a:prstGeom>
        </p:spPr>
      </p:pic>
      <p:sp>
        <p:nvSpPr>
          <p:cNvPr id="7" name="Прямоугольник 6"/>
          <p:cNvSpPr/>
          <p:nvPr/>
        </p:nvSpPr>
        <p:spPr>
          <a:xfrm>
            <a:off x="2238232" y="290313"/>
            <a:ext cx="9528652" cy="37856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Если бы народ Божий выполнял Божье намерение, возвещая миру весть милости, то Христос уже пришел бы на землю, и святых радушно приняли бы в Божьем городе.</a:t>
            </a:r>
          </a:p>
        </p:txBody>
      </p:sp>
      <p:sp>
        <p:nvSpPr>
          <p:cNvPr id="8" name="Прямоугольник 7"/>
          <p:cNvSpPr/>
          <p:nvPr/>
        </p:nvSpPr>
        <p:spPr>
          <a:xfrm>
            <a:off x="4911634" y="5824416"/>
            <a:ext cx="7028107"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Свидетельства для Церкви. 6. 450</a:t>
            </a:r>
          </a:p>
        </p:txBody>
      </p:sp>
    </p:spTree>
    <p:extLst>
      <p:ext uri="{BB962C8B-B14F-4D97-AF65-F5344CB8AC3E}">
        <p14:creationId xmlns:p14="http://schemas.microsoft.com/office/powerpoint/2010/main" val="752014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4.JPG"/>
          <p:cNvPicPr>
            <a:picLocks noChangeAspect="1"/>
          </p:cNvPicPr>
          <p:nvPr/>
        </p:nvPicPr>
        <p:blipFill>
          <a:blip r:embed="rId3"/>
          <a:stretch>
            <a:fillRect/>
          </a:stretch>
        </p:blipFill>
        <p:spPr>
          <a:xfrm>
            <a:off x="0" y="0"/>
            <a:ext cx="12192000" cy="6858000"/>
          </a:xfrm>
          <a:prstGeom prst="rect">
            <a:avLst/>
          </a:prstGeom>
        </p:spPr>
      </p:pic>
      <p:sp>
        <p:nvSpPr>
          <p:cNvPr id="7" name="Прямоугольник 6"/>
          <p:cNvSpPr/>
          <p:nvPr/>
        </p:nvSpPr>
        <p:spPr>
          <a:xfrm>
            <a:off x="2238232" y="290313"/>
            <a:ext cx="9528652" cy="535531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800" b="1" spc="50" dirty="0">
                <a:ln w="11430"/>
                <a:solidFill>
                  <a:srgbClr val="8A4500"/>
                </a:solidFill>
                <a:effectLst>
                  <a:outerShdw blurRad="76200" dist="50800" dir="5400000" algn="tl" rotWithShape="0">
                    <a:srgbClr val="000000">
                      <a:alpha val="65000"/>
                    </a:srgbClr>
                  </a:outerShdw>
                </a:effectLst>
                <a:latin typeface="Cricket" pitchFamily="2" charset="0"/>
              </a:rPr>
              <a:t>И Он поставил одних Апостолами, других пророками, иных Евангелистами, иных пастырями и учителями, к совершению святых, на дело служения, для созидания Тела Христова, доколе все придем в единство веры и познания Сына Божия, в мужа совершенного, в меру полного возраста Христова.</a:t>
            </a:r>
          </a:p>
        </p:txBody>
      </p:sp>
      <p:sp>
        <p:nvSpPr>
          <p:cNvPr id="8" name="Прямоугольник 7"/>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Ефесянам 4.11-13.</a:t>
            </a:r>
          </a:p>
        </p:txBody>
      </p:sp>
    </p:spTree>
    <p:extLst>
      <p:ext uri="{BB962C8B-B14F-4D97-AF65-F5344CB8AC3E}">
        <p14:creationId xmlns:p14="http://schemas.microsoft.com/office/powerpoint/2010/main" val="2486806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5.JPG"/>
          <p:cNvPicPr>
            <a:picLocks noChangeAspect="1"/>
          </p:cNvPicPr>
          <p:nvPr/>
        </p:nvPicPr>
        <p:blipFill>
          <a:blip r:embed="rId3"/>
          <a:stretch>
            <a:fillRect/>
          </a:stretch>
        </p:blipFill>
        <p:spPr>
          <a:xfrm>
            <a:off x="0" y="0"/>
            <a:ext cx="12192000" cy="6858000"/>
          </a:xfrm>
          <a:prstGeom prst="rect">
            <a:avLst/>
          </a:prstGeom>
        </p:spPr>
      </p:pic>
      <p:sp>
        <p:nvSpPr>
          <p:cNvPr id="6" name="Прямоугольник 5"/>
          <p:cNvSpPr/>
          <p:nvPr/>
        </p:nvSpPr>
        <p:spPr>
          <a:xfrm>
            <a:off x="2347416" y="290313"/>
            <a:ext cx="9528652"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Пять аналогий по трудам</a:t>
            </a:r>
            <a:r>
              <a:rPr lang="en-US" sz="4000" b="1" spc="50" dirty="0">
                <a:ln w="11430"/>
                <a:solidFill>
                  <a:srgbClr val="8A4500"/>
                </a:solidFill>
                <a:effectLst>
                  <a:outerShdw blurRad="76200" dist="50800" dir="5400000" algn="tl" rotWithShape="0">
                    <a:srgbClr val="000000">
                      <a:alpha val="65000"/>
                    </a:srgbClr>
                  </a:outerShdw>
                </a:effectLst>
                <a:latin typeface="Cricket" pitchFamily="2" charset="0"/>
              </a:rPr>
              <a:t> </a:t>
            </a: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Уайт</a:t>
            </a:r>
          </a:p>
        </p:txBody>
      </p:sp>
    </p:spTree>
    <p:extLst>
      <p:ext uri="{BB962C8B-B14F-4D97-AF65-F5344CB8AC3E}">
        <p14:creationId xmlns:p14="http://schemas.microsoft.com/office/powerpoint/2010/main" val="1263527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6.JPG"/>
          <p:cNvPicPr>
            <a:picLocks noChangeAspect="1"/>
          </p:cNvPicPr>
          <p:nvPr/>
        </p:nvPicPr>
        <p:blipFill>
          <a:blip r:embed="rId3"/>
          <a:stretch>
            <a:fillRect/>
          </a:stretch>
        </p:blipFill>
        <p:spPr>
          <a:xfrm>
            <a:off x="0" y="0"/>
            <a:ext cx="12192000" cy="6858000"/>
          </a:xfrm>
          <a:prstGeom prst="rect">
            <a:avLst/>
          </a:prstGeom>
        </p:spPr>
      </p:pic>
      <p:sp>
        <p:nvSpPr>
          <p:cNvPr id="9" name="Прямоугольник 8"/>
          <p:cNvSpPr/>
          <p:nvPr/>
        </p:nvSpPr>
        <p:spPr>
          <a:xfrm>
            <a:off x="2347416" y="290313"/>
            <a:ext cx="9528652"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Пять аналогий по трудам</a:t>
            </a:r>
            <a:r>
              <a:rPr lang="en-US" sz="4000" b="1" spc="50" dirty="0">
                <a:ln w="11430"/>
                <a:solidFill>
                  <a:srgbClr val="8A4500"/>
                </a:solidFill>
                <a:effectLst>
                  <a:outerShdw blurRad="76200" dist="50800" dir="5400000" algn="tl" rotWithShape="0">
                    <a:srgbClr val="000000">
                      <a:alpha val="65000"/>
                    </a:srgbClr>
                  </a:outerShdw>
                </a:effectLst>
                <a:latin typeface="Cricket" pitchFamily="2" charset="0"/>
              </a:rPr>
              <a:t> </a:t>
            </a: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Уайт</a:t>
            </a:r>
          </a:p>
        </p:txBody>
      </p:sp>
      <p:sp>
        <p:nvSpPr>
          <p:cNvPr id="10" name="Прямоугольник 9"/>
          <p:cNvSpPr/>
          <p:nvPr/>
        </p:nvSpPr>
        <p:spPr>
          <a:xfrm>
            <a:off x="2224589" y="1257037"/>
            <a:ext cx="2906969"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effectLst>
                  <a:outerShdw blurRad="76200" dist="50800" dir="5400000" algn="tl" rotWithShape="0">
                    <a:srgbClr val="000000">
                      <a:alpha val="65000"/>
                    </a:srgbClr>
                  </a:outerShdw>
                </a:effectLst>
                <a:latin typeface="Cricket" pitchFamily="2" charset="0"/>
              </a:rPr>
              <a:t>1    Маяк</a:t>
            </a:r>
          </a:p>
        </p:txBody>
      </p:sp>
    </p:spTree>
    <p:extLst>
      <p:ext uri="{BB962C8B-B14F-4D97-AF65-F5344CB8AC3E}">
        <p14:creationId xmlns:p14="http://schemas.microsoft.com/office/powerpoint/2010/main" val="2952475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7.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03372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Слайд28.JPG"/>
          <p:cNvPicPr>
            <a:picLocks noChangeAspect="1"/>
          </p:cNvPicPr>
          <p:nvPr/>
        </p:nvPicPr>
        <p:blipFill>
          <a:blip r:embed="rId3"/>
          <a:stretch>
            <a:fillRect/>
          </a:stretch>
        </p:blipFill>
        <p:spPr>
          <a:xfrm>
            <a:off x="0" y="0"/>
            <a:ext cx="12192000" cy="6858000"/>
          </a:xfrm>
          <a:prstGeom prst="rect">
            <a:avLst/>
          </a:prstGeom>
        </p:spPr>
      </p:pic>
      <p:sp>
        <p:nvSpPr>
          <p:cNvPr id="15" name="Прямоугольник 14"/>
          <p:cNvSpPr/>
          <p:nvPr/>
        </p:nvSpPr>
        <p:spPr>
          <a:xfrm>
            <a:off x="2347416" y="290313"/>
            <a:ext cx="9528652"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Пять аналогий по трудам</a:t>
            </a:r>
            <a:r>
              <a:rPr lang="en-US" sz="4000" b="1" spc="50" dirty="0">
                <a:ln w="11430"/>
                <a:solidFill>
                  <a:srgbClr val="8A4500"/>
                </a:solidFill>
                <a:effectLst>
                  <a:outerShdw blurRad="76200" dist="50800" dir="5400000" algn="tl" rotWithShape="0">
                    <a:srgbClr val="000000">
                      <a:alpha val="65000"/>
                    </a:srgbClr>
                  </a:outerShdw>
                </a:effectLst>
                <a:latin typeface="Cricket" pitchFamily="2" charset="0"/>
              </a:rPr>
              <a:t> </a:t>
            </a: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Уайт</a:t>
            </a:r>
          </a:p>
        </p:txBody>
      </p:sp>
      <p:sp>
        <p:nvSpPr>
          <p:cNvPr id="16" name="Прямоугольник 15"/>
          <p:cNvSpPr/>
          <p:nvPr/>
        </p:nvSpPr>
        <p:spPr>
          <a:xfrm>
            <a:off x="2224589" y="1257037"/>
            <a:ext cx="2906969"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effectLst>
                  <a:outerShdw blurRad="76200" dist="50800" dir="5400000" algn="tl" rotWithShape="0">
                    <a:srgbClr val="000000">
                      <a:alpha val="65000"/>
                    </a:srgbClr>
                  </a:outerShdw>
                </a:effectLst>
                <a:latin typeface="Cricket" pitchFamily="2" charset="0"/>
              </a:rPr>
              <a:t>1    Маяк</a:t>
            </a:r>
          </a:p>
        </p:txBody>
      </p:sp>
      <p:sp>
        <p:nvSpPr>
          <p:cNvPr id="17" name="Прямоугольник 16"/>
          <p:cNvSpPr/>
          <p:nvPr/>
        </p:nvSpPr>
        <p:spPr>
          <a:xfrm>
            <a:off x="2250468" y="2326400"/>
            <a:ext cx="307356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effectLst>
                  <a:outerShdw blurRad="76200" dist="50800" dir="5400000" algn="tl" rotWithShape="0">
                    <a:srgbClr val="000000">
                      <a:alpha val="65000"/>
                    </a:srgbClr>
                  </a:outerShdw>
                </a:effectLst>
                <a:latin typeface="Cricket" pitchFamily="2" charset="0"/>
              </a:rPr>
              <a:t>2    Телескоп</a:t>
            </a:r>
          </a:p>
        </p:txBody>
      </p:sp>
    </p:spTree>
    <p:extLst>
      <p:ext uri="{BB962C8B-B14F-4D97-AF65-F5344CB8AC3E}">
        <p14:creationId xmlns:p14="http://schemas.microsoft.com/office/powerpoint/2010/main" val="4071424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9.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64027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3.JPG"/>
          <p:cNvPicPr>
            <a:picLocks noChangeAspect="1"/>
          </p:cNvPicPr>
          <p:nvPr/>
        </p:nvPicPr>
        <p:blipFill>
          <a:blip r:embed="rId3"/>
          <a:stretch>
            <a:fillRect/>
          </a:stretch>
        </p:blipFill>
        <p:spPr>
          <a:xfrm>
            <a:off x="0" y="0"/>
            <a:ext cx="12192000" cy="6858000"/>
          </a:xfrm>
          <a:prstGeom prst="rect">
            <a:avLst/>
          </a:prstGeom>
        </p:spPr>
      </p:pic>
      <p:sp>
        <p:nvSpPr>
          <p:cNvPr id="7" name="Прямоугольник 6"/>
          <p:cNvSpPr/>
          <p:nvPr/>
        </p:nvSpPr>
        <p:spPr>
          <a:xfrm>
            <a:off x="2238232" y="290313"/>
            <a:ext cx="9528652"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Верьте Господу Богу вашему, и будьте тверды; верьте пророкам Его, и будет успех вам.</a:t>
            </a:r>
          </a:p>
        </p:txBody>
      </p:sp>
      <p:sp>
        <p:nvSpPr>
          <p:cNvPr id="8" name="Прямоугольник 7"/>
          <p:cNvSpPr/>
          <p:nvPr/>
        </p:nvSpPr>
        <p:spPr>
          <a:xfrm>
            <a:off x="5904411" y="5824416"/>
            <a:ext cx="603533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2 Паралипоменон 20.20.</a:t>
            </a:r>
          </a:p>
        </p:txBody>
      </p:sp>
    </p:spTree>
    <p:extLst>
      <p:ext uri="{BB962C8B-B14F-4D97-AF65-F5344CB8AC3E}">
        <p14:creationId xmlns:p14="http://schemas.microsoft.com/office/powerpoint/2010/main" val="3681758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descr="Слайд30.JPG"/>
          <p:cNvPicPr>
            <a:picLocks noChangeAspect="1"/>
          </p:cNvPicPr>
          <p:nvPr/>
        </p:nvPicPr>
        <p:blipFill>
          <a:blip r:embed="rId3"/>
          <a:stretch>
            <a:fillRect/>
          </a:stretch>
        </p:blipFill>
        <p:spPr>
          <a:xfrm>
            <a:off x="0" y="0"/>
            <a:ext cx="12192000" cy="6858000"/>
          </a:xfrm>
          <a:prstGeom prst="rect">
            <a:avLst/>
          </a:prstGeom>
        </p:spPr>
      </p:pic>
      <p:sp>
        <p:nvSpPr>
          <p:cNvPr id="17" name="Прямоугольник 16"/>
          <p:cNvSpPr/>
          <p:nvPr/>
        </p:nvSpPr>
        <p:spPr>
          <a:xfrm>
            <a:off x="2347416" y="290313"/>
            <a:ext cx="9528652"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Пять аналогий по трудам</a:t>
            </a:r>
            <a:r>
              <a:rPr lang="en-US" sz="4000" b="1" spc="50" dirty="0">
                <a:ln w="11430"/>
                <a:solidFill>
                  <a:srgbClr val="8A4500"/>
                </a:solidFill>
                <a:effectLst>
                  <a:outerShdw blurRad="76200" dist="50800" dir="5400000" algn="tl" rotWithShape="0">
                    <a:srgbClr val="000000">
                      <a:alpha val="65000"/>
                    </a:srgbClr>
                  </a:outerShdw>
                </a:effectLst>
                <a:latin typeface="Cricket" pitchFamily="2" charset="0"/>
              </a:rPr>
              <a:t> </a:t>
            </a: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Уайт</a:t>
            </a:r>
          </a:p>
        </p:txBody>
      </p:sp>
      <p:sp>
        <p:nvSpPr>
          <p:cNvPr id="18" name="Прямоугольник 17"/>
          <p:cNvSpPr/>
          <p:nvPr/>
        </p:nvSpPr>
        <p:spPr>
          <a:xfrm>
            <a:off x="2224589" y="1257037"/>
            <a:ext cx="2906969"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effectLst>
                  <a:outerShdw blurRad="76200" dist="50800" dir="5400000" algn="tl" rotWithShape="0">
                    <a:srgbClr val="000000">
                      <a:alpha val="65000"/>
                    </a:srgbClr>
                  </a:outerShdw>
                </a:effectLst>
                <a:latin typeface="Cricket" pitchFamily="2" charset="0"/>
              </a:rPr>
              <a:t>1    Маяк</a:t>
            </a:r>
          </a:p>
        </p:txBody>
      </p:sp>
      <p:sp>
        <p:nvSpPr>
          <p:cNvPr id="19" name="Прямоугольник 18"/>
          <p:cNvSpPr/>
          <p:nvPr/>
        </p:nvSpPr>
        <p:spPr>
          <a:xfrm>
            <a:off x="2250468" y="2326400"/>
            <a:ext cx="307356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effectLst>
                  <a:outerShdw blurRad="76200" dist="50800" dir="5400000" algn="tl" rotWithShape="0">
                    <a:srgbClr val="000000">
                      <a:alpha val="65000"/>
                    </a:srgbClr>
                  </a:outerShdw>
                </a:effectLst>
                <a:latin typeface="Cricket" pitchFamily="2" charset="0"/>
              </a:rPr>
              <a:t>2    Телескоп</a:t>
            </a:r>
          </a:p>
        </p:txBody>
      </p:sp>
      <p:sp>
        <p:nvSpPr>
          <p:cNvPr id="20" name="Прямоугольник 19"/>
          <p:cNvSpPr/>
          <p:nvPr/>
        </p:nvSpPr>
        <p:spPr>
          <a:xfrm>
            <a:off x="2251877" y="3422395"/>
            <a:ext cx="511791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effectLst>
                  <a:outerShdw blurRad="76200" dist="50800" dir="5400000" algn="tl" rotWithShape="0">
                    <a:srgbClr val="000000">
                      <a:alpha val="65000"/>
                    </a:srgbClr>
                  </a:outerShdw>
                </a:effectLst>
                <a:latin typeface="Cricket" pitchFamily="2" charset="0"/>
              </a:rPr>
              <a:t>3    Микроскоп</a:t>
            </a:r>
          </a:p>
        </p:txBody>
      </p:sp>
    </p:spTree>
    <p:extLst>
      <p:ext uri="{BB962C8B-B14F-4D97-AF65-F5344CB8AC3E}">
        <p14:creationId xmlns:p14="http://schemas.microsoft.com/office/powerpoint/2010/main" val="3633236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1.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77344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descr="Слайд32.JPG"/>
          <p:cNvPicPr>
            <a:picLocks noChangeAspect="1"/>
          </p:cNvPicPr>
          <p:nvPr/>
        </p:nvPicPr>
        <p:blipFill>
          <a:blip r:embed="rId3"/>
          <a:stretch>
            <a:fillRect/>
          </a:stretch>
        </p:blipFill>
        <p:spPr>
          <a:xfrm>
            <a:off x="0" y="0"/>
            <a:ext cx="12192000" cy="6858000"/>
          </a:xfrm>
          <a:prstGeom prst="rect">
            <a:avLst/>
          </a:prstGeom>
        </p:spPr>
      </p:pic>
      <p:sp>
        <p:nvSpPr>
          <p:cNvPr id="19" name="Прямоугольник 18"/>
          <p:cNvSpPr/>
          <p:nvPr/>
        </p:nvSpPr>
        <p:spPr>
          <a:xfrm>
            <a:off x="2347416" y="290313"/>
            <a:ext cx="9528652"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Пять аналогий по трудам</a:t>
            </a:r>
            <a:r>
              <a:rPr lang="en-US" sz="4000" b="1" spc="50" dirty="0">
                <a:ln w="11430"/>
                <a:solidFill>
                  <a:srgbClr val="8A4500"/>
                </a:solidFill>
                <a:effectLst>
                  <a:outerShdw blurRad="76200" dist="50800" dir="5400000" algn="tl" rotWithShape="0">
                    <a:srgbClr val="000000">
                      <a:alpha val="65000"/>
                    </a:srgbClr>
                  </a:outerShdw>
                </a:effectLst>
                <a:latin typeface="Cricket" pitchFamily="2" charset="0"/>
              </a:rPr>
              <a:t> </a:t>
            </a: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Уайт</a:t>
            </a:r>
          </a:p>
        </p:txBody>
      </p:sp>
      <p:sp>
        <p:nvSpPr>
          <p:cNvPr id="20" name="Прямоугольник 19"/>
          <p:cNvSpPr/>
          <p:nvPr/>
        </p:nvSpPr>
        <p:spPr>
          <a:xfrm>
            <a:off x="2224589" y="1257037"/>
            <a:ext cx="2906969"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effectLst>
                  <a:outerShdw blurRad="76200" dist="50800" dir="5400000" algn="tl" rotWithShape="0">
                    <a:srgbClr val="000000">
                      <a:alpha val="65000"/>
                    </a:srgbClr>
                  </a:outerShdw>
                </a:effectLst>
                <a:latin typeface="Cricket" pitchFamily="2" charset="0"/>
              </a:rPr>
              <a:t>1    Маяк</a:t>
            </a:r>
          </a:p>
        </p:txBody>
      </p:sp>
      <p:sp>
        <p:nvSpPr>
          <p:cNvPr id="21" name="Прямоугольник 20"/>
          <p:cNvSpPr/>
          <p:nvPr/>
        </p:nvSpPr>
        <p:spPr>
          <a:xfrm>
            <a:off x="2250468" y="2326400"/>
            <a:ext cx="307356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effectLst>
                  <a:outerShdw blurRad="76200" dist="50800" dir="5400000" algn="tl" rotWithShape="0">
                    <a:srgbClr val="000000">
                      <a:alpha val="65000"/>
                    </a:srgbClr>
                  </a:outerShdw>
                </a:effectLst>
                <a:latin typeface="Cricket" pitchFamily="2" charset="0"/>
              </a:rPr>
              <a:t>2    Телескоп</a:t>
            </a:r>
          </a:p>
        </p:txBody>
      </p:sp>
      <p:sp>
        <p:nvSpPr>
          <p:cNvPr id="22" name="Прямоугольник 21"/>
          <p:cNvSpPr/>
          <p:nvPr/>
        </p:nvSpPr>
        <p:spPr>
          <a:xfrm>
            <a:off x="2251877" y="3422395"/>
            <a:ext cx="511791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effectLst>
                  <a:outerShdw blurRad="76200" dist="50800" dir="5400000" algn="tl" rotWithShape="0">
                    <a:srgbClr val="000000">
                      <a:alpha val="65000"/>
                    </a:srgbClr>
                  </a:outerShdw>
                </a:effectLst>
                <a:latin typeface="Cricket" pitchFamily="2" charset="0"/>
              </a:rPr>
              <a:t>3    Микроскоп</a:t>
            </a:r>
          </a:p>
        </p:txBody>
      </p:sp>
      <p:sp>
        <p:nvSpPr>
          <p:cNvPr id="23" name="Прямоугольник 22"/>
          <p:cNvSpPr/>
          <p:nvPr/>
        </p:nvSpPr>
        <p:spPr>
          <a:xfrm>
            <a:off x="2238229" y="4430687"/>
            <a:ext cx="3138986"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effectLst>
                  <a:outerShdw blurRad="76200" dist="50800" dir="5400000" algn="tl" rotWithShape="0">
                    <a:srgbClr val="000000">
                      <a:alpha val="65000"/>
                    </a:srgbClr>
                  </a:outerShdw>
                </a:effectLst>
                <a:latin typeface="Cricket" pitchFamily="2" charset="0"/>
              </a:rPr>
              <a:t>4    Фильтр</a:t>
            </a:r>
          </a:p>
        </p:txBody>
      </p:sp>
    </p:spTree>
    <p:extLst>
      <p:ext uri="{BB962C8B-B14F-4D97-AF65-F5344CB8AC3E}">
        <p14:creationId xmlns:p14="http://schemas.microsoft.com/office/powerpoint/2010/main" val="1490317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33.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67679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4.JPG"/>
          <p:cNvPicPr>
            <a:picLocks noChangeAspect="1"/>
          </p:cNvPicPr>
          <p:nvPr/>
        </p:nvPicPr>
        <p:blipFill>
          <a:blip r:embed="rId3"/>
          <a:stretch>
            <a:fillRect/>
          </a:stretch>
        </p:blipFill>
        <p:spPr>
          <a:xfrm>
            <a:off x="0" y="0"/>
            <a:ext cx="12192000" cy="6858000"/>
          </a:xfrm>
          <a:prstGeom prst="rect">
            <a:avLst/>
          </a:prstGeom>
        </p:spPr>
      </p:pic>
      <p:sp>
        <p:nvSpPr>
          <p:cNvPr id="8" name="Прямоугольник 7"/>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2 Тимофею 4.1-5.</a:t>
            </a:r>
          </a:p>
        </p:txBody>
      </p:sp>
    </p:spTree>
    <p:extLst>
      <p:ext uri="{BB962C8B-B14F-4D97-AF65-F5344CB8AC3E}">
        <p14:creationId xmlns:p14="http://schemas.microsoft.com/office/powerpoint/2010/main" val="428134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5.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78666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descr="Слайд36.JPG"/>
          <p:cNvPicPr>
            <a:picLocks noChangeAspect="1"/>
          </p:cNvPicPr>
          <p:nvPr/>
        </p:nvPicPr>
        <p:blipFill>
          <a:blip r:embed="rId3"/>
          <a:stretch>
            <a:fillRect/>
          </a:stretch>
        </p:blipFill>
        <p:spPr>
          <a:xfrm>
            <a:off x="0" y="0"/>
            <a:ext cx="12192000" cy="6858000"/>
          </a:xfrm>
          <a:prstGeom prst="rect">
            <a:avLst/>
          </a:prstGeom>
        </p:spPr>
      </p:pic>
      <p:sp>
        <p:nvSpPr>
          <p:cNvPr id="22" name="Прямоугольник 21"/>
          <p:cNvSpPr/>
          <p:nvPr/>
        </p:nvSpPr>
        <p:spPr>
          <a:xfrm>
            <a:off x="2347416" y="290313"/>
            <a:ext cx="9528652"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Пять аналогий по трудам</a:t>
            </a:r>
            <a:r>
              <a:rPr lang="en-US" sz="4000" b="1" spc="50" dirty="0">
                <a:ln w="11430"/>
                <a:solidFill>
                  <a:srgbClr val="8A4500"/>
                </a:solidFill>
                <a:effectLst>
                  <a:outerShdw blurRad="76200" dist="50800" dir="5400000" algn="tl" rotWithShape="0">
                    <a:srgbClr val="000000">
                      <a:alpha val="65000"/>
                    </a:srgbClr>
                  </a:outerShdw>
                </a:effectLst>
                <a:latin typeface="Cricket" pitchFamily="2" charset="0"/>
              </a:rPr>
              <a:t> </a:t>
            </a: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Уайт</a:t>
            </a:r>
          </a:p>
        </p:txBody>
      </p:sp>
      <p:sp>
        <p:nvSpPr>
          <p:cNvPr id="23" name="Прямоугольник 22"/>
          <p:cNvSpPr/>
          <p:nvPr/>
        </p:nvSpPr>
        <p:spPr>
          <a:xfrm>
            <a:off x="2224589" y="1257037"/>
            <a:ext cx="2906969"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effectLst>
                  <a:outerShdw blurRad="76200" dist="50800" dir="5400000" algn="tl" rotWithShape="0">
                    <a:srgbClr val="000000">
                      <a:alpha val="65000"/>
                    </a:srgbClr>
                  </a:outerShdw>
                </a:effectLst>
                <a:latin typeface="Cricket" pitchFamily="2" charset="0"/>
              </a:rPr>
              <a:t>1    Маяк</a:t>
            </a:r>
          </a:p>
        </p:txBody>
      </p:sp>
      <p:sp>
        <p:nvSpPr>
          <p:cNvPr id="24" name="Прямоугольник 23"/>
          <p:cNvSpPr/>
          <p:nvPr/>
        </p:nvSpPr>
        <p:spPr>
          <a:xfrm>
            <a:off x="2250468" y="2326400"/>
            <a:ext cx="307356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effectLst>
                  <a:outerShdw blurRad="76200" dist="50800" dir="5400000" algn="tl" rotWithShape="0">
                    <a:srgbClr val="000000">
                      <a:alpha val="65000"/>
                    </a:srgbClr>
                  </a:outerShdw>
                </a:effectLst>
                <a:latin typeface="Cricket" pitchFamily="2" charset="0"/>
              </a:rPr>
              <a:t>2    Телескоп</a:t>
            </a:r>
          </a:p>
        </p:txBody>
      </p:sp>
      <p:sp>
        <p:nvSpPr>
          <p:cNvPr id="25" name="Прямоугольник 24"/>
          <p:cNvSpPr/>
          <p:nvPr/>
        </p:nvSpPr>
        <p:spPr>
          <a:xfrm>
            <a:off x="2251877" y="3422395"/>
            <a:ext cx="511791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effectLst>
                  <a:outerShdw blurRad="76200" dist="50800" dir="5400000" algn="tl" rotWithShape="0">
                    <a:srgbClr val="000000">
                      <a:alpha val="65000"/>
                    </a:srgbClr>
                  </a:outerShdw>
                </a:effectLst>
                <a:latin typeface="Cricket" pitchFamily="2" charset="0"/>
              </a:rPr>
              <a:t>3    Микроскоп</a:t>
            </a:r>
          </a:p>
        </p:txBody>
      </p:sp>
      <p:sp>
        <p:nvSpPr>
          <p:cNvPr id="26" name="Прямоугольник 25"/>
          <p:cNvSpPr/>
          <p:nvPr/>
        </p:nvSpPr>
        <p:spPr>
          <a:xfrm>
            <a:off x="2238229" y="4430687"/>
            <a:ext cx="3138986"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effectLst>
                  <a:outerShdw blurRad="76200" dist="50800" dir="5400000" algn="tl" rotWithShape="0">
                    <a:srgbClr val="000000">
                      <a:alpha val="65000"/>
                    </a:srgbClr>
                  </a:outerShdw>
                </a:effectLst>
                <a:latin typeface="Cricket" pitchFamily="2" charset="0"/>
              </a:rPr>
              <a:t>4    Фильтр</a:t>
            </a:r>
          </a:p>
        </p:txBody>
      </p:sp>
      <p:sp>
        <p:nvSpPr>
          <p:cNvPr id="27" name="Прямоугольник 26"/>
          <p:cNvSpPr/>
          <p:nvPr/>
        </p:nvSpPr>
        <p:spPr>
          <a:xfrm>
            <a:off x="2236824" y="5564074"/>
            <a:ext cx="4137546"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effectLst>
                  <a:outerShdw blurRad="76200" dist="50800" dir="5400000" algn="tl" rotWithShape="0">
                    <a:srgbClr val="000000">
                      <a:alpha val="65000"/>
                    </a:srgbClr>
                  </a:outerShdw>
                </a:effectLst>
                <a:latin typeface="Cricket" pitchFamily="2" charset="0"/>
              </a:rPr>
              <a:t>5    Навигатор</a:t>
            </a:r>
          </a:p>
        </p:txBody>
      </p:sp>
    </p:spTree>
    <p:extLst>
      <p:ext uri="{BB962C8B-B14F-4D97-AF65-F5344CB8AC3E}">
        <p14:creationId xmlns:p14="http://schemas.microsoft.com/office/powerpoint/2010/main" val="2274553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7.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63930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8.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91181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39.JPG"/>
          <p:cNvPicPr>
            <a:picLocks noChangeAspect="1"/>
          </p:cNvPicPr>
          <p:nvPr/>
        </p:nvPicPr>
        <p:blipFill>
          <a:blip r:embed="rId3"/>
          <a:stretch>
            <a:fillRect/>
          </a:stretch>
        </p:blipFill>
        <p:spPr>
          <a:xfrm>
            <a:off x="0" y="0"/>
            <a:ext cx="12192000" cy="6858000"/>
          </a:xfrm>
          <a:prstGeom prst="rect">
            <a:avLst/>
          </a:prstGeom>
        </p:spPr>
      </p:pic>
      <p:sp>
        <p:nvSpPr>
          <p:cNvPr id="7" name="Прямоугольник 6"/>
          <p:cNvSpPr/>
          <p:nvPr/>
        </p:nvSpPr>
        <p:spPr>
          <a:xfrm>
            <a:off x="2238232" y="290313"/>
            <a:ext cx="9528652" cy="440120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Если бы вы задались целью изучить Слово Божье, захотели бы соответствовать библейским нормам и устремились к христианскому совершенству, то вам не понадобились бы Свидетельства… </a:t>
            </a:r>
          </a:p>
        </p:txBody>
      </p:sp>
      <p:sp>
        <p:nvSpPr>
          <p:cNvPr id="8" name="Прямоугольник 7"/>
          <p:cNvSpPr/>
          <p:nvPr/>
        </p:nvSpPr>
        <p:spPr>
          <a:xfrm>
            <a:off x="4911634" y="5824416"/>
            <a:ext cx="7028107"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Свидетельства для Церкви. 5. 665</a:t>
            </a:r>
          </a:p>
        </p:txBody>
      </p:sp>
    </p:spTree>
    <p:extLst>
      <p:ext uri="{BB962C8B-B14F-4D97-AF65-F5344CB8AC3E}">
        <p14:creationId xmlns:p14="http://schemas.microsoft.com/office/powerpoint/2010/main" val="1084334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4.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60651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40.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73029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41.JPG"/>
          <p:cNvPicPr>
            <a:picLocks noChangeAspect="1"/>
          </p:cNvPicPr>
          <p:nvPr/>
        </p:nvPicPr>
        <p:blipFill>
          <a:blip r:embed="rId3"/>
          <a:stretch>
            <a:fillRect/>
          </a:stretch>
        </p:blipFill>
        <p:spPr>
          <a:xfrm>
            <a:off x="0" y="0"/>
            <a:ext cx="12192000" cy="6858000"/>
          </a:xfrm>
          <a:prstGeom prst="rect">
            <a:avLst/>
          </a:prstGeom>
        </p:spPr>
      </p:pic>
      <p:sp>
        <p:nvSpPr>
          <p:cNvPr id="10" name="Прямоугольник 9"/>
          <p:cNvSpPr/>
          <p:nvPr/>
        </p:nvSpPr>
        <p:spPr>
          <a:xfrm>
            <a:off x="2238232" y="290313"/>
            <a:ext cx="6030557" cy="594008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Aft>
                <a:spcPts val="3000"/>
              </a:spcAft>
            </a:pP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1. Маяк</a:t>
            </a:r>
          </a:p>
          <a:p>
            <a:pPr>
              <a:spcAft>
                <a:spcPts val="3000"/>
              </a:spcAft>
            </a:pP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2. Телескоп</a:t>
            </a:r>
          </a:p>
          <a:p>
            <a:pPr>
              <a:spcAft>
                <a:spcPts val="3000"/>
              </a:spcAft>
            </a:pP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3. Микроскоп</a:t>
            </a:r>
          </a:p>
          <a:p>
            <a:pPr marL="534988" indent="-534988">
              <a:spcAft>
                <a:spcPts val="3000"/>
              </a:spcAft>
            </a:pP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4. Пророческий фильтр</a:t>
            </a:r>
          </a:p>
          <a:p>
            <a:pPr marL="534988" indent="-534988">
              <a:spcAft>
                <a:spcPts val="3000"/>
              </a:spcAft>
            </a:pP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5. Пророческий навигатор</a:t>
            </a:r>
          </a:p>
        </p:txBody>
      </p:sp>
    </p:spTree>
    <p:extLst>
      <p:ext uri="{BB962C8B-B14F-4D97-AF65-F5344CB8AC3E}">
        <p14:creationId xmlns:p14="http://schemas.microsoft.com/office/powerpoint/2010/main" val="3676461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42.JPG"/>
          <p:cNvPicPr>
            <a:picLocks noChangeAspect="1"/>
          </p:cNvPicPr>
          <p:nvPr/>
        </p:nvPicPr>
        <p:blipFill>
          <a:blip r:embed="rId3"/>
          <a:stretch>
            <a:fillRect/>
          </a:stretch>
        </p:blipFill>
        <p:spPr>
          <a:xfrm>
            <a:off x="0" y="0"/>
            <a:ext cx="12192000" cy="6858000"/>
          </a:xfrm>
          <a:prstGeom prst="rect">
            <a:avLst/>
          </a:prstGeom>
        </p:spPr>
      </p:pic>
      <p:sp>
        <p:nvSpPr>
          <p:cNvPr id="7" name="Прямоугольник 6"/>
          <p:cNvSpPr/>
          <p:nvPr/>
        </p:nvSpPr>
        <p:spPr>
          <a:xfrm>
            <a:off x="2238232" y="290313"/>
            <a:ext cx="9528652" cy="317009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Но возрастайте в благодати и познании Господа нашего и Спасителя Иисуса Христа. Ему слава и ныне и в день вечный. Аминь.</a:t>
            </a:r>
          </a:p>
        </p:txBody>
      </p:sp>
      <p:sp>
        <p:nvSpPr>
          <p:cNvPr id="8" name="Прямоугольник 7"/>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2 Петра 3.18.</a:t>
            </a:r>
          </a:p>
        </p:txBody>
      </p:sp>
    </p:spTree>
    <p:extLst>
      <p:ext uri="{BB962C8B-B14F-4D97-AF65-F5344CB8AC3E}">
        <p14:creationId xmlns:p14="http://schemas.microsoft.com/office/powerpoint/2010/main" val="855395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43.JPG"/>
          <p:cNvPicPr>
            <a:picLocks noChangeAspect="1"/>
          </p:cNvPicPr>
          <p:nvPr/>
        </p:nvPicPr>
        <p:blipFill>
          <a:blip r:embed="rId3"/>
          <a:stretch>
            <a:fillRect/>
          </a:stretch>
        </p:blipFill>
        <p:spPr>
          <a:xfrm>
            <a:off x="0" y="0"/>
            <a:ext cx="12192000" cy="6858000"/>
          </a:xfrm>
          <a:prstGeom prst="rect">
            <a:avLst/>
          </a:prstGeom>
        </p:spPr>
      </p:pic>
      <p:sp>
        <p:nvSpPr>
          <p:cNvPr id="7" name="Прямоугольник 6"/>
          <p:cNvSpPr/>
          <p:nvPr/>
        </p:nvSpPr>
        <p:spPr>
          <a:xfrm>
            <a:off x="2238232" y="290313"/>
            <a:ext cx="9528652" cy="550920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200" b="1" spc="50" dirty="0">
                <a:ln w="11430"/>
                <a:solidFill>
                  <a:srgbClr val="8A4500"/>
                </a:solidFill>
                <a:effectLst>
                  <a:outerShdw blurRad="76200" dist="50800" dir="5400000" algn="tl" rotWithShape="0">
                    <a:srgbClr val="000000">
                      <a:alpha val="65000"/>
                    </a:srgbClr>
                  </a:outerShdw>
                </a:effectLst>
                <a:latin typeface="Cricket" pitchFamily="2" charset="0"/>
              </a:rPr>
              <a:t>Душа ваша должна восклицать: “Господи, возьми мое сердце, поскольку я сам не в состоянии отдать его Тебе. Оно принадлежит Тебе по праву. Очисти его, ибо я сам не могу сохранить его чистым для Тебя. Спаси меня вопреки стремлениям моего “я”, слабого, утратившего Твой образ. Воссоздай меня и обнови, возвысь меня до чистых и святых высот небесных, где щедрый поток Твоей любви сможет омывать мою душу”.</a:t>
            </a:r>
          </a:p>
        </p:txBody>
      </p:sp>
      <p:sp>
        <p:nvSpPr>
          <p:cNvPr id="8" name="Прямоугольник 7"/>
          <p:cNvSpPr/>
          <p:nvPr/>
        </p:nvSpPr>
        <p:spPr>
          <a:xfrm>
            <a:off x="4911634" y="5824416"/>
            <a:ext cx="7028107"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Наглядные уроки Христа. 159</a:t>
            </a:r>
          </a:p>
        </p:txBody>
      </p:sp>
    </p:spTree>
    <p:extLst>
      <p:ext uri="{BB962C8B-B14F-4D97-AF65-F5344CB8AC3E}">
        <p14:creationId xmlns:p14="http://schemas.microsoft.com/office/powerpoint/2010/main" val="4283215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44.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62818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Слайд5.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2992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6.JPG"/>
          <p:cNvPicPr>
            <a:picLocks noChangeAspect="1"/>
          </p:cNvPicPr>
          <p:nvPr/>
        </p:nvPicPr>
        <p:blipFill>
          <a:blip r:embed="rId3"/>
          <a:stretch>
            <a:fillRect/>
          </a:stretch>
        </p:blipFill>
        <p:spPr>
          <a:xfrm>
            <a:off x="0" y="0"/>
            <a:ext cx="12192000" cy="6858000"/>
          </a:xfrm>
          <a:prstGeom prst="rect">
            <a:avLst/>
          </a:prstGeom>
        </p:spPr>
      </p:pic>
      <p:sp>
        <p:nvSpPr>
          <p:cNvPr id="7" name="Прямоугольник 6"/>
          <p:cNvSpPr/>
          <p:nvPr/>
        </p:nvSpPr>
        <p:spPr>
          <a:xfrm>
            <a:off x="2238232" y="290313"/>
            <a:ext cx="9528652"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Достигайте любви; ревнуйте о дарах духовных, особенно же о том, чтобы пророчествовать.</a:t>
            </a:r>
          </a:p>
        </p:txBody>
      </p:sp>
      <p:sp>
        <p:nvSpPr>
          <p:cNvPr id="8" name="Прямоугольник 7"/>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1 Коринфянам 14.1.</a:t>
            </a:r>
          </a:p>
        </p:txBody>
      </p:sp>
    </p:spTree>
    <p:extLst>
      <p:ext uri="{BB962C8B-B14F-4D97-AF65-F5344CB8AC3E}">
        <p14:creationId xmlns:p14="http://schemas.microsoft.com/office/powerpoint/2010/main" val="360914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7.JPG"/>
          <p:cNvPicPr>
            <a:picLocks noChangeAspect="1"/>
          </p:cNvPicPr>
          <p:nvPr/>
        </p:nvPicPr>
        <p:blipFill>
          <a:blip r:embed="rId3"/>
          <a:stretch>
            <a:fillRect/>
          </a:stretch>
        </p:blipFill>
        <p:spPr>
          <a:xfrm>
            <a:off x="0" y="0"/>
            <a:ext cx="12192000" cy="6858000"/>
          </a:xfrm>
          <a:prstGeom prst="rect">
            <a:avLst/>
          </a:prstGeom>
        </p:spPr>
      </p:pic>
      <p:sp>
        <p:nvSpPr>
          <p:cNvPr id="7" name="Прямоугольник 6"/>
          <p:cNvSpPr/>
          <p:nvPr/>
        </p:nvSpPr>
        <p:spPr>
          <a:xfrm>
            <a:off x="2238232" y="290313"/>
            <a:ext cx="9528652" cy="37856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Когда же </a:t>
            </a:r>
            <a:r>
              <a:rPr lang="ru-RU" sz="4000" b="1" spc="50" dirty="0" err="1">
                <a:ln w="11430"/>
                <a:solidFill>
                  <a:srgbClr val="8A4500"/>
                </a:solidFill>
                <a:effectLst>
                  <a:outerShdw blurRad="76200" dist="50800" dir="5400000" algn="tl" rotWithShape="0">
                    <a:srgbClr val="000000">
                      <a:alpha val="65000"/>
                    </a:srgbClr>
                  </a:outerShdw>
                </a:effectLst>
                <a:latin typeface="Cricket" pitchFamily="2" charset="0"/>
              </a:rPr>
              <a:t>приидет</a:t>
            </a: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 Он, Дух истины, то наставит вас на всякую истину: ибо не от Себя говорить будет, но будет говорить, что услышит, и будущее возвестит вам.</a:t>
            </a:r>
          </a:p>
        </p:txBody>
      </p:sp>
      <p:sp>
        <p:nvSpPr>
          <p:cNvPr id="8" name="Прямоугольник 7"/>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Иоанна 16.13. </a:t>
            </a:r>
          </a:p>
        </p:txBody>
      </p:sp>
    </p:spTree>
    <p:extLst>
      <p:ext uri="{BB962C8B-B14F-4D97-AF65-F5344CB8AC3E}">
        <p14:creationId xmlns:p14="http://schemas.microsoft.com/office/powerpoint/2010/main" val="786825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8.JPG"/>
          <p:cNvPicPr>
            <a:picLocks noChangeAspect="1"/>
          </p:cNvPicPr>
          <p:nvPr/>
        </p:nvPicPr>
        <p:blipFill>
          <a:blip r:embed="rId3"/>
          <a:stretch>
            <a:fillRect/>
          </a:stretch>
        </p:blipFill>
        <p:spPr>
          <a:xfrm>
            <a:off x="0" y="0"/>
            <a:ext cx="12192000" cy="6858000"/>
          </a:xfrm>
          <a:prstGeom prst="rect">
            <a:avLst/>
          </a:prstGeom>
        </p:spPr>
      </p:pic>
      <p:sp>
        <p:nvSpPr>
          <p:cNvPr id="7" name="Прямоугольник 6"/>
          <p:cNvSpPr/>
          <p:nvPr/>
        </p:nvSpPr>
        <p:spPr>
          <a:xfrm>
            <a:off x="2238232" y="290313"/>
            <a:ext cx="9528652" cy="440120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Но, как написано: не видел того глаз, не слышало ухо, и не приходило то на сердце человеку, что приготовил Бог любящим Его. А нам Бог открыл это Духом Своим; ибо Дух все проницает, и глубины Божии.</a:t>
            </a:r>
          </a:p>
        </p:txBody>
      </p:sp>
      <p:sp>
        <p:nvSpPr>
          <p:cNvPr id="8" name="Прямоугольник 7"/>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1 Коринфянам 2.9-10.</a:t>
            </a:r>
          </a:p>
        </p:txBody>
      </p:sp>
    </p:spTree>
    <p:extLst>
      <p:ext uri="{BB962C8B-B14F-4D97-AF65-F5344CB8AC3E}">
        <p14:creationId xmlns:p14="http://schemas.microsoft.com/office/powerpoint/2010/main" val="3866516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9.JPG"/>
          <p:cNvPicPr>
            <a:picLocks noChangeAspect="1"/>
          </p:cNvPicPr>
          <p:nvPr/>
        </p:nvPicPr>
        <p:blipFill>
          <a:blip r:embed="rId3"/>
          <a:stretch>
            <a:fillRect/>
          </a:stretch>
        </p:blipFill>
        <p:spPr>
          <a:xfrm>
            <a:off x="0" y="0"/>
            <a:ext cx="12192000" cy="6858000"/>
          </a:xfrm>
          <a:prstGeom prst="rect">
            <a:avLst/>
          </a:prstGeom>
        </p:spPr>
      </p:pic>
      <p:sp>
        <p:nvSpPr>
          <p:cNvPr id="7" name="Прямоугольник 6"/>
          <p:cNvSpPr/>
          <p:nvPr/>
        </p:nvSpPr>
        <p:spPr>
          <a:xfrm>
            <a:off x="2238232" y="290313"/>
            <a:ext cx="9528652" cy="317009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Ибо никогда пророчество не было произносимо по воле человеческой, но изрекали его святые Божии </a:t>
            </a:r>
            <a:r>
              <a:rPr lang="ru-RU" sz="4000" b="1" spc="50" dirty="0" err="1">
                <a:ln w="11430"/>
                <a:solidFill>
                  <a:srgbClr val="8A4500"/>
                </a:solidFill>
                <a:effectLst>
                  <a:outerShdw blurRad="76200" dist="50800" dir="5400000" algn="tl" rotWithShape="0">
                    <a:srgbClr val="000000">
                      <a:alpha val="65000"/>
                    </a:srgbClr>
                  </a:outerShdw>
                </a:effectLst>
                <a:latin typeface="Cricket" pitchFamily="2" charset="0"/>
              </a:rPr>
              <a:t>человеки</a:t>
            </a:r>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 будучи движимы Духом Святым.</a:t>
            </a:r>
          </a:p>
        </p:txBody>
      </p:sp>
      <p:sp>
        <p:nvSpPr>
          <p:cNvPr id="8" name="Прямоугольник 7"/>
          <p:cNvSpPr/>
          <p:nvPr/>
        </p:nvSpPr>
        <p:spPr>
          <a:xfrm>
            <a:off x="6910541" y="5824416"/>
            <a:ext cx="502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2 Петра 1.21.</a:t>
            </a:r>
          </a:p>
        </p:txBody>
      </p:sp>
    </p:spTree>
    <p:extLst>
      <p:ext uri="{BB962C8B-B14F-4D97-AF65-F5344CB8AC3E}">
        <p14:creationId xmlns:p14="http://schemas.microsoft.com/office/powerpoint/2010/main" val="35369713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5356</Words>
  <Application>Microsoft Macintosh PowerPoint</Application>
  <PresentationFormat>Широкоэкранный</PresentationFormat>
  <Paragraphs>320</Paragraphs>
  <Slides>44</Slides>
  <Notes>44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44</vt:i4>
      </vt:variant>
    </vt:vector>
  </HeadingPairs>
  <TitlesOfParts>
    <vt:vector size="51" baseType="lpstr">
      <vt:lpstr>Calibri</vt:lpstr>
      <vt:lpstr>BLAGO</vt:lpstr>
      <vt:lpstr>Arial</vt:lpstr>
      <vt:lpstr>Wingdings</vt:lpstr>
      <vt:lpstr>Adventure</vt:lpstr>
      <vt:lpstr>Cricket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Луговой</dc:creator>
  <cp:lastModifiedBy>Microsoft Office User</cp:lastModifiedBy>
  <cp:revision>232</cp:revision>
  <dcterms:created xsi:type="dcterms:W3CDTF">2021-10-18T14:09:28Z</dcterms:created>
  <dcterms:modified xsi:type="dcterms:W3CDTF">2021-11-19T05:18:15Z</dcterms:modified>
</cp:coreProperties>
</file>