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sldIdLst>
    <p:sldId id="258" r:id="rId2"/>
    <p:sldId id="256" r:id="rId3"/>
    <p:sldId id="262" r:id="rId4"/>
    <p:sldId id="348" r:id="rId5"/>
    <p:sldId id="349" r:id="rId6"/>
    <p:sldId id="350" r:id="rId7"/>
    <p:sldId id="351" r:id="rId8"/>
    <p:sldId id="353" r:id="rId9"/>
    <p:sldId id="352" r:id="rId10"/>
    <p:sldId id="354" r:id="rId11"/>
    <p:sldId id="356" r:id="rId12"/>
    <p:sldId id="355" r:id="rId13"/>
    <p:sldId id="357" r:id="rId14"/>
    <p:sldId id="359" r:id="rId15"/>
    <p:sldId id="360" r:id="rId16"/>
    <p:sldId id="361" r:id="rId17"/>
    <p:sldId id="362" r:id="rId18"/>
    <p:sldId id="363" r:id="rId19"/>
    <p:sldId id="364" r:id="rId20"/>
    <p:sldId id="358" r:id="rId21"/>
    <p:sldId id="365" r:id="rId22"/>
    <p:sldId id="366" r:id="rId23"/>
    <p:sldId id="264" r:id="rId24"/>
    <p:sldId id="260" r:id="rId25"/>
  </p:sldIdLst>
  <p:sldSz cx="12192000" cy="6858000"/>
  <p:notesSz cx="6858000" cy="9144000"/>
  <p:embeddedFontLst>
    <p:embeddedFont>
      <p:font typeface="Adventure" panose="02000503020000020003" pitchFamily="2" charset="0"/>
      <p:regular r:id="rId27"/>
    </p:embeddedFont>
    <p:embeddedFont>
      <p:font typeface="BLAGO" panose="02000600080000020004" pitchFamily="2" charset="0"/>
      <p:regular r:id="rId28"/>
    </p:embeddedFont>
    <p:embeddedFont>
      <p:font typeface="Calibri" panose="020F0502020204030204" pitchFamily="34" charset="0"/>
      <p:regular r:id="rId29"/>
      <p:bold r:id="rId30"/>
      <p:italic r:id="rId31"/>
      <p:boldItalic r:id="rId32"/>
    </p:embeddedFont>
    <p:embeddedFont>
      <p:font typeface="Cricket" pitchFamily="2" charset="0"/>
      <p:regular r:id="rId33"/>
      <p:bold r:id="rId3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6600"/>
    <a:srgbClr val="C9C400"/>
    <a:srgbClr val="009900"/>
    <a:srgbClr val="C0C0C0"/>
    <a:srgbClr val="FFFFFF"/>
    <a:srgbClr val="CDC800"/>
    <a:srgbClr val="FFB84F"/>
    <a:srgbClr val="00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1700" autoAdjust="0"/>
  </p:normalViewPr>
  <p:slideViewPr>
    <p:cSldViewPr snapToGrid="0">
      <p:cViewPr varScale="1">
        <p:scale>
          <a:sx n="61" d="100"/>
          <a:sy n="61" d="100"/>
        </p:scale>
        <p:origin x="192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AB911-CF15-43DE-97DB-3F99490BC081}" type="datetimeFigureOut">
              <a:rPr lang="ru-RU" smtClean="0"/>
              <a:pPr/>
              <a:t>19.11.2021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42042-6C17-4CBA-88A0-7A8778FA0ADB}" type="slidenum">
              <a:rPr lang="ru-RU" smtClean="0"/>
              <a:pPr/>
              <a:t>‹#›</a:t>
            </a:fld>
            <a:endParaRPr lang="ru-RU"/>
          </a:p>
        </p:txBody>
      </p:sp>
    </p:spTree>
    <p:extLst>
      <p:ext uri="{BB962C8B-B14F-4D97-AF65-F5344CB8AC3E}">
        <p14:creationId xmlns:p14="http://schemas.microsoft.com/office/powerpoint/2010/main" val="14298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Благодарность Богу за эту возможность приходить в Его присутствие…</a:t>
            </a:r>
          </a:p>
          <a:p>
            <a:r>
              <a:rPr lang="ru-RU" sz="1200" kern="1200" dirty="0">
                <a:solidFill>
                  <a:schemeClr val="tx1"/>
                </a:solidFill>
                <a:effectLst/>
                <a:latin typeface="+mn-lt"/>
                <a:ea typeface="+mn-ea"/>
                <a:cs typeface="+mn-cs"/>
              </a:rPr>
              <a:t>Вместе молиться, вместе читать Его Слово…</a:t>
            </a:r>
          </a:p>
          <a:p>
            <a:r>
              <a:rPr lang="ru-RU" sz="1200" kern="1200" dirty="0">
                <a:solidFill>
                  <a:schemeClr val="tx1"/>
                </a:solidFill>
                <a:effectLst/>
                <a:latin typeface="+mn-lt"/>
                <a:ea typeface="+mn-ea"/>
                <a:cs typeface="+mn-cs"/>
              </a:rPr>
              <a:t>Вместе учиться у Бога…</a:t>
            </a:r>
          </a:p>
          <a:p>
            <a:r>
              <a:rPr lang="ru-RU" sz="1200" kern="1200" dirty="0">
                <a:solidFill>
                  <a:schemeClr val="tx1"/>
                </a:solidFill>
                <a:effectLst/>
                <a:latin typeface="+mn-lt"/>
                <a:ea typeface="+mn-ea"/>
                <a:cs typeface="+mn-cs"/>
              </a:rPr>
              <a:t>Вместе принимать какие-то решения и меняться…</a:t>
            </a:r>
          </a:p>
          <a:p>
            <a:r>
              <a:rPr lang="ru-RU" sz="1200" kern="1200" dirty="0">
                <a:solidFill>
                  <a:schemeClr val="tx1"/>
                </a:solidFill>
                <a:effectLst/>
                <a:latin typeface="+mn-lt"/>
                <a:ea typeface="+mn-ea"/>
                <a:cs typeface="+mn-cs"/>
              </a:rPr>
              <a:t>И это правильно, если мы с таким побуждением приходим на встречу с Богом.</a:t>
            </a:r>
          </a:p>
          <a:p>
            <a:r>
              <a:rPr lang="ru-RU" sz="1200" kern="1200" dirty="0">
                <a:solidFill>
                  <a:schemeClr val="tx1"/>
                </a:solidFill>
                <a:effectLst/>
                <a:latin typeface="+mn-lt"/>
                <a:ea typeface="+mn-ea"/>
                <a:cs typeface="+mn-cs"/>
              </a:rPr>
              <a:t>Сегодня у нас будет очень важная тема:</a:t>
            </a:r>
          </a:p>
        </p:txBody>
      </p:sp>
      <p:sp>
        <p:nvSpPr>
          <p:cNvPr id="4" name="Номер слайда 3"/>
          <p:cNvSpPr>
            <a:spLocks noGrp="1"/>
          </p:cNvSpPr>
          <p:nvPr>
            <p:ph type="sldNum" sz="quarter" idx="10"/>
          </p:nvPr>
        </p:nvSpPr>
        <p:spPr/>
        <p:txBody>
          <a:bodyPr/>
          <a:lstStyle/>
          <a:p>
            <a:fld id="{0EB42042-6C17-4CBA-88A0-7A8778FA0ADB}" type="slidenum">
              <a:rPr lang="ru-RU" smtClean="0"/>
              <a:pPr/>
              <a:t>1</a:t>
            </a:fld>
            <a:endParaRPr lang="ru-RU"/>
          </a:p>
        </p:txBody>
      </p:sp>
    </p:spTree>
    <p:extLst>
      <p:ext uri="{BB962C8B-B14F-4D97-AF65-F5344CB8AC3E}">
        <p14:creationId xmlns:p14="http://schemas.microsoft.com/office/powerpoint/2010/main" val="233012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b="1" kern="1200" dirty="0">
                <a:solidFill>
                  <a:schemeClr val="tx1"/>
                </a:solidFill>
                <a:latin typeface="+mn-lt"/>
                <a:ea typeface="+mn-ea"/>
                <a:cs typeface="+mn-cs"/>
              </a:rPr>
              <a:t>Дискредитировать известие.</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Если вы встречаете людей, подвергающих Свидетельства сомнению, осуждающих их, и стремящихся лишить эти Свидетельства их влияния на других, знайте, что дела таких людей — не от Бога Ими руководит иной дух. (Рукопись 1, 1883 г.)</a:t>
            </a:r>
          </a:p>
          <a:p>
            <a:r>
              <a:rPr lang="ru-RU" sz="1200" kern="1200" dirty="0">
                <a:solidFill>
                  <a:schemeClr val="tx1"/>
                </a:solidFill>
                <a:latin typeface="+mn-lt"/>
                <a:ea typeface="+mn-ea"/>
                <a:cs typeface="+mn-cs"/>
              </a:rPr>
              <a:t>Сатана все время пытается подсунуть всякого рода фальшивки, чтобы испортить свидетельство и дискредитировать истину. (Письмо 103,1894г.).</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10</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latin typeface="+mn-lt"/>
                <a:ea typeface="+mn-ea"/>
                <a:cs typeface="+mn-cs"/>
              </a:rPr>
              <a:t>2. Разжечь ненависть к ее книгам</a:t>
            </a:r>
            <a:r>
              <a:rPr lang="ru-RU" sz="1200" kern="1200" dirty="0">
                <a:solidFill>
                  <a:schemeClr val="tx1"/>
                </a:solidFill>
                <a:latin typeface="+mn-lt"/>
                <a:ea typeface="+mn-ea"/>
                <a:cs typeface="+mn-cs"/>
              </a:rPr>
              <a:t>, ненависть которую она называла «сатанинской» по происхождению и силе.</a:t>
            </a:r>
          </a:p>
          <a:p>
            <a:r>
              <a:rPr lang="ru-RU" sz="1200" kern="1200" dirty="0">
                <a:solidFill>
                  <a:schemeClr val="tx1"/>
                </a:solidFill>
                <a:latin typeface="+mn-lt"/>
                <a:ea typeface="+mn-ea"/>
                <a:cs typeface="+mn-cs"/>
              </a:rPr>
              <a:t>К Свидетельствам вспыхнет ненависть, исходящая от сатаны. Деятельность сатаны будет направлена на подрыв веры церквей в Свидетельства, и вот по какой причине: сатане не удастся привносить свои обольщения и связывать души обманом, если люди будут внимать предостережениям, порицаниям и советам Духа Божьего (Письмо 40,1890 г.).</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11</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latin typeface="+mn-lt"/>
                <a:ea typeface="+mn-ea"/>
                <a:cs typeface="+mn-cs"/>
              </a:rPr>
              <a:t>- Что произошло в истории?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 Во 2 столетии произошло изменение субботы на воскресенье – почему?...</a:t>
            </a:r>
          </a:p>
          <a:p>
            <a:r>
              <a:rPr lang="ru-RU" sz="1200" kern="1200" dirty="0">
                <a:solidFill>
                  <a:schemeClr val="tx1"/>
                </a:solidFill>
                <a:latin typeface="+mn-lt"/>
                <a:ea typeface="+mn-ea"/>
                <a:cs typeface="+mn-cs"/>
              </a:rPr>
              <a:t>Постоянные дебаты – Закон, или благодать; вера, или дела; Библия, или предания церкви; суббота или воскресенье; спасение через любовь или через Закон?</a:t>
            </a:r>
          </a:p>
          <a:p>
            <a:r>
              <a:rPr lang="ru-RU" sz="1200" kern="1200" dirty="0">
                <a:solidFill>
                  <a:schemeClr val="tx1"/>
                </a:solidFill>
                <a:latin typeface="+mn-lt"/>
                <a:ea typeface="+mn-ea"/>
                <a:cs typeface="+mn-cs"/>
              </a:rPr>
              <a:t>Последние неутешительные новости – даже среди богословов АСД звучат нотки, что то, что говорит Библия о начертании сатаны в конце времени, будет связано с празднованием субботы и то, как об этом писала </a:t>
            </a:r>
            <a:r>
              <a:rPr lang="ru-RU" sz="1200" kern="1200" dirty="0" err="1">
                <a:solidFill>
                  <a:schemeClr val="tx1"/>
                </a:solidFill>
                <a:latin typeface="+mn-lt"/>
                <a:ea typeface="+mn-ea"/>
                <a:cs typeface="+mn-cs"/>
              </a:rPr>
              <a:t>Эллен</a:t>
            </a:r>
            <a:r>
              <a:rPr lang="ru-RU" sz="1200" kern="1200" dirty="0">
                <a:solidFill>
                  <a:schemeClr val="tx1"/>
                </a:solidFill>
                <a:latin typeface="+mn-lt"/>
                <a:ea typeface="+mn-ea"/>
                <a:cs typeface="+mn-cs"/>
              </a:rPr>
              <a:t> Уайт, не является правильным комментарием. </a:t>
            </a:r>
          </a:p>
          <a:p>
            <a:r>
              <a:rPr lang="ru-RU" sz="1200" kern="1200" dirty="0" err="1">
                <a:solidFill>
                  <a:schemeClr val="tx1"/>
                </a:solidFill>
                <a:latin typeface="+mn-lt"/>
                <a:ea typeface="+mn-ea"/>
                <a:cs typeface="+mn-cs"/>
              </a:rPr>
              <a:t>Эллен</a:t>
            </a:r>
            <a:r>
              <a:rPr lang="ru-RU" sz="1200" kern="1200" dirty="0">
                <a:solidFill>
                  <a:schemeClr val="tx1"/>
                </a:solidFill>
                <a:latin typeface="+mn-lt"/>
                <a:ea typeface="+mn-ea"/>
                <a:cs typeface="+mn-cs"/>
              </a:rPr>
              <a:t> Уайт писала для своего времени, а не для последнего времени эсхатологии.</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12</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Почему дьявол так ненавидит субботу?</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13</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latin typeface="+mn-lt"/>
                <a:ea typeface="+mn-ea"/>
                <a:cs typeface="+mn-cs"/>
              </a:rPr>
              <a:t>1. Суббота – как памятник творения.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Дьявол имел план дискредитировать Бога Творца. Быт.2.1-3; Ефес.3.9; Кол.1.16. Весть трех ангелов – Вечное Евангелие о Боге Творце. Откр.14.6-7.</a:t>
            </a:r>
          </a:p>
          <a:p>
            <a:r>
              <a:rPr lang="ru-RU" sz="1200" kern="1200" dirty="0" err="1">
                <a:solidFill>
                  <a:schemeClr val="tx1"/>
                </a:solidFill>
                <a:latin typeface="+mn-lt"/>
                <a:ea typeface="+mn-ea"/>
                <a:cs typeface="+mn-cs"/>
              </a:rPr>
              <a:t>a</a:t>
            </a:r>
            <a:r>
              <a:rPr lang="ru-RU" sz="1200" kern="1200" dirty="0">
                <a:solidFill>
                  <a:schemeClr val="tx1"/>
                </a:solidFill>
                <a:latin typeface="+mn-lt"/>
                <a:ea typeface="+mn-ea"/>
                <a:cs typeface="+mn-cs"/>
              </a:rPr>
              <a:t>. Суббота говорит о нашем происхождении – мы не продукт эволюции.</a:t>
            </a:r>
          </a:p>
          <a:p>
            <a:r>
              <a:rPr lang="ru-RU" sz="1200" kern="1200" dirty="0" err="1">
                <a:solidFill>
                  <a:schemeClr val="tx1"/>
                </a:solidFill>
                <a:latin typeface="+mn-lt"/>
                <a:ea typeface="+mn-ea"/>
                <a:cs typeface="+mn-cs"/>
              </a:rPr>
              <a:t>b</a:t>
            </a:r>
            <a:r>
              <a:rPr lang="ru-RU" sz="1200" kern="1200" dirty="0">
                <a:solidFill>
                  <a:schemeClr val="tx1"/>
                </a:solidFill>
                <a:latin typeface="+mn-lt"/>
                <a:ea typeface="+mn-ea"/>
                <a:cs typeface="+mn-cs"/>
              </a:rPr>
              <a:t>. Наша жизнь – не случайность, а Дар Божий.</a:t>
            </a:r>
          </a:p>
          <a:p>
            <a:r>
              <a:rPr lang="ru-RU" sz="1200" kern="1200" dirty="0" err="1">
                <a:solidFill>
                  <a:schemeClr val="tx1"/>
                </a:solidFill>
                <a:latin typeface="+mn-lt"/>
                <a:ea typeface="+mn-ea"/>
                <a:cs typeface="+mn-cs"/>
              </a:rPr>
              <a:t>c</a:t>
            </a:r>
            <a:r>
              <a:rPr lang="ru-RU" sz="1200" kern="1200" dirty="0">
                <a:solidFill>
                  <a:schemeClr val="tx1"/>
                </a:solidFill>
                <a:latin typeface="+mn-lt"/>
                <a:ea typeface="+mn-ea"/>
                <a:cs typeface="+mn-cs"/>
              </a:rPr>
              <a:t>. Страдания – по причине недоверия Богу Творцу, но суббота говорит о восстановлении нового неба и земли.</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14</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latin typeface="+mn-lt"/>
                <a:ea typeface="+mn-ea"/>
                <a:cs typeface="+mn-cs"/>
              </a:rPr>
              <a:t>2. Суббота – символ Божьего авторитета.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Почему дьявол не любит авторитет Бога? Есть люди, которые не любят чей-то авторитет и уважают только себя… Дьявол представлял вопрос так, что он даст настоящую свободу. Но мы видим узурпацию власти. Книга Откровения открывает панораму большой борьбы в контексте авторитета Бога.</a:t>
            </a:r>
          </a:p>
          <a:p>
            <a:r>
              <a:rPr lang="ru-RU" sz="1200" kern="1200" dirty="0" err="1">
                <a:solidFill>
                  <a:schemeClr val="tx1"/>
                </a:solidFill>
                <a:latin typeface="+mn-lt"/>
                <a:ea typeface="+mn-ea"/>
                <a:cs typeface="+mn-cs"/>
              </a:rPr>
              <a:t>a</a:t>
            </a:r>
            <a:r>
              <a:rPr lang="ru-RU" sz="1200" kern="1200" dirty="0">
                <a:solidFill>
                  <a:schemeClr val="tx1"/>
                </a:solidFill>
                <a:latin typeface="+mn-lt"/>
                <a:ea typeface="+mn-ea"/>
                <a:cs typeface="+mn-cs"/>
              </a:rPr>
              <a:t>. 11 глава – 7 труб.</a:t>
            </a:r>
          </a:p>
          <a:p>
            <a:r>
              <a:rPr lang="ru-RU" sz="1200" kern="1200" dirty="0" err="1">
                <a:solidFill>
                  <a:schemeClr val="tx1"/>
                </a:solidFill>
                <a:latin typeface="+mn-lt"/>
                <a:ea typeface="+mn-ea"/>
                <a:cs typeface="+mn-cs"/>
              </a:rPr>
              <a:t>b</a:t>
            </a:r>
            <a:r>
              <a:rPr lang="ru-RU" sz="1200" kern="1200" dirty="0">
                <a:solidFill>
                  <a:schemeClr val="tx1"/>
                </a:solidFill>
                <a:latin typeface="+mn-lt"/>
                <a:ea typeface="+mn-ea"/>
                <a:cs typeface="+mn-cs"/>
              </a:rPr>
              <a:t>. 12 глава – борьба остатка.</a:t>
            </a:r>
          </a:p>
          <a:p>
            <a:r>
              <a:rPr lang="ru-RU" sz="1200" kern="1200" dirty="0" err="1">
                <a:solidFill>
                  <a:schemeClr val="tx1"/>
                </a:solidFill>
                <a:latin typeface="+mn-lt"/>
                <a:ea typeface="+mn-ea"/>
                <a:cs typeface="+mn-cs"/>
              </a:rPr>
              <a:t>c</a:t>
            </a:r>
            <a:r>
              <a:rPr lang="ru-RU" sz="1200" kern="1200" dirty="0">
                <a:solidFill>
                  <a:schemeClr val="tx1"/>
                </a:solidFill>
                <a:latin typeface="+mn-lt"/>
                <a:ea typeface="+mn-ea"/>
                <a:cs typeface="+mn-cs"/>
              </a:rPr>
              <a:t>. 13 глава – Знамя зверя.</a:t>
            </a:r>
          </a:p>
          <a:p>
            <a:r>
              <a:rPr lang="ru-RU" sz="1200" kern="1200" dirty="0" err="1">
                <a:solidFill>
                  <a:schemeClr val="tx1"/>
                </a:solidFill>
                <a:latin typeface="+mn-lt"/>
                <a:ea typeface="+mn-ea"/>
                <a:cs typeface="+mn-cs"/>
              </a:rPr>
              <a:t>d</a:t>
            </a:r>
            <a:r>
              <a:rPr lang="ru-RU" sz="1200" kern="1200" dirty="0">
                <a:solidFill>
                  <a:schemeClr val="tx1"/>
                </a:solidFill>
                <a:latin typeface="+mn-lt"/>
                <a:ea typeface="+mn-ea"/>
                <a:cs typeface="+mn-cs"/>
              </a:rPr>
              <a:t>. 14 глава – весть трех ангелов.</a:t>
            </a:r>
          </a:p>
          <a:p>
            <a:r>
              <a:rPr lang="ru-RU" sz="1200" kern="1200" dirty="0" err="1">
                <a:solidFill>
                  <a:schemeClr val="tx1"/>
                </a:solidFill>
                <a:latin typeface="+mn-lt"/>
                <a:ea typeface="+mn-ea"/>
                <a:cs typeface="+mn-cs"/>
              </a:rPr>
              <a:t>e</a:t>
            </a:r>
            <a:r>
              <a:rPr lang="ru-RU" sz="1200" kern="1200" dirty="0">
                <a:solidFill>
                  <a:schemeClr val="tx1"/>
                </a:solidFill>
                <a:latin typeface="+mn-lt"/>
                <a:ea typeface="+mn-ea"/>
                <a:cs typeface="+mn-cs"/>
              </a:rPr>
              <a:t>. 15-16 главы – семь чаш гнева Божия.</a:t>
            </a:r>
          </a:p>
          <a:p>
            <a:r>
              <a:rPr lang="ru-RU" sz="1200" kern="1200" dirty="0" err="1">
                <a:solidFill>
                  <a:schemeClr val="tx1"/>
                </a:solidFill>
                <a:latin typeface="+mn-lt"/>
                <a:ea typeface="+mn-ea"/>
                <a:cs typeface="+mn-cs"/>
              </a:rPr>
              <a:t>f</a:t>
            </a:r>
            <a:r>
              <a:rPr lang="ru-RU" sz="1200" kern="1200" dirty="0">
                <a:solidFill>
                  <a:schemeClr val="tx1"/>
                </a:solidFill>
                <a:latin typeface="+mn-lt"/>
                <a:ea typeface="+mn-ea"/>
                <a:cs typeface="+mn-cs"/>
              </a:rPr>
              <a:t>. 17-18 главы – падение Вавилона.</a:t>
            </a:r>
          </a:p>
          <a:p>
            <a:r>
              <a:rPr lang="ru-RU" sz="1200" kern="1200" dirty="0" err="1">
                <a:solidFill>
                  <a:schemeClr val="tx1"/>
                </a:solidFill>
                <a:latin typeface="+mn-lt"/>
                <a:ea typeface="+mn-ea"/>
                <a:cs typeface="+mn-cs"/>
              </a:rPr>
              <a:t>g</a:t>
            </a:r>
            <a:r>
              <a:rPr lang="ru-RU" sz="1200" kern="1200" dirty="0">
                <a:solidFill>
                  <a:schemeClr val="tx1"/>
                </a:solidFill>
                <a:latin typeface="+mn-lt"/>
                <a:ea typeface="+mn-ea"/>
                <a:cs typeface="+mn-cs"/>
              </a:rPr>
              <a:t>. 19-22 главы – Второе пришествие, 1000-летнее Царство, Новый Иерусалим.</a:t>
            </a:r>
          </a:p>
          <a:p>
            <a:r>
              <a:rPr lang="ru-RU" sz="1200" kern="1200" dirty="0">
                <a:solidFill>
                  <a:schemeClr val="tx1"/>
                </a:solidFill>
                <a:latin typeface="+mn-lt"/>
                <a:ea typeface="+mn-ea"/>
                <a:cs typeface="+mn-cs"/>
              </a:rPr>
              <a:t>Главный вопрос – авторитет Божий. Откр.11.15-16 – Небожители принимают авторитет Бога.</a:t>
            </a:r>
          </a:p>
          <a:p>
            <a:r>
              <a:rPr lang="ru-RU" sz="1200" kern="1200" dirty="0">
                <a:solidFill>
                  <a:schemeClr val="tx1"/>
                </a:solidFill>
                <a:latin typeface="+mn-lt"/>
                <a:ea typeface="+mn-ea"/>
                <a:cs typeface="+mn-cs"/>
              </a:rPr>
              <a:t>18 ст. – конечный суд, земля – дьяку составляют.</a:t>
            </a:r>
          </a:p>
          <a:p>
            <a:r>
              <a:rPr lang="ru-RU" sz="1200" kern="1200" dirty="0">
                <a:solidFill>
                  <a:schemeClr val="tx1"/>
                </a:solidFill>
                <a:latin typeface="+mn-lt"/>
                <a:ea typeface="+mn-ea"/>
                <a:cs typeface="+mn-cs"/>
              </a:rPr>
              <a:t>19 ст. – храм открылся, аллюзия </a:t>
            </a:r>
            <a:r>
              <a:rPr lang="ru-RU" sz="1200" kern="1200" dirty="0" err="1">
                <a:solidFill>
                  <a:schemeClr val="tx1"/>
                </a:solidFill>
                <a:latin typeface="+mn-lt"/>
                <a:ea typeface="+mn-ea"/>
                <a:cs typeface="+mn-cs"/>
              </a:rPr>
              <a:t>Синая</a:t>
            </a:r>
            <a:r>
              <a:rPr lang="ru-RU" sz="1200" kern="1200" dirty="0">
                <a:solidFill>
                  <a:schemeClr val="tx1"/>
                </a:solidFill>
                <a:latin typeface="+mn-lt"/>
                <a:ea typeface="+mn-ea"/>
                <a:cs typeface="+mn-cs"/>
              </a:rPr>
              <a:t>. Символ принятия авторитета Бога.</a:t>
            </a:r>
          </a:p>
          <a:p>
            <a:r>
              <a:rPr lang="ru-RU" sz="1200" kern="1200" dirty="0">
                <a:solidFill>
                  <a:schemeClr val="tx1"/>
                </a:solidFill>
                <a:latin typeface="+mn-lt"/>
                <a:ea typeface="+mn-ea"/>
                <a:cs typeface="+mn-cs"/>
              </a:rPr>
              <a:t>Откр.12.17 – Будут те, кто примет авторитет Бога. Закон Божий открывает характер Бога – любовь, уважение к авторитету человека, а цель дьявола забрать у человека все (Откр.13.16-17).</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15</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latin typeface="+mn-lt"/>
                <a:ea typeface="+mn-ea"/>
                <a:cs typeface="+mn-cs"/>
              </a:rPr>
              <a:t>3. Суббота – вечный символ единения в единую семью.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Суббота – это день семьи. Первый, полный день Адама и Евы после сотворения – была суббота. </a:t>
            </a:r>
          </a:p>
          <a:p>
            <a:r>
              <a:rPr lang="ru-RU" sz="1200" b="1" kern="1200" dirty="0">
                <a:solidFill>
                  <a:schemeClr val="tx1"/>
                </a:solidFill>
                <a:latin typeface="+mn-lt"/>
                <a:ea typeface="+mn-ea"/>
                <a:cs typeface="+mn-cs"/>
              </a:rPr>
              <a:t>Евр.10.23-25.</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Будем держаться исповедания упования неуклонно, ибо верен Обещавший. Будем внимательны друг ко другу, поощряя к любви и добрым делам. Не будем оставлять собрания своего, как есть у некоторых обычай; но будем увещевать друг друга, и тем более, чем более усматриваете приближение дня оного.</a:t>
            </a:r>
          </a:p>
          <a:p>
            <a:r>
              <a:rPr lang="ru-RU" sz="1200" kern="1200" dirty="0">
                <a:solidFill>
                  <a:schemeClr val="tx1"/>
                </a:solidFill>
                <a:latin typeface="+mn-lt"/>
                <a:ea typeface="+mn-ea"/>
                <a:cs typeface="+mn-cs"/>
              </a:rPr>
              <a:t>(10.24 интересное слово: «поощряя» </a:t>
            </a:r>
            <a:r>
              <a:rPr lang="ru-RU" sz="1200" b="1" kern="1200" dirty="0" err="1">
                <a:solidFill>
                  <a:schemeClr val="tx1"/>
                </a:solidFill>
                <a:latin typeface="+mn-lt"/>
                <a:ea typeface="+mn-ea"/>
                <a:cs typeface="+mn-cs"/>
              </a:rPr>
              <a:t>παροξυσμός </a:t>
            </a:r>
            <a:r>
              <a:rPr lang="ru-RU" sz="1200" kern="1200" dirty="0">
                <a:solidFill>
                  <a:schemeClr val="tx1"/>
                </a:solidFill>
                <a:latin typeface="+mn-lt"/>
                <a:ea typeface="+mn-ea"/>
                <a:cs typeface="+mn-cs"/>
              </a:rPr>
              <a:t>(</a:t>
            </a:r>
            <a:r>
              <a:rPr lang="ru-RU" sz="1200" kern="1200" dirty="0" err="1">
                <a:solidFill>
                  <a:schemeClr val="tx1"/>
                </a:solidFill>
                <a:latin typeface="+mn-lt"/>
                <a:ea typeface="+mn-ea"/>
                <a:cs typeface="+mn-cs"/>
              </a:rPr>
              <a:t>пароксисмОс</a:t>
            </a:r>
            <a:r>
              <a:rPr lang="ru-RU" sz="1200" kern="1200" dirty="0">
                <a:solidFill>
                  <a:schemeClr val="tx1"/>
                </a:solidFill>
                <a:latin typeface="+mn-lt"/>
                <a:ea typeface="+mn-ea"/>
                <a:cs typeface="+mn-cs"/>
              </a:rPr>
              <a:t>)– подбодрить, поощрить.</a:t>
            </a:r>
          </a:p>
          <a:p>
            <a:r>
              <a:rPr lang="ru-RU" sz="1200" kern="1200" dirty="0">
                <a:solidFill>
                  <a:schemeClr val="tx1"/>
                </a:solidFill>
                <a:latin typeface="+mn-lt"/>
                <a:ea typeface="+mn-ea"/>
                <a:cs typeface="+mn-cs"/>
              </a:rPr>
              <a:t>– В чем поощрить? В любви и добрых делах.</a:t>
            </a:r>
          </a:p>
          <a:p>
            <a:r>
              <a:rPr lang="ru-RU" sz="1200" kern="1200" dirty="0">
                <a:solidFill>
                  <a:schemeClr val="tx1"/>
                </a:solidFill>
                <a:latin typeface="+mn-lt"/>
                <a:ea typeface="+mn-ea"/>
                <a:cs typeface="+mn-cs"/>
              </a:rPr>
              <a:t>- Как измерить, есть ли у меня такая любовь?</a:t>
            </a:r>
          </a:p>
          <a:p>
            <a:r>
              <a:rPr lang="ru-RU" sz="1200" kern="1200" dirty="0">
                <a:solidFill>
                  <a:schemeClr val="tx1"/>
                </a:solidFill>
                <a:latin typeface="+mn-lt"/>
                <a:ea typeface="+mn-ea"/>
                <a:cs typeface="+mn-cs"/>
              </a:rPr>
              <a:t>«Искренняя забота о временном и вечном благополучии других – это та мера, в которой Небо будет определять истинное проявление любви» (1Иоан.2.9-11; 1Иоан.3.10,14).</a:t>
            </a:r>
          </a:p>
          <a:p>
            <a:r>
              <a:rPr lang="ru-RU" sz="1200" kern="1200" dirty="0">
                <a:solidFill>
                  <a:schemeClr val="tx1"/>
                </a:solidFill>
                <a:latin typeface="+mn-lt"/>
                <a:ea typeface="+mn-ea"/>
                <a:cs typeface="+mn-cs"/>
              </a:rPr>
              <a:t>COVID-19– сформировал привычку сидеть дома. </a:t>
            </a:r>
          </a:p>
          <a:p>
            <a:r>
              <a:rPr lang="ru-RU" sz="1200" kern="1200" dirty="0">
                <a:solidFill>
                  <a:schemeClr val="tx1"/>
                </a:solidFill>
                <a:latin typeface="+mn-lt"/>
                <a:ea typeface="+mn-ea"/>
                <a:cs typeface="+mn-cs"/>
              </a:rPr>
              <a:t>Психологи говорят, что для формирования привычки требуется </a:t>
            </a:r>
            <a:r>
              <a:rPr lang="ru-RU" sz="1200" b="1" kern="1200" dirty="0">
                <a:solidFill>
                  <a:schemeClr val="tx1"/>
                </a:solidFill>
                <a:latin typeface="+mn-lt"/>
                <a:ea typeface="+mn-ea"/>
                <a:cs typeface="+mn-cs"/>
              </a:rPr>
              <a:t>6 недель</a:t>
            </a:r>
            <a:r>
              <a:rPr lang="ru-RU" sz="1200" kern="1200" dirty="0">
                <a:solidFill>
                  <a:schemeClr val="tx1"/>
                </a:solidFill>
                <a:latin typeface="+mn-lt"/>
                <a:ea typeface="+mn-ea"/>
                <a:cs typeface="+mn-cs"/>
              </a:rPr>
              <a:t>. </a:t>
            </a:r>
          </a:p>
          <a:p>
            <a:r>
              <a:rPr lang="ru-RU" sz="1200" kern="1200" dirty="0">
                <a:solidFill>
                  <a:schemeClr val="tx1"/>
                </a:solidFill>
                <a:latin typeface="+mn-lt"/>
                <a:ea typeface="+mn-ea"/>
                <a:cs typeface="+mn-cs"/>
              </a:rPr>
              <a:t>Дьявол не хочет, чтобы мы были вместе. </a:t>
            </a:r>
          </a:p>
          <a:p>
            <a:r>
              <a:rPr lang="ru-RU" sz="1200" kern="1200" dirty="0">
                <a:solidFill>
                  <a:schemeClr val="tx1"/>
                </a:solidFill>
                <a:latin typeface="+mn-lt"/>
                <a:ea typeface="+mn-ea"/>
                <a:cs typeface="+mn-cs"/>
              </a:rPr>
              <a:t>Его цель разделять, разделять и еще раз разделять – на молодых и старых, умных и очень умных, богатых и бедных. </a:t>
            </a:r>
          </a:p>
          <a:p>
            <a:r>
              <a:rPr lang="ru-RU" sz="1200" kern="1200" dirty="0">
                <a:solidFill>
                  <a:schemeClr val="tx1"/>
                </a:solidFill>
                <a:latin typeface="+mn-lt"/>
                <a:ea typeface="+mn-ea"/>
                <a:cs typeface="+mn-cs"/>
              </a:rPr>
              <a:t>Бог объединяет одну семью.</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16</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latin typeface="+mn-lt"/>
                <a:ea typeface="+mn-ea"/>
                <a:cs typeface="+mn-cs"/>
              </a:rPr>
              <a:t>4. Суббота – символ исцеления.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 Почему Иисус творил чудеса исцеления в субботу?</a:t>
            </a:r>
          </a:p>
          <a:p>
            <a:r>
              <a:rPr lang="ru-RU" sz="1200" kern="1200" dirty="0" err="1">
                <a:solidFill>
                  <a:schemeClr val="tx1"/>
                </a:solidFill>
                <a:latin typeface="+mn-lt"/>
                <a:ea typeface="+mn-ea"/>
                <a:cs typeface="+mn-cs"/>
              </a:rPr>
              <a:t>a</a:t>
            </a:r>
            <a:r>
              <a:rPr lang="ru-RU" sz="1200" kern="1200" dirty="0">
                <a:solidFill>
                  <a:schemeClr val="tx1"/>
                </a:solidFill>
                <a:latin typeface="+mn-lt"/>
                <a:ea typeface="+mn-ea"/>
                <a:cs typeface="+mn-cs"/>
              </a:rPr>
              <a:t>. Женщина с искривленным хребтом. Лук.13.10–17.</a:t>
            </a:r>
          </a:p>
          <a:p>
            <a:r>
              <a:rPr lang="ru-RU" sz="1200" kern="1200" dirty="0" err="1">
                <a:solidFill>
                  <a:schemeClr val="tx1"/>
                </a:solidFill>
                <a:latin typeface="+mn-lt"/>
                <a:ea typeface="+mn-ea"/>
                <a:cs typeface="+mn-cs"/>
              </a:rPr>
              <a:t>b</a:t>
            </a:r>
            <a:r>
              <a:rPr lang="ru-RU" sz="1200" kern="1200" dirty="0">
                <a:solidFill>
                  <a:schemeClr val="tx1"/>
                </a:solidFill>
                <a:latin typeface="+mn-lt"/>
                <a:ea typeface="+mn-ea"/>
                <a:cs typeface="+mn-cs"/>
              </a:rPr>
              <a:t>. Исцеление бесноватого в </a:t>
            </a:r>
            <a:r>
              <a:rPr lang="ru-RU" sz="1200" kern="1200" dirty="0" err="1">
                <a:solidFill>
                  <a:schemeClr val="tx1"/>
                </a:solidFill>
                <a:latin typeface="+mn-lt"/>
                <a:ea typeface="+mn-ea"/>
                <a:cs typeface="+mn-cs"/>
              </a:rPr>
              <a:t>Капернауме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галилейского</a:t>
            </a:r>
            <a:r>
              <a:rPr lang="ru-RU" sz="1200" kern="1200" dirty="0">
                <a:solidFill>
                  <a:schemeClr val="tx1"/>
                </a:solidFill>
                <a:latin typeface="+mn-lt"/>
                <a:ea typeface="+mn-ea"/>
                <a:cs typeface="+mn-cs"/>
              </a:rPr>
              <a:t> города. Лук.4.31–37.</a:t>
            </a:r>
          </a:p>
          <a:p>
            <a:r>
              <a:rPr lang="ru-RU" sz="1200" kern="1200" dirty="0" err="1">
                <a:solidFill>
                  <a:schemeClr val="tx1"/>
                </a:solidFill>
                <a:latin typeface="+mn-lt"/>
                <a:ea typeface="+mn-ea"/>
                <a:cs typeface="+mn-cs"/>
              </a:rPr>
              <a:t>c</a:t>
            </a:r>
            <a:r>
              <a:rPr lang="ru-RU" sz="1200" kern="1200" dirty="0">
                <a:solidFill>
                  <a:schemeClr val="tx1"/>
                </a:solidFill>
                <a:latin typeface="+mn-lt"/>
                <a:ea typeface="+mn-ea"/>
                <a:cs typeface="+mn-cs"/>
              </a:rPr>
              <a:t>. Исцеление сухорукого в субботу. Лук.6.6-11.</a:t>
            </a:r>
          </a:p>
          <a:p>
            <a:r>
              <a:rPr lang="ru-RU" sz="1200" kern="1200" dirty="0" err="1">
                <a:solidFill>
                  <a:schemeClr val="tx1"/>
                </a:solidFill>
                <a:latin typeface="+mn-lt"/>
                <a:ea typeface="+mn-ea"/>
                <a:cs typeface="+mn-cs"/>
              </a:rPr>
              <a:t>d</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Вифезда</a:t>
            </a:r>
            <a:r>
              <a:rPr lang="ru-RU" sz="1200" kern="1200" dirty="0">
                <a:solidFill>
                  <a:schemeClr val="tx1"/>
                </a:solidFill>
                <a:latin typeface="+mn-lt"/>
                <a:ea typeface="+mn-ea"/>
                <a:cs typeface="+mn-cs"/>
              </a:rPr>
              <a:t> – Иоан.5.1-15,10 – этот день был субботой.</a:t>
            </a:r>
          </a:p>
          <a:p>
            <a:r>
              <a:rPr lang="ru-RU" sz="1200" kern="1200" dirty="0">
                <a:solidFill>
                  <a:schemeClr val="tx1"/>
                </a:solidFill>
                <a:latin typeface="+mn-lt"/>
                <a:ea typeface="+mn-ea"/>
                <a:cs typeface="+mn-cs"/>
              </a:rPr>
              <a:t>Мы тоже нуждаемся в исцелении – в первую очередь духовном, потому что приходим с разным настроением сердца, духа. </a:t>
            </a:r>
          </a:p>
          <a:p>
            <a:r>
              <a:rPr lang="ru-RU" sz="1200" kern="1200" dirty="0">
                <a:solidFill>
                  <a:schemeClr val="tx1"/>
                </a:solidFill>
                <a:latin typeface="+mn-lt"/>
                <a:ea typeface="+mn-ea"/>
                <a:cs typeface="+mn-cs"/>
              </a:rPr>
              <a:t>Нуждаемся в восстановлении отношений.</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17</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latin typeface="+mn-lt"/>
                <a:ea typeface="+mn-ea"/>
                <a:cs typeface="+mn-cs"/>
              </a:rPr>
              <a:t>5. Суббота – символ спасения через благодать Иисуса Христа.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Тит.2.11-14. Весть трех ангелов в Откр.14.6 – это благодать. </a:t>
            </a:r>
          </a:p>
          <a:p>
            <a:r>
              <a:rPr lang="ru-RU" sz="1200" kern="1200" dirty="0">
                <a:solidFill>
                  <a:schemeClr val="tx1"/>
                </a:solidFill>
                <a:latin typeface="+mn-lt"/>
                <a:ea typeface="+mn-ea"/>
                <a:cs typeface="+mn-cs"/>
              </a:rPr>
              <a:t>- Что такое Евангелие? </a:t>
            </a:r>
          </a:p>
          <a:p>
            <a:r>
              <a:rPr lang="ru-RU" sz="1200" kern="1200" dirty="0">
                <a:solidFill>
                  <a:schemeClr val="tx1"/>
                </a:solidFill>
                <a:latin typeface="+mn-lt"/>
                <a:ea typeface="+mn-ea"/>
                <a:cs typeface="+mn-cs"/>
              </a:rPr>
              <a:t>Все из-за и через Иисуса Христа.</a:t>
            </a:r>
          </a:p>
          <a:p>
            <a:r>
              <a:rPr lang="ru-RU" sz="1200" kern="1200" dirty="0">
                <a:solidFill>
                  <a:schemeClr val="tx1"/>
                </a:solidFill>
                <a:latin typeface="+mn-lt"/>
                <a:ea typeface="+mn-ea"/>
                <a:cs typeface="+mn-cs"/>
              </a:rPr>
              <a:t>- Что такое вера в Откр.14:12? </a:t>
            </a:r>
          </a:p>
          <a:p>
            <a:r>
              <a:rPr lang="ru-RU" sz="1200" kern="1200" dirty="0">
                <a:solidFill>
                  <a:schemeClr val="tx1"/>
                </a:solidFill>
                <a:latin typeface="+mn-lt"/>
                <a:ea typeface="+mn-ea"/>
                <a:cs typeface="+mn-cs"/>
              </a:rPr>
              <a:t>Вера Иисуса на кресте – это доверие Богу «Да будет не Моя воля, а Твоя, Боже». </a:t>
            </a:r>
          </a:p>
          <a:p>
            <a:r>
              <a:rPr lang="ru-RU" sz="1200" kern="1200" dirty="0">
                <a:solidFill>
                  <a:schemeClr val="tx1"/>
                </a:solidFill>
                <a:latin typeface="+mn-lt"/>
                <a:ea typeface="+mn-ea"/>
                <a:cs typeface="+mn-cs"/>
              </a:rPr>
              <a:t>Что этот покой в ​​субботу напоминает?</a:t>
            </a:r>
          </a:p>
          <a:p>
            <a:r>
              <a:rPr lang="ru-RU" sz="1200" kern="1200" dirty="0">
                <a:solidFill>
                  <a:schemeClr val="tx1"/>
                </a:solidFill>
                <a:latin typeface="+mn-lt"/>
                <a:ea typeface="+mn-ea"/>
                <a:cs typeface="+mn-cs"/>
              </a:rPr>
              <a:t>– Не мы создали субботу, а Бог.</a:t>
            </a:r>
          </a:p>
          <a:p>
            <a:r>
              <a:rPr lang="ru-RU" sz="1200" kern="1200" dirty="0">
                <a:solidFill>
                  <a:schemeClr val="tx1"/>
                </a:solidFill>
                <a:latin typeface="+mn-lt"/>
                <a:ea typeface="+mn-ea"/>
                <a:cs typeface="+mn-cs"/>
              </a:rPr>
              <a:t>– Мы не надеемся на свой авторитет, а на Бога.</a:t>
            </a:r>
          </a:p>
          <a:p>
            <a:r>
              <a:rPr lang="ru-RU" sz="1200" kern="1200" dirty="0">
                <a:solidFill>
                  <a:schemeClr val="tx1"/>
                </a:solidFill>
                <a:latin typeface="+mn-lt"/>
                <a:ea typeface="+mn-ea"/>
                <a:cs typeface="+mn-cs"/>
              </a:rPr>
              <a:t>– Не мы спасители мира, себя, других, церкви, а Бог.</a:t>
            </a:r>
          </a:p>
          <a:p>
            <a:r>
              <a:rPr lang="ru-RU" sz="1200" kern="1200" dirty="0">
                <a:solidFill>
                  <a:schemeClr val="tx1"/>
                </a:solidFill>
                <a:latin typeface="+mn-lt"/>
                <a:ea typeface="+mn-ea"/>
                <a:cs typeface="+mn-cs"/>
              </a:rPr>
              <a:t>– Не мы «решали», а Бог Управитель.</a:t>
            </a:r>
          </a:p>
        </p:txBody>
      </p:sp>
      <p:sp>
        <p:nvSpPr>
          <p:cNvPr id="4" name="Номер слайда 3"/>
          <p:cNvSpPr>
            <a:spLocks noGrp="1"/>
          </p:cNvSpPr>
          <p:nvPr>
            <p:ph type="sldNum" sz="quarter" idx="10"/>
          </p:nvPr>
        </p:nvSpPr>
        <p:spPr/>
        <p:txBody>
          <a:bodyPr/>
          <a:lstStyle/>
          <a:p>
            <a:fld id="{0EB42042-6C17-4CBA-88A0-7A8778FA0ADB}" type="slidenum">
              <a:rPr lang="ru-RU" smtClean="0"/>
              <a:pPr/>
              <a:t>18</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latin typeface="+mn-lt"/>
                <a:ea typeface="+mn-ea"/>
                <a:cs typeface="+mn-cs"/>
              </a:rPr>
              <a:t>6. Суббота – символ освящения во Христе.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Христос изменяет жизнь, изменения начинаются с сердца человека. Изек.20.12.</a:t>
            </a:r>
          </a:p>
          <a:p>
            <a:r>
              <a:rPr lang="ru-RU" sz="1200" kern="1200" dirty="0" err="1">
                <a:solidFill>
                  <a:schemeClr val="tx1"/>
                </a:solidFill>
                <a:latin typeface="+mn-lt"/>
                <a:ea typeface="+mn-ea"/>
                <a:cs typeface="+mn-cs"/>
              </a:rPr>
              <a:t>Эллен</a:t>
            </a:r>
            <a:r>
              <a:rPr lang="ru-RU" sz="1200" kern="1200" dirty="0">
                <a:solidFill>
                  <a:schemeClr val="tx1"/>
                </a:solidFill>
                <a:latin typeface="+mn-lt"/>
                <a:ea typeface="+mn-ea"/>
                <a:cs typeface="+mn-cs"/>
              </a:rPr>
              <a:t> Уайт в книге Воспитание и образование, с. 256, написала следующее: «Суббота – это символ творческой и искупительной силы; она указывает на Бога как на источник жизни и знания; она напоминает о первобытной славе человека и таким образом свидетельствует о намерении Бога воспроизвести в нас Его образ».</a:t>
            </a:r>
          </a:p>
          <a:p>
            <a:r>
              <a:rPr lang="ru-RU" sz="1200" kern="1200" dirty="0">
                <a:solidFill>
                  <a:schemeClr val="tx1"/>
                </a:solidFill>
                <a:latin typeface="+mn-lt"/>
                <a:ea typeface="+mn-ea"/>
                <a:cs typeface="+mn-cs"/>
              </a:rPr>
              <a:t>- Памятник творческой силы – возможно узнавать через природу.</a:t>
            </a:r>
          </a:p>
          <a:p>
            <a:r>
              <a:rPr lang="ru-RU" sz="1200" kern="1200" dirty="0">
                <a:solidFill>
                  <a:schemeClr val="tx1"/>
                </a:solidFill>
                <a:latin typeface="+mn-lt"/>
                <a:ea typeface="+mn-ea"/>
                <a:cs typeface="+mn-cs"/>
              </a:rPr>
              <a:t>- Возможность интеллектуального развития. И через СШ.</a:t>
            </a: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EB42042-6C17-4CBA-88A0-7A8778FA0ADB}" type="slidenum">
              <a:rPr lang="ru-RU" smtClean="0"/>
              <a:pPr/>
              <a:t>19</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latin typeface="+mn-lt"/>
                <a:ea typeface="+mn-ea"/>
                <a:cs typeface="+mn-cs"/>
              </a:rPr>
              <a:t>Семь причин – почему диавол ненавидит субботу?</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История смены субботы.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a:t>
            </a:fld>
            <a:endParaRPr lang="ru-RU"/>
          </a:p>
        </p:txBody>
      </p:sp>
    </p:spTree>
    <p:extLst>
      <p:ext uri="{BB962C8B-B14F-4D97-AF65-F5344CB8AC3E}">
        <p14:creationId xmlns:p14="http://schemas.microsoft.com/office/powerpoint/2010/main" val="2709894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latin typeface="+mn-lt"/>
                <a:ea typeface="+mn-ea"/>
                <a:cs typeface="+mn-cs"/>
              </a:rPr>
              <a:t>Шотландская история о фермере, нашедшем яйцо орла. </a:t>
            </a:r>
          </a:p>
          <a:p>
            <a:r>
              <a:rPr lang="ru-RU" sz="1200" kern="1200" dirty="0">
                <a:solidFill>
                  <a:schemeClr val="tx1"/>
                </a:solidFill>
                <a:latin typeface="+mn-lt"/>
                <a:ea typeface="+mn-ea"/>
                <a:cs typeface="+mn-cs"/>
              </a:rPr>
              <a:t>Забрал домой и положил под наседку… </a:t>
            </a:r>
          </a:p>
          <a:p>
            <a:r>
              <a:rPr lang="ru-RU" sz="1200" kern="1200" dirty="0">
                <a:solidFill>
                  <a:schemeClr val="tx1"/>
                </a:solidFill>
                <a:latin typeface="+mn-lt"/>
                <a:ea typeface="+mn-ea"/>
                <a:cs typeface="+mn-cs"/>
              </a:rPr>
              <a:t>Рос с цыплятами… какому языку он научился? </a:t>
            </a:r>
          </a:p>
          <a:p>
            <a:r>
              <a:rPr lang="ru-RU" sz="1200" kern="1200" dirty="0">
                <a:solidFill>
                  <a:schemeClr val="tx1"/>
                </a:solidFill>
                <a:latin typeface="+mn-lt"/>
                <a:ea typeface="+mn-ea"/>
                <a:cs typeface="+mn-cs"/>
              </a:rPr>
              <a:t>Как высоко курица летает – в небе кто-то видел? </a:t>
            </a:r>
          </a:p>
          <a:p>
            <a:r>
              <a:rPr lang="ru-RU" sz="1200" kern="1200" dirty="0">
                <a:solidFill>
                  <a:schemeClr val="tx1"/>
                </a:solidFill>
                <a:latin typeface="+mn-lt"/>
                <a:ea typeface="+mn-ea"/>
                <a:cs typeface="+mn-cs"/>
              </a:rPr>
              <a:t>Его товарищ, настоящий пастух поднял орла на высокую стену и бросил изо всех сил в небо… орел полетел все выше и выше.</a:t>
            </a:r>
          </a:p>
          <a:p>
            <a:r>
              <a:rPr lang="ru-RU" sz="1200" kern="1200" dirty="0">
                <a:solidFill>
                  <a:schemeClr val="tx1"/>
                </a:solidFill>
                <a:latin typeface="+mn-lt"/>
                <a:ea typeface="+mn-ea"/>
                <a:cs typeface="+mn-cs"/>
              </a:rPr>
              <a:t>Христос имеет большее видение о субботе, чем кто-либо из смертных. </a:t>
            </a:r>
          </a:p>
          <a:p>
            <a:r>
              <a:rPr lang="ru-RU" sz="1200" kern="1200" dirty="0">
                <a:solidFill>
                  <a:schemeClr val="tx1"/>
                </a:solidFill>
                <a:latin typeface="+mn-lt"/>
                <a:ea typeface="+mn-ea"/>
                <a:cs typeface="+mn-cs"/>
              </a:rPr>
              <a:t>Суббота поднимает нас от земли и наш взгляд жизни направляет в небо к новому небу и земле. </a:t>
            </a:r>
          </a:p>
          <a:p>
            <a:r>
              <a:rPr lang="ru-RU" sz="1200" kern="1200" dirty="0">
                <a:solidFill>
                  <a:schemeClr val="tx1"/>
                </a:solidFill>
                <a:latin typeface="+mn-lt"/>
                <a:ea typeface="+mn-ea"/>
                <a:cs typeface="+mn-cs"/>
              </a:rPr>
              <a:t>Мы все с вами попали в курятник земли, но Бог желает, чтобы мы поднимались все выше и выше.</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20</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latin typeface="+mn-lt"/>
                <a:ea typeface="+mn-ea"/>
                <a:cs typeface="+mn-cs"/>
              </a:rPr>
              <a:t>7. Суббота – символ Второго Пришествия и превращение нашей земли, после 1000 лет в новое небо и новую землю.</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Суббота – это восстановленный Рай на этой земле.</a:t>
            </a:r>
          </a:p>
          <a:p>
            <a:r>
              <a:rPr lang="ru-RU" sz="1200" kern="1200" dirty="0">
                <a:solidFill>
                  <a:schemeClr val="tx1"/>
                </a:solidFill>
                <a:latin typeface="+mn-lt"/>
                <a:ea typeface="+mn-ea"/>
                <a:cs typeface="+mn-cs"/>
              </a:rPr>
              <a:t>Слава Богу, что дьявольский план, чтобы уничтожить веру в Иисуса, из-за разрушения веры в памятник Бога Творца – не удался! </a:t>
            </a:r>
          </a:p>
          <a:p>
            <a:r>
              <a:rPr lang="ru-RU" sz="1200" kern="1200" dirty="0">
                <a:solidFill>
                  <a:schemeClr val="tx1"/>
                </a:solidFill>
                <a:latin typeface="+mn-lt"/>
                <a:ea typeface="+mn-ea"/>
                <a:cs typeface="+mn-cs"/>
              </a:rPr>
              <a:t>Кто скажет на это аминь?</a:t>
            </a:r>
          </a:p>
          <a:p>
            <a:r>
              <a:rPr lang="ru-RU" sz="1200" kern="1200" dirty="0">
                <a:solidFill>
                  <a:schemeClr val="tx1"/>
                </a:solidFill>
                <a:latin typeface="+mn-lt"/>
                <a:ea typeface="+mn-ea"/>
                <a:cs typeface="+mn-cs"/>
              </a:rPr>
              <a:t>Давайте закрепим в памяти те причины, почему дьявол ненавидит субботу:</a:t>
            </a: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EB42042-6C17-4CBA-88A0-7A8778FA0ADB}" type="slidenum">
              <a:rPr lang="ru-RU" smtClean="0"/>
              <a:pPr/>
              <a:t>21</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latin typeface="+mn-lt"/>
                <a:ea typeface="+mn-ea"/>
                <a:cs typeface="+mn-cs"/>
              </a:rPr>
              <a:t>1. Суббота – памятник творения.</a:t>
            </a:r>
          </a:p>
          <a:p>
            <a:r>
              <a:rPr lang="ru-RU" sz="1200" kern="1200" dirty="0">
                <a:solidFill>
                  <a:schemeClr val="tx1"/>
                </a:solidFill>
                <a:latin typeface="+mn-lt"/>
                <a:ea typeface="+mn-ea"/>
                <a:cs typeface="+mn-cs"/>
              </a:rPr>
              <a:t>2. Суббота – символ Божьего авторитета.</a:t>
            </a:r>
          </a:p>
          <a:p>
            <a:r>
              <a:rPr lang="ru-RU" sz="1200" kern="1200" dirty="0">
                <a:solidFill>
                  <a:schemeClr val="tx1"/>
                </a:solidFill>
                <a:latin typeface="+mn-lt"/>
                <a:ea typeface="+mn-ea"/>
                <a:cs typeface="+mn-cs"/>
              </a:rPr>
              <a:t>3. Суббота – символ семьи.</a:t>
            </a:r>
          </a:p>
          <a:p>
            <a:r>
              <a:rPr lang="ru-RU" sz="1200" kern="1200" dirty="0">
                <a:solidFill>
                  <a:schemeClr val="tx1"/>
                </a:solidFill>
                <a:latin typeface="+mn-lt"/>
                <a:ea typeface="+mn-ea"/>
                <a:cs typeface="+mn-cs"/>
              </a:rPr>
              <a:t>4. Суббота – символ исцеления.</a:t>
            </a:r>
          </a:p>
          <a:p>
            <a:r>
              <a:rPr lang="ru-RU" sz="1200" kern="1200" dirty="0">
                <a:solidFill>
                  <a:schemeClr val="tx1"/>
                </a:solidFill>
                <a:latin typeface="+mn-lt"/>
                <a:ea typeface="+mn-ea"/>
                <a:cs typeface="+mn-cs"/>
              </a:rPr>
              <a:t>5. Суббота – символ спасения через благодать Христа.</a:t>
            </a:r>
          </a:p>
          <a:p>
            <a:r>
              <a:rPr lang="ru-RU" sz="1200" kern="1200" dirty="0">
                <a:solidFill>
                  <a:schemeClr val="tx1"/>
                </a:solidFill>
                <a:latin typeface="+mn-lt"/>
                <a:ea typeface="+mn-ea"/>
                <a:cs typeface="+mn-cs"/>
              </a:rPr>
              <a:t>6. Суббота – символ освящения во Христе.</a:t>
            </a:r>
          </a:p>
          <a:p>
            <a:r>
              <a:rPr lang="ru-RU" sz="1200" kern="1200" dirty="0">
                <a:solidFill>
                  <a:schemeClr val="tx1"/>
                </a:solidFill>
                <a:latin typeface="+mn-lt"/>
                <a:ea typeface="+mn-ea"/>
                <a:cs typeface="+mn-cs"/>
              </a:rPr>
              <a:t>7. Суббота – символ Второго происшествия и восстановления Рая на земле после 1000 лет.</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А теперь послушайте, о чем дает нам совет апостол Павел применительно к нашей теме:</a:t>
            </a:r>
          </a:p>
          <a:p>
            <a:endParaRPr lang="ru-RU"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EB42042-6C17-4CBA-88A0-7A8778FA0ADB}" type="slidenum">
              <a:rPr lang="ru-RU" smtClean="0"/>
              <a:pPr/>
              <a:t>22</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latin typeface="+mn-lt"/>
                <a:ea typeface="+mn-ea"/>
                <a:cs typeface="+mn-cs"/>
              </a:rPr>
              <a:t>2Кор.2.11.</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Чтобы не сделал нам ущерба сатана, ибо нам не безызвестны его умыслы.</a:t>
            </a:r>
          </a:p>
          <a:p>
            <a:r>
              <a:rPr lang="ru-RU" sz="1200" kern="1200" dirty="0">
                <a:solidFill>
                  <a:schemeClr val="tx1"/>
                </a:solidFill>
                <a:latin typeface="+mn-lt"/>
                <a:ea typeface="+mn-ea"/>
                <a:cs typeface="+mn-cs"/>
              </a:rPr>
              <a:t>Зная причины и планы дьявола, давайте очень серьезно понимать то, что происходит в невидимом мире по отношению субботы и нас, если мы выбираем сторону Бога в этой Великой борьбе.</a:t>
            </a:r>
          </a:p>
          <a:p>
            <a:r>
              <a:rPr lang="ru-RU" sz="1200" kern="1200" dirty="0">
                <a:solidFill>
                  <a:schemeClr val="tx1"/>
                </a:solidFill>
                <a:latin typeface="+mn-lt"/>
                <a:ea typeface="+mn-ea"/>
                <a:cs typeface="+mn-cs"/>
              </a:rPr>
              <a:t>Понимая все это, давайте и сами укрепляться в своем уповании, и предостерегать всех, кого можем о том, что вскоре будет происходить в вопросе субботы во всем мире.</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EB42042-6C17-4CBA-88A0-7A8778FA0ADB}" type="slidenum">
              <a:rPr lang="ru-RU" smtClean="0"/>
              <a:pPr/>
              <a:t>23</a:t>
            </a:fld>
            <a:endParaRPr lang="ru-RU"/>
          </a:p>
        </p:txBody>
      </p:sp>
    </p:spTree>
    <p:extLst>
      <p:ext uri="{BB962C8B-B14F-4D97-AF65-F5344CB8AC3E}">
        <p14:creationId xmlns:p14="http://schemas.microsoft.com/office/powerpoint/2010/main" val="2059729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Молитва.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24</a:t>
            </a:fld>
            <a:endParaRPr lang="ru-RU"/>
          </a:p>
        </p:txBody>
      </p:sp>
    </p:spTree>
    <p:extLst>
      <p:ext uri="{BB962C8B-B14F-4D97-AF65-F5344CB8AC3E}">
        <p14:creationId xmlns:p14="http://schemas.microsoft.com/office/powerpoint/2010/main" val="255274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latin typeface="+mn-lt"/>
                <a:ea typeface="+mn-ea"/>
                <a:cs typeface="+mn-cs"/>
              </a:rPr>
              <a:t>Язычники поклонялись богу Солнцу.</a:t>
            </a:r>
          </a:p>
          <a:p>
            <a:r>
              <a:rPr lang="ru-RU" sz="1200" kern="1200" dirty="0">
                <a:solidFill>
                  <a:schemeClr val="tx1"/>
                </a:solidFill>
                <a:latin typeface="+mn-lt"/>
                <a:ea typeface="+mn-ea"/>
                <a:cs typeface="+mn-cs"/>
              </a:rPr>
              <a:t>1. Египет – Ра – бог Солнца.</a:t>
            </a:r>
          </a:p>
          <a:p>
            <a:r>
              <a:rPr lang="ru-RU" sz="1200" kern="1200" dirty="0">
                <a:solidFill>
                  <a:schemeClr val="tx1"/>
                </a:solidFill>
                <a:latin typeface="+mn-lt"/>
                <a:ea typeface="+mn-ea"/>
                <a:cs typeface="+mn-cs"/>
              </a:rPr>
              <a:t>2. Вавилон – Мардук.</a:t>
            </a:r>
          </a:p>
          <a:p>
            <a:r>
              <a:rPr lang="ru-RU" sz="1200" kern="1200" dirty="0">
                <a:solidFill>
                  <a:schemeClr val="tx1"/>
                </a:solidFill>
                <a:latin typeface="+mn-lt"/>
                <a:ea typeface="+mn-ea"/>
                <a:cs typeface="+mn-cs"/>
              </a:rPr>
              <a:t>3. Персия – Митра.</a:t>
            </a:r>
          </a:p>
          <a:p>
            <a:r>
              <a:rPr lang="ru-RU" sz="1200" kern="1200" dirty="0">
                <a:solidFill>
                  <a:schemeClr val="tx1"/>
                </a:solidFill>
                <a:latin typeface="+mn-lt"/>
                <a:ea typeface="+mn-ea"/>
                <a:cs typeface="+mn-cs"/>
              </a:rPr>
              <a:t>4. Греция – Гелиос.</a:t>
            </a:r>
          </a:p>
          <a:p>
            <a:r>
              <a:rPr lang="ru-RU" sz="1200" kern="1200" dirty="0">
                <a:solidFill>
                  <a:schemeClr val="tx1"/>
                </a:solidFill>
                <a:latin typeface="+mn-lt"/>
                <a:ea typeface="+mn-ea"/>
                <a:cs typeface="+mn-cs"/>
              </a:rPr>
              <a:t>5. Рим – </a:t>
            </a:r>
            <a:r>
              <a:rPr lang="ru-RU" sz="1200" kern="1200" dirty="0" err="1">
                <a:solidFill>
                  <a:schemeClr val="tx1"/>
                </a:solidFill>
                <a:latin typeface="+mn-lt"/>
                <a:ea typeface="+mn-ea"/>
                <a:cs typeface="+mn-cs"/>
              </a:rPr>
              <a:t>Соул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Инвиктус</a:t>
            </a:r>
            <a:r>
              <a:rPr lang="ru-RU" sz="1200" kern="1200" dirty="0">
                <a:solidFill>
                  <a:schemeClr val="tx1"/>
                </a:solidFill>
                <a:latin typeface="+mn-lt"/>
                <a:ea typeface="+mn-ea"/>
                <a:cs typeface="+mn-cs"/>
              </a:rPr>
              <a:t> – «Непокоренное Солнце» – Бог Солнца – покровитель солдат.</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3</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latin typeface="+mn-lt"/>
                <a:ea typeface="+mn-ea"/>
                <a:cs typeface="+mn-cs"/>
              </a:rPr>
              <a:t>1884 г. </a:t>
            </a:r>
            <a:r>
              <a:rPr lang="ru-RU" sz="1200" kern="1200" dirty="0" err="1">
                <a:solidFill>
                  <a:schemeClr val="tx1"/>
                </a:solidFill>
                <a:latin typeface="+mn-lt"/>
                <a:ea typeface="+mn-ea"/>
                <a:cs typeface="+mn-cs"/>
              </a:rPr>
              <a:t>Элен</a:t>
            </a:r>
            <a:r>
              <a:rPr lang="ru-RU" sz="1200" kern="1200" dirty="0">
                <a:solidFill>
                  <a:schemeClr val="tx1"/>
                </a:solidFill>
                <a:latin typeface="+mn-lt"/>
                <a:ea typeface="+mn-ea"/>
                <a:cs typeface="+mn-cs"/>
              </a:rPr>
              <a:t> Уайт видит странное видение – совет дьявола. </a:t>
            </a:r>
          </a:p>
          <a:p>
            <a:r>
              <a:rPr lang="ru-RU" sz="1200" kern="1200" dirty="0">
                <a:solidFill>
                  <a:schemeClr val="tx1"/>
                </a:solidFill>
                <a:latin typeface="+mn-lt"/>
                <a:ea typeface="+mn-ea"/>
                <a:cs typeface="+mn-cs"/>
              </a:rPr>
              <a:t>Главный вопрос повестки дня: </a:t>
            </a:r>
          </a:p>
          <a:p>
            <a:r>
              <a:rPr lang="ru-RU" sz="1200" kern="1200" dirty="0">
                <a:solidFill>
                  <a:schemeClr val="tx1"/>
                </a:solidFill>
                <a:latin typeface="+mn-lt"/>
                <a:ea typeface="+mn-ea"/>
                <a:cs typeface="+mn-cs"/>
              </a:rPr>
              <a:t>«Как подорвать веру в Иисуса Христа?». </a:t>
            </a:r>
          </a:p>
          <a:p>
            <a:r>
              <a:rPr lang="ru-RU" sz="1200" kern="1200" dirty="0">
                <a:solidFill>
                  <a:schemeClr val="tx1"/>
                </a:solidFill>
                <a:latin typeface="+mn-lt"/>
                <a:ea typeface="+mn-ea"/>
                <a:cs typeface="+mn-cs"/>
              </a:rPr>
              <a:t>- Что услышала </a:t>
            </a:r>
            <a:r>
              <a:rPr lang="ru-RU" sz="1200" kern="1200" dirty="0" err="1">
                <a:solidFill>
                  <a:schemeClr val="tx1"/>
                </a:solidFill>
                <a:latin typeface="+mn-lt"/>
                <a:ea typeface="+mn-ea"/>
                <a:cs typeface="+mn-cs"/>
              </a:rPr>
              <a:t>Эллен</a:t>
            </a:r>
            <a:r>
              <a:rPr lang="ru-RU" sz="1200" kern="1200" dirty="0">
                <a:solidFill>
                  <a:schemeClr val="tx1"/>
                </a:solidFill>
                <a:latin typeface="+mn-lt"/>
                <a:ea typeface="+mn-ea"/>
                <a:cs typeface="+mn-cs"/>
              </a:rPr>
              <a:t> Уайт? </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4</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latin typeface="+mn-lt"/>
                <a:ea typeface="+mn-ea"/>
                <a:cs typeface="+mn-cs"/>
              </a:rPr>
              <a:t>Сатана: </a:t>
            </a:r>
          </a:p>
          <a:p>
            <a:r>
              <a:rPr lang="ru-RU" sz="1200" kern="1200" dirty="0">
                <a:solidFill>
                  <a:schemeClr val="tx1"/>
                </a:solidFill>
                <a:latin typeface="+mn-lt"/>
                <a:ea typeface="+mn-ea"/>
                <a:cs typeface="+mn-cs"/>
              </a:rPr>
              <a:t>Великий обманщик говорит так: "Мы должны следить за теми, кто направляет внимание людей на субботу Иеговы. Они многим укажут на требования Божественного закона, и тот же свет, который открывает истинную субботу, откроет также служение Христа в небесном святилище и покажет, что сейчас совершается последний этап работы по спасению человека. Держите их ум во тьме, пока эта работа не закончится, и тогда мир и церковь станут нашими.</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5</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latin typeface="+mn-lt"/>
                <a:ea typeface="+mn-ea"/>
                <a:cs typeface="+mn-cs"/>
              </a:rPr>
              <a:t>Суббота – великий вопрос, который определит участь людей. Мы возвысим свою собственную субботу. Мы добьемся того, чтобы мир и члены Церкви ее приняли. Нужно подталкивать Церковь объединиться с миром и поддержать ее. Мы должны творить знамения и чудеса, ослепить их глаза, чтобы они не видели истину, побудить их оставить здравый смысл и страх Божий и последовать обычаям и традициям людей.</a:t>
            </a:r>
          </a:p>
          <a:p>
            <a:r>
              <a:rPr lang="ru-RU" sz="1200" kern="1200" dirty="0">
                <a:solidFill>
                  <a:schemeClr val="tx1"/>
                </a:solidFill>
                <a:latin typeface="+mn-lt"/>
                <a:ea typeface="+mn-ea"/>
                <a:cs typeface="+mn-cs"/>
              </a:rPr>
              <a:t>Я буду влиять на известных проповедников, чтобы они отвлекли внимание своих слушателей от заповедей Божьих. То, что Писание называет совершенным законом свободы, будет представлено как иго рабства. Люди принимают толкования Писания от своих служителей, но не исследуют их сами. Поэтому, влияя на служителей, я могу управлять людьми по своей воле.</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6</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Однако главная наша задача – заставить замолчать секту соблюдающих субботу. Мы должны возбудить против них ненависть людей. (Свидетельства для проповедников. 17 часть)</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7</a:t>
            </a:fld>
            <a:endParaRPr lang="ru-RU"/>
          </a:p>
        </p:txBody>
      </p:sp>
    </p:spTree>
    <p:extLst>
      <p:ext uri="{BB962C8B-B14F-4D97-AF65-F5344CB8AC3E}">
        <p14:creationId xmlns:p14="http://schemas.microsoft.com/office/powerpoint/2010/main" val="4859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Великий обманщик говорит: «Мы должны зорко наблюдать за теми, кто обращает внимание людей на Субботу Иеговы; благодаря им многие узнают требования Закона Божьего; это прольет свет на истинную Субботу, на служение Христа в небесном святилище и на то, что сейчас совершается важная работа по спасению душ. Удерживайте сознание людей во мраке, пока эта работа не закончится, таким образом мы сохраним в своей власти мир и Церковь...» (Советы по управлению ресурсами 154.)</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EB42042-6C17-4CBA-88A0-7A8778FA0ADB}" type="slidenum">
              <a:rPr lang="ru-RU" smtClean="0"/>
              <a:pPr/>
              <a:t>8</a:t>
            </a:fld>
            <a:endParaRPr lang="ru-RU"/>
          </a:p>
        </p:txBody>
      </p:sp>
    </p:spTree>
    <p:extLst>
      <p:ext uri="{BB962C8B-B14F-4D97-AF65-F5344CB8AC3E}">
        <p14:creationId xmlns:p14="http://schemas.microsoft.com/office/powerpoint/2010/main" val="205972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latin typeface="+mn-lt"/>
                <a:ea typeface="+mn-ea"/>
                <a:cs typeface="+mn-cs"/>
              </a:rPr>
              <a:t>Цель сатаны – стереть адвентистов с лица земли, чтобы никто не оспорил его владычества в этом мире. (</a:t>
            </a:r>
            <a:r>
              <a:rPr lang="ru-RU" sz="1200" kern="1200" dirty="0" err="1">
                <a:solidFill>
                  <a:schemeClr val="tx1"/>
                </a:solidFill>
                <a:latin typeface="+mn-lt"/>
                <a:ea typeface="+mn-ea"/>
                <a:cs typeface="+mn-cs"/>
              </a:rPr>
              <a:t>Эллен</a:t>
            </a:r>
            <a:r>
              <a:rPr lang="ru-RU" sz="1200" kern="1200" dirty="0">
                <a:solidFill>
                  <a:schemeClr val="tx1"/>
                </a:solidFill>
                <a:latin typeface="+mn-lt"/>
                <a:ea typeface="+mn-ea"/>
                <a:cs typeface="+mn-cs"/>
              </a:rPr>
              <a:t> Уайт. Свидетельства для проповедников. Мельбурн, Австралия, 23 декабря 1892)</a:t>
            </a:r>
          </a:p>
          <a:p>
            <a:r>
              <a:rPr lang="ru-RU" sz="1200" kern="1200" dirty="0" err="1">
                <a:solidFill>
                  <a:schemeClr val="tx1"/>
                </a:solidFill>
                <a:latin typeface="+mn-lt"/>
                <a:ea typeface="+mn-ea"/>
                <a:cs typeface="+mn-cs"/>
              </a:rPr>
              <a:t>Эллен</a:t>
            </a:r>
            <a:r>
              <a:rPr lang="ru-RU" sz="1200" kern="1200" dirty="0">
                <a:solidFill>
                  <a:schemeClr val="tx1"/>
                </a:solidFill>
                <a:latin typeface="+mn-lt"/>
                <a:ea typeface="+mn-ea"/>
                <a:cs typeface="+mn-cs"/>
              </a:rPr>
              <a:t> Уайт была открыта еще одна сторона сатанинского плана:</a:t>
            </a:r>
          </a:p>
          <a:p>
            <a:endParaRPr lang="ru-RU" dirty="0"/>
          </a:p>
        </p:txBody>
      </p:sp>
      <p:sp>
        <p:nvSpPr>
          <p:cNvPr id="4" name="Номер слайда 3"/>
          <p:cNvSpPr>
            <a:spLocks noGrp="1"/>
          </p:cNvSpPr>
          <p:nvPr>
            <p:ph type="sldNum" sz="quarter" idx="10"/>
          </p:nvPr>
        </p:nvSpPr>
        <p:spPr/>
        <p:txBody>
          <a:bodyPr/>
          <a:lstStyle/>
          <a:p>
            <a:fld id="{0EB42042-6C17-4CBA-88A0-7A8778FA0ADB}" type="slidenum">
              <a:rPr lang="ru-RU" smtClean="0"/>
              <a:pPr/>
              <a:t>9</a:t>
            </a:fld>
            <a:endParaRPr lang="ru-RU"/>
          </a:p>
        </p:txBody>
      </p:sp>
    </p:spTree>
    <p:extLst>
      <p:ext uri="{BB962C8B-B14F-4D97-AF65-F5344CB8AC3E}">
        <p14:creationId xmlns:p14="http://schemas.microsoft.com/office/powerpoint/2010/main" val="4859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9088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80727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JPG"/>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F2D2DEA-54DF-E54C-BF0D-6CD25F6B782F}"/>
              </a:ext>
            </a:extLst>
          </p:cNvPr>
          <p:cNvSpPr txBox="1"/>
          <p:nvPr/>
        </p:nvSpPr>
        <p:spPr>
          <a:xfrm>
            <a:off x="6959010" y="5975499"/>
            <a:ext cx="4928190" cy="461665"/>
          </a:xfrm>
          <a:prstGeom prst="rect">
            <a:avLst/>
          </a:prstGeom>
          <a:noFill/>
        </p:spPr>
        <p:txBody>
          <a:bodyPr wrap="square">
            <a:spAutoFit/>
          </a:bodyPr>
          <a:lstStyle/>
          <a:p>
            <a:r>
              <a:rPr lang="ru-RU" sz="2400" dirty="0">
                <a:solidFill>
                  <a:schemeClr val="bg1"/>
                </a:solidFill>
              </a:rPr>
              <a:t>®</a:t>
            </a:r>
            <a:r>
              <a:rPr lang="ru-RU" sz="2400" i="1" dirty="0">
                <a:solidFill>
                  <a:schemeClr val="bg1"/>
                </a:solidFill>
              </a:rPr>
              <a:t>Духовное наследие Э. Уайт в ЕАД</a:t>
            </a:r>
          </a:p>
        </p:txBody>
      </p:sp>
    </p:spTree>
    <p:extLst>
      <p:ext uri="{BB962C8B-B14F-4D97-AF65-F5344CB8AC3E}">
        <p14:creationId xmlns:p14="http://schemas.microsoft.com/office/powerpoint/2010/main" val="31240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0.JPG"/>
          <p:cNvPicPr>
            <a:picLocks noChangeAspect="1"/>
          </p:cNvPicPr>
          <p:nvPr/>
        </p:nvPicPr>
        <p:blipFill>
          <a:blip r:embed="rId3"/>
          <a:stretch>
            <a:fillRect/>
          </a:stretch>
        </p:blipFill>
        <p:spPr>
          <a:xfrm>
            <a:off x="0" y="0"/>
            <a:ext cx="12192000" cy="6858000"/>
          </a:xfrm>
          <a:prstGeom prst="rect">
            <a:avLst/>
          </a:prstGeom>
        </p:spPr>
      </p:pic>
      <p:sp>
        <p:nvSpPr>
          <p:cNvPr id="6" name="Прямоугольник 5"/>
          <p:cNvSpPr/>
          <p:nvPr/>
        </p:nvSpPr>
        <p:spPr>
          <a:xfrm>
            <a:off x="2238232" y="290313"/>
            <a:ext cx="952865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31813" indent="-531813">
              <a:buFont typeface="Wingdings" pitchFamily="2" charset="2"/>
              <a:buChar char="ü"/>
            </a:pPr>
            <a:r>
              <a:rPr lang="ru-RU" sz="3600" b="1" spc="50" dirty="0">
                <a:ln w="11430"/>
                <a:solidFill>
                  <a:srgbClr val="8A4500"/>
                </a:solidFill>
                <a:effectLst>
                  <a:outerShdw blurRad="76200" dist="50800" dir="5400000" algn="tl" rotWithShape="0">
                    <a:srgbClr val="000000">
                      <a:alpha val="65000"/>
                    </a:srgbClr>
                  </a:outerShdw>
                </a:effectLst>
                <a:latin typeface="Cricket" pitchFamily="2" charset="0"/>
              </a:rPr>
              <a:t>Дискредитировать известие</a:t>
            </a:r>
          </a:p>
        </p:txBody>
      </p:sp>
    </p:spTree>
    <p:extLst>
      <p:ext uri="{BB962C8B-B14F-4D97-AF65-F5344CB8AC3E}">
        <p14:creationId xmlns:p14="http://schemas.microsoft.com/office/powerpoint/2010/main" val="426065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1.JPG"/>
          <p:cNvPicPr>
            <a:picLocks noChangeAspect="1"/>
          </p:cNvPicPr>
          <p:nvPr/>
        </p:nvPicPr>
        <p:blipFill>
          <a:blip r:embed="rId3"/>
          <a:stretch>
            <a:fillRect/>
          </a:stretch>
        </p:blipFill>
        <p:spPr>
          <a:xfrm>
            <a:off x="0" y="0"/>
            <a:ext cx="12192000" cy="6858000"/>
          </a:xfrm>
          <a:prstGeom prst="rect">
            <a:avLst/>
          </a:prstGeom>
        </p:spPr>
      </p:pic>
      <p:sp>
        <p:nvSpPr>
          <p:cNvPr id="6" name="Прямоугольник 5"/>
          <p:cNvSpPr/>
          <p:nvPr/>
        </p:nvSpPr>
        <p:spPr>
          <a:xfrm>
            <a:off x="2238232" y="290313"/>
            <a:ext cx="9528652"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31813" indent="-531813">
              <a:buFont typeface="Wingdings" pitchFamily="2" charset="2"/>
              <a:buChar char="ü"/>
            </a:pPr>
            <a:r>
              <a:rPr lang="ru-RU" sz="3600" b="1" spc="50" dirty="0">
                <a:ln w="11430"/>
                <a:solidFill>
                  <a:srgbClr val="8A4500"/>
                </a:solidFill>
                <a:effectLst>
                  <a:outerShdw blurRad="76200" dist="50800" dir="5400000" algn="tl" rotWithShape="0">
                    <a:srgbClr val="000000">
                      <a:alpha val="65000"/>
                    </a:srgbClr>
                  </a:outerShdw>
                </a:effectLst>
                <a:latin typeface="Cricket" pitchFamily="2" charset="0"/>
              </a:rPr>
              <a:t>Дискредитировать известие</a:t>
            </a:r>
          </a:p>
          <a:p>
            <a:pPr marL="531813" indent="-531813">
              <a:buFont typeface="Wingdings" pitchFamily="2" charset="2"/>
              <a:buChar char="ü"/>
            </a:pPr>
            <a:r>
              <a:rPr lang="ru-RU" sz="3600" b="1" spc="50" dirty="0">
                <a:ln w="11430"/>
                <a:solidFill>
                  <a:srgbClr val="8A4500"/>
                </a:solidFill>
                <a:effectLst>
                  <a:outerShdw blurRad="76200" dist="50800" dir="5400000" algn="tl" rotWithShape="0">
                    <a:srgbClr val="000000">
                      <a:alpha val="65000"/>
                    </a:srgbClr>
                  </a:outerShdw>
                </a:effectLst>
                <a:latin typeface="Cricket" pitchFamily="2" charset="0"/>
              </a:rPr>
              <a:t>Разжечь ненависть к ее книгам</a:t>
            </a:r>
          </a:p>
        </p:txBody>
      </p:sp>
    </p:spTree>
    <p:extLst>
      <p:ext uri="{BB962C8B-B14F-4D97-AF65-F5344CB8AC3E}">
        <p14:creationId xmlns:p14="http://schemas.microsoft.com/office/powerpoint/2010/main" val="426065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2.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65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3.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65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4.JPG"/>
          <p:cNvPicPr>
            <a:picLocks noChangeAspect="1"/>
          </p:cNvPicPr>
          <p:nvPr/>
        </p:nvPicPr>
        <p:blipFill>
          <a:blip r:embed="rId3"/>
          <a:stretch>
            <a:fillRect/>
          </a:stretch>
        </p:blipFill>
        <p:spPr>
          <a:xfrm>
            <a:off x="0" y="0"/>
            <a:ext cx="12192000" cy="6858000"/>
          </a:xfrm>
          <a:prstGeom prst="rect">
            <a:avLst/>
          </a:prstGeom>
        </p:spPr>
      </p:pic>
      <p:sp>
        <p:nvSpPr>
          <p:cNvPr id="6" name="Прямоугольник 5"/>
          <p:cNvSpPr/>
          <p:nvPr/>
        </p:nvSpPr>
        <p:spPr>
          <a:xfrm>
            <a:off x="2238232" y="290313"/>
            <a:ext cx="952865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31813" indent="-531813">
              <a:buFont typeface="+mj-lt"/>
              <a:buAutoNum type="arabicPeriod"/>
            </a:pPr>
            <a:r>
              <a:rPr lang="ru-RU" sz="36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памятник творения</a:t>
            </a:r>
          </a:p>
        </p:txBody>
      </p:sp>
    </p:spTree>
    <p:extLst>
      <p:ext uri="{BB962C8B-B14F-4D97-AF65-F5344CB8AC3E}">
        <p14:creationId xmlns:p14="http://schemas.microsoft.com/office/powerpoint/2010/main" val="426065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5.JPG"/>
          <p:cNvPicPr>
            <a:picLocks noChangeAspect="1"/>
          </p:cNvPicPr>
          <p:nvPr/>
        </p:nvPicPr>
        <p:blipFill>
          <a:blip r:embed="rId3"/>
          <a:stretch>
            <a:fillRect/>
          </a:stretch>
        </p:blipFill>
        <p:spPr>
          <a:xfrm>
            <a:off x="0" y="0"/>
            <a:ext cx="12192000" cy="6858000"/>
          </a:xfrm>
          <a:prstGeom prst="rect">
            <a:avLst/>
          </a:prstGeom>
        </p:spPr>
      </p:pic>
      <p:sp>
        <p:nvSpPr>
          <p:cNvPr id="6" name="Прямоугольник 5"/>
          <p:cNvSpPr/>
          <p:nvPr/>
        </p:nvSpPr>
        <p:spPr>
          <a:xfrm>
            <a:off x="2238232" y="290313"/>
            <a:ext cx="9528652" cy="163121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памятник творения</a:t>
            </a:r>
          </a:p>
          <a:p>
            <a:pPr marL="531813" indent="-531813">
              <a:buFont typeface="+mj-lt"/>
              <a:buAutoNum type="arabicPeriod"/>
            </a:pPr>
            <a:r>
              <a:rPr lang="ru-RU" sz="36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Божьего авторитета</a:t>
            </a:r>
          </a:p>
        </p:txBody>
      </p:sp>
    </p:spTree>
    <p:extLst>
      <p:ext uri="{BB962C8B-B14F-4D97-AF65-F5344CB8AC3E}">
        <p14:creationId xmlns:p14="http://schemas.microsoft.com/office/powerpoint/2010/main" val="4260651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6.JPG"/>
          <p:cNvPicPr>
            <a:picLocks noChangeAspect="1"/>
          </p:cNvPicPr>
          <p:nvPr/>
        </p:nvPicPr>
        <p:blipFill>
          <a:blip r:embed="rId3"/>
          <a:stretch>
            <a:fillRect/>
          </a:stretch>
        </p:blipFill>
        <p:spPr>
          <a:xfrm>
            <a:off x="0" y="0"/>
            <a:ext cx="12192000" cy="6858000"/>
          </a:xfrm>
          <a:prstGeom prst="rect">
            <a:avLst/>
          </a:prstGeom>
        </p:spPr>
      </p:pic>
      <p:sp>
        <p:nvSpPr>
          <p:cNvPr id="6" name="Прямоугольник 5"/>
          <p:cNvSpPr/>
          <p:nvPr/>
        </p:nvSpPr>
        <p:spPr>
          <a:xfrm>
            <a:off x="2238232" y="290313"/>
            <a:ext cx="9528652" cy="150810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памятник творения</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Божьего авторитета</a:t>
            </a:r>
          </a:p>
          <a:p>
            <a:pPr marL="531813" indent="-531813">
              <a:buFont typeface="+mj-lt"/>
              <a:buAutoNum type="arabicPeriod"/>
            </a:pPr>
            <a:r>
              <a:rPr lang="ru-RU" sz="36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единения семьи</a:t>
            </a:r>
          </a:p>
        </p:txBody>
      </p:sp>
    </p:spTree>
    <p:extLst>
      <p:ext uri="{BB962C8B-B14F-4D97-AF65-F5344CB8AC3E}">
        <p14:creationId xmlns:p14="http://schemas.microsoft.com/office/powerpoint/2010/main" val="426065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7.JPG"/>
          <p:cNvPicPr>
            <a:picLocks noChangeAspect="1"/>
          </p:cNvPicPr>
          <p:nvPr/>
        </p:nvPicPr>
        <p:blipFill>
          <a:blip r:embed="rId3"/>
          <a:stretch>
            <a:fillRect/>
          </a:stretch>
        </p:blipFill>
        <p:spPr>
          <a:xfrm>
            <a:off x="0" y="0"/>
            <a:ext cx="12192000" cy="6858000"/>
          </a:xfrm>
          <a:prstGeom prst="rect">
            <a:avLst/>
          </a:prstGeom>
        </p:spPr>
      </p:pic>
      <p:sp>
        <p:nvSpPr>
          <p:cNvPr id="6" name="Прямоугольник 5"/>
          <p:cNvSpPr/>
          <p:nvPr/>
        </p:nvSpPr>
        <p:spPr>
          <a:xfrm>
            <a:off x="2238232" y="290313"/>
            <a:ext cx="952865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памятник творения</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Божьего авторитета</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единения семьи</a:t>
            </a:r>
          </a:p>
          <a:p>
            <a:pPr marL="531813" indent="-531813">
              <a:buFont typeface="+mj-lt"/>
              <a:buAutoNum type="arabicPeriod"/>
            </a:pPr>
            <a:r>
              <a:rPr lang="ru-RU" sz="36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исцеления</a:t>
            </a:r>
          </a:p>
        </p:txBody>
      </p:sp>
    </p:spTree>
    <p:extLst>
      <p:ext uri="{BB962C8B-B14F-4D97-AF65-F5344CB8AC3E}">
        <p14:creationId xmlns:p14="http://schemas.microsoft.com/office/powerpoint/2010/main" val="426065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12192000" cy="6858000"/>
          </a:xfrm>
          <a:prstGeom prst="rect">
            <a:avLst/>
          </a:prstGeom>
        </p:spPr>
      </p:pic>
      <p:sp>
        <p:nvSpPr>
          <p:cNvPr id="8" name="Прямоугольник 7"/>
          <p:cNvSpPr/>
          <p:nvPr/>
        </p:nvSpPr>
        <p:spPr>
          <a:xfrm>
            <a:off x="2238232" y="290313"/>
            <a:ext cx="9528652" cy="236988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памятник творения</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Божьего авторитета</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единения семьи</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исцеления</a:t>
            </a:r>
          </a:p>
          <a:p>
            <a:pPr marL="531813" indent="-531813">
              <a:buFont typeface="+mj-lt"/>
              <a:buAutoNum type="arabicPeriod"/>
            </a:pPr>
            <a:r>
              <a:rPr lang="ru-RU" sz="36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спасения</a:t>
            </a:r>
          </a:p>
        </p:txBody>
      </p:sp>
    </p:spTree>
    <p:extLst>
      <p:ext uri="{BB962C8B-B14F-4D97-AF65-F5344CB8AC3E}">
        <p14:creationId xmlns:p14="http://schemas.microsoft.com/office/powerpoint/2010/main" val="4260651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9.JPG"/>
          <p:cNvPicPr>
            <a:picLocks noChangeAspect="1"/>
          </p:cNvPicPr>
          <p:nvPr/>
        </p:nvPicPr>
        <p:blipFill>
          <a:blip r:embed="rId3"/>
          <a:stretch>
            <a:fillRect/>
          </a:stretch>
        </p:blipFill>
        <p:spPr>
          <a:xfrm>
            <a:off x="0" y="0"/>
            <a:ext cx="12192000" cy="6858000"/>
          </a:xfrm>
          <a:prstGeom prst="rect">
            <a:avLst/>
          </a:prstGeom>
        </p:spPr>
      </p:pic>
      <p:sp>
        <p:nvSpPr>
          <p:cNvPr id="6" name="Прямоугольник 5"/>
          <p:cNvSpPr/>
          <p:nvPr/>
        </p:nvSpPr>
        <p:spPr>
          <a:xfrm>
            <a:off x="2238232" y="290313"/>
            <a:ext cx="9528652" cy="33547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памятник творения</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Божьего авторитета</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единения семьи</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исцеления</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спасения</a:t>
            </a:r>
          </a:p>
          <a:p>
            <a:pPr marL="531813" indent="-531813">
              <a:buFont typeface="+mj-lt"/>
              <a:buAutoNum type="arabicPeriod"/>
            </a:pPr>
            <a:r>
              <a:rPr lang="ru-RU" sz="36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a:t>
            </a:r>
          </a:p>
          <a:p>
            <a:pPr marL="531813" indent="-531813"/>
            <a:r>
              <a:rPr lang="ru-RU" sz="3600" b="1" spc="50" dirty="0">
                <a:ln w="11430"/>
                <a:solidFill>
                  <a:srgbClr val="8A4500"/>
                </a:solidFill>
                <a:effectLst>
                  <a:outerShdw blurRad="76200" dist="50800" dir="5400000" algn="tl" rotWithShape="0">
                    <a:srgbClr val="000000">
                      <a:alpha val="65000"/>
                    </a:srgbClr>
                  </a:outerShdw>
                </a:effectLst>
                <a:latin typeface="Cricket" pitchFamily="2" charset="0"/>
              </a:rPr>
              <a:t>                   освящения</a:t>
            </a:r>
          </a:p>
        </p:txBody>
      </p:sp>
    </p:spTree>
    <p:extLst>
      <p:ext uri="{BB962C8B-B14F-4D97-AF65-F5344CB8AC3E}">
        <p14:creationId xmlns:p14="http://schemas.microsoft.com/office/powerpoint/2010/main" val="426065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12192000" cy="6858000"/>
          </a:xfrm>
          <a:prstGeom prst="rect">
            <a:avLst/>
          </a:prstGeom>
        </p:spPr>
      </p:pic>
      <p:sp>
        <p:nvSpPr>
          <p:cNvPr id="8" name="TextBox 7"/>
          <p:cNvSpPr txBox="1"/>
          <p:nvPr/>
        </p:nvSpPr>
        <p:spPr>
          <a:xfrm>
            <a:off x="6701245" y="315334"/>
            <a:ext cx="5159197" cy="4708981"/>
          </a:xfrm>
          <a:prstGeom prst="rect">
            <a:avLst/>
          </a:prstGeom>
          <a:noFill/>
        </p:spPr>
        <p:txBody>
          <a:bodyPr wrap="square" rtlCol="0">
            <a:spAutoFit/>
          </a:bodyPr>
          <a:lstStyle/>
          <a:p>
            <a:pPr algn="r">
              <a:lnSpc>
                <a:spcPts val="9000"/>
              </a:lnSpc>
            </a:pPr>
            <a:r>
              <a:rPr lang="ru-RU" sz="6000" b="1" dirty="0">
                <a:ln w="10160">
                  <a:solidFill>
                    <a:sysClr val="windowText" lastClr="000000"/>
                  </a:solidFill>
                  <a:prstDash val="solid"/>
                </a:ln>
                <a:solidFill>
                  <a:srgbClr val="FFFFFF"/>
                </a:solidFill>
                <a:effectLst>
                  <a:glow rad="228600">
                    <a:srgbClr val="000000"/>
                  </a:glow>
                  <a:outerShdw blurRad="38100" dist="22860" dir="5400000" algn="tl" rotWithShape="0">
                    <a:srgbClr val="000000">
                      <a:alpha val="30000"/>
                    </a:srgbClr>
                  </a:outerShdw>
                </a:effectLst>
                <a:latin typeface="BLAGO" panose="02000600080000020004" pitchFamily="2" charset="0"/>
              </a:rPr>
              <a:t>Почему дьявол ненавидит субботу?</a:t>
            </a:r>
          </a:p>
        </p:txBody>
      </p:sp>
    </p:spTree>
    <p:extLst>
      <p:ext uri="{BB962C8B-B14F-4D97-AF65-F5344CB8AC3E}">
        <p14:creationId xmlns:p14="http://schemas.microsoft.com/office/powerpoint/2010/main" val="201130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65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1.JPG"/>
          <p:cNvPicPr>
            <a:picLocks noChangeAspect="1"/>
          </p:cNvPicPr>
          <p:nvPr/>
        </p:nvPicPr>
        <p:blipFill>
          <a:blip r:embed="rId3"/>
          <a:stretch>
            <a:fillRect/>
          </a:stretch>
        </p:blipFill>
        <p:spPr>
          <a:xfrm>
            <a:off x="0" y="0"/>
            <a:ext cx="12192000" cy="6858000"/>
          </a:xfrm>
          <a:prstGeom prst="rect">
            <a:avLst/>
          </a:prstGeom>
        </p:spPr>
      </p:pic>
      <p:sp>
        <p:nvSpPr>
          <p:cNvPr id="6" name="Прямоугольник 5"/>
          <p:cNvSpPr/>
          <p:nvPr/>
        </p:nvSpPr>
        <p:spPr>
          <a:xfrm>
            <a:off x="2238232" y="290313"/>
            <a:ext cx="9528652" cy="390876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памятник творения</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Божьего авторитета</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единения семьи</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исцеления</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спасения</a:t>
            </a:r>
          </a:p>
          <a:p>
            <a:pPr marL="531813" indent="-531813">
              <a:buFont typeface="+mj-lt"/>
              <a:buAutoNum type="arabicPeriod"/>
            </a:pPr>
            <a:r>
              <a:rPr lang="ru-RU" sz="28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освящения</a:t>
            </a:r>
          </a:p>
          <a:p>
            <a:pPr marL="531813" indent="-531813">
              <a:buFont typeface="+mj-lt"/>
              <a:buAutoNum type="arabicPeriod"/>
            </a:pPr>
            <a:r>
              <a:rPr lang="ru-RU" sz="36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Второго Пришествия</a:t>
            </a:r>
          </a:p>
        </p:txBody>
      </p:sp>
    </p:spTree>
    <p:extLst>
      <p:ext uri="{BB962C8B-B14F-4D97-AF65-F5344CB8AC3E}">
        <p14:creationId xmlns:p14="http://schemas.microsoft.com/office/powerpoint/2010/main" val="4260651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2.JPG"/>
          <p:cNvPicPr>
            <a:picLocks noChangeAspect="1"/>
          </p:cNvPicPr>
          <p:nvPr/>
        </p:nvPicPr>
        <p:blipFill>
          <a:blip r:embed="rId3"/>
          <a:stretch>
            <a:fillRect/>
          </a:stretch>
        </p:blipFill>
        <p:spPr>
          <a:xfrm>
            <a:off x="0" y="0"/>
            <a:ext cx="12192000" cy="6858000"/>
          </a:xfrm>
          <a:prstGeom prst="rect">
            <a:avLst/>
          </a:prstGeom>
        </p:spPr>
      </p:pic>
      <p:sp>
        <p:nvSpPr>
          <p:cNvPr id="6" name="Прямоугольник 5"/>
          <p:cNvSpPr/>
          <p:nvPr/>
        </p:nvSpPr>
        <p:spPr>
          <a:xfrm>
            <a:off x="2238232" y="290313"/>
            <a:ext cx="9528652" cy="35394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31813" indent="-531813">
              <a:buFont typeface="+mj-lt"/>
              <a:buAutoNum type="arabicPeriod"/>
            </a:pPr>
            <a:r>
              <a:rPr lang="ru-RU" sz="32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памятник творения</a:t>
            </a:r>
          </a:p>
          <a:p>
            <a:pPr marL="531813" indent="-531813">
              <a:buFont typeface="+mj-lt"/>
              <a:buAutoNum type="arabicPeriod"/>
            </a:pPr>
            <a:r>
              <a:rPr lang="ru-RU" sz="32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Божьего авторитета</a:t>
            </a:r>
          </a:p>
          <a:p>
            <a:pPr marL="531813" indent="-531813">
              <a:buFont typeface="+mj-lt"/>
              <a:buAutoNum type="arabicPeriod"/>
            </a:pPr>
            <a:r>
              <a:rPr lang="ru-RU" sz="32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единения семьи</a:t>
            </a:r>
          </a:p>
          <a:p>
            <a:pPr marL="531813" indent="-531813">
              <a:buFont typeface="+mj-lt"/>
              <a:buAutoNum type="arabicPeriod"/>
            </a:pPr>
            <a:r>
              <a:rPr lang="ru-RU" sz="32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исцеления</a:t>
            </a:r>
          </a:p>
          <a:p>
            <a:pPr marL="531813" indent="-531813">
              <a:buFont typeface="+mj-lt"/>
              <a:buAutoNum type="arabicPeriod"/>
            </a:pPr>
            <a:r>
              <a:rPr lang="ru-RU" sz="32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спасения</a:t>
            </a:r>
          </a:p>
          <a:p>
            <a:pPr marL="531813" indent="-531813">
              <a:buFont typeface="+mj-lt"/>
              <a:buAutoNum type="arabicPeriod"/>
            </a:pPr>
            <a:r>
              <a:rPr lang="ru-RU" sz="32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освящения</a:t>
            </a:r>
          </a:p>
          <a:p>
            <a:pPr marL="531813" indent="-531813">
              <a:buFont typeface="+mj-lt"/>
              <a:buAutoNum type="arabicPeriod"/>
            </a:pPr>
            <a:r>
              <a:rPr lang="ru-RU" sz="3200" b="1" spc="50" dirty="0">
                <a:ln w="11430"/>
                <a:solidFill>
                  <a:srgbClr val="8A4500"/>
                </a:solidFill>
                <a:effectLst>
                  <a:outerShdw blurRad="76200" dist="50800" dir="5400000" algn="tl" rotWithShape="0">
                    <a:srgbClr val="000000">
                      <a:alpha val="65000"/>
                    </a:srgbClr>
                  </a:outerShdw>
                </a:effectLst>
                <a:latin typeface="Cricket" pitchFamily="2" charset="0"/>
              </a:rPr>
              <a:t>Суббота – символ Второго Пришествия</a:t>
            </a:r>
          </a:p>
        </p:txBody>
      </p:sp>
    </p:spTree>
    <p:extLst>
      <p:ext uri="{BB962C8B-B14F-4D97-AF65-F5344CB8AC3E}">
        <p14:creationId xmlns:p14="http://schemas.microsoft.com/office/powerpoint/2010/main" val="4260651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3.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solidFill>
                  <a:srgbClr val="8A4500"/>
                </a:solidFill>
                <a:effectLst>
                  <a:outerShdw blurRad="76200" dist="50800" dir="5400000" algn="tl" rotWithShape="0">
                    <a:srgbClr val="000000">
                      <a:alpha val="65000"/>
                    </a:srgbClr>
                  </a:outerShdw>
                </a:effectLst>
                <a:latin typeface="Cricket" pitchFamily="2" charset="0"/>
              </a:rPr>
              <a:t>Чтобы не сделал нам ущерба сатана, ибо нам не безызвестны его умыслы.</a:t>
            </a:r>
          </a:p>
        </p:txBody>
      </p:sp>
      <p:sp>
        <p:nvSpPr>
          <p:cNvPr id="8" name="Прямоугольник 7"/>
          <p:cNvSpPr/>
          <p:nvPr/>
        </p:nvSpPr>
        <p:spPr>
          <a:xfrm>
            <a:off x="5904411" y="5824416"/>
            <a:ext cx="603533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2 Коринфянам 2.11.</a:t>
            </a:r>
          </a:p>
        </p:txBody>
      </p:sp>
    </p:spTree>
    <p:extLst>
      <p:ext uri="{BB962C8B-B14F-4D97-AF65-F5344CB8AC3E}">
        <p14:creationId xmlns:p14="http://schemas.microsoft.com/office/powerpoint/2010/main" val="3681758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4.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281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65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65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5.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65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6.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65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7.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65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8.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p:cNvSpPr/>
          <p:nvPr/>
        </p:nvSpPr>
        <p:spPr>
          <a:xfrm>
            <a:off x="2238232" y="290313"/>
            <a:ext cx="9528652" cy="550920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a:ln w="11430"/>
                <a:solidFill>
                  <a:srgbClr val="8A4500"/>
                </a:solidFill>
                <a:effectLst>
                  <a:outerShdw blurRad="76200" dist="50800" dir="5400000" algn="tl" rotWithShape="0">
                    <a:srgbClr val="000000">
                      <a:alpha val="65000"/>
                    </a:srgbClr>
                  </a:outerShdw>
                </a:effectLst>
                <a:latin typeface="Cricket" pitchFamily="2" charset="0"/>
              </a:rPr>
              <a:t>Мы должны зорко наблюдать за теми, кто обращает внимание людей на Субботу Иеговы; благодаря им многие узнают требования Закона Божьего; это прольет свет на истинную Субботу, на служение Христа в небесном святилище и на то, что сейчас совершается важная работа по спасению душ. Удерживайте сознание людей во мраке, пока эта работа не закончится, таким образом мы сохраним в своей власти мир и Церковь...</a:t>
            </a:r>
          </a:p>
        </p:txBody>
      </p:sp>
      <p:sp>
        <p:nvSpPr>
          <p:cNvPr id="8" name="Прямоугольник 7"/>
          <p:cNvSpPr/>
          <p:nvPr/>
        </p:nvSpPr>
        <p:spPr>
          <a:xfrm>
            <a:off x="3671248" y="5824416"/>
            <a:ext cx="8268493"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3600" b="1"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Adventure" pitchFamily="2" charset="0"/>
              </a:rPr>
              <a:t>Советы по управлению ресурсами 154</a:t>
            </a:r>
          </a:p>
        </p:txBody>
      </p:sp>
    </p:spTree>
    <p:extLst>
      <p:ext uri="{BB962C8B-B14F-4D97-AF65-F5344CB8AC3E}">
        <p14:creationId xmlns:p14="http://schemas.microsoft.com/office/powerpoint/2010/main" val="368175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9.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6510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2216</Words>
  <Application>Microsoft Macintosh PowerPoint</Application>
  <PresentationFormat>Широкоэкранный</PresentationFormat>
  <Paragraphs>187</Paragraphs>
  <Slides>24</Slides>
  <Notes>24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Calibri</vt:lpstr>
      <vt:lpstr>BLAGO</vt:lpstr>
      <vt:lpstr>Arial</vt:lpstr>
      <vt:lpstr>Wingdings</vt:lpstr>
      <vt:lpstr>Adventure</vt:lpstr>
      <vt:lpstr>Cricket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Луговой</dc:creator>
  <cp:lastModifiedBy>Microsoft Office User</cp:lastModifiedBy>
  <cp:revision>508</cp:revision>
  <dcterms:created xsi:type="dcterms:W3CDTF">2021-10-18T14:09:28Z</dcterms:created>
  <dcterms:modified xsi:type="dcterms:W3CDTF">2021-11-19T05:21:40Z</dcterms:modified>
</cp:coreProperties>
</file>