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5"/>
  </p:notesMasterIdLst>
  <p:sldIdLst>
    <p:sldId id="258" r:id="rId2"/>
    <p:sldId id="256" r:id="rId3"/>
    <p:sldId id="429" r:id="rId4"/>
    <p:sldId id="430" r:id="rId5"/>
    <p:sldId id="428" r:id="rId6"/>
    <p:sldId id="431" r:id="rId7"/>
    <p:sldId id="433" r:id="rId8"/>
    <p:sldId id="434" r:id="rId9"/>
    <p:sldId id="436" r:id="rId10"/>
    <p:sldId id="437" r:id="rId11"/>
    <p:sldId id="435" r:id="rId12"/>
    <p:sldId id="438" r:id="rId13"/>
    <p:sldId id="439" r:id="rId14"/>
    <p:sldId id="441" r:id="rId15"/>
    <p:sldId id="440" r:id="rId16"/>
    <p:sldId id="442" r:id="rId17"/>
    <p:sldId id="444" r:id="rId18"/>
    <p:sldId id="432" r:id="rId19"/>
    <p:sldId id="443" r:id="rId20"/>
    <p:sldId id="446" r:id="rId21"/>
    <p:sldId id="447" r:id="rId22"/>
    <p:sldId id="448" r:id="rId23"/>
    <p:sldId id="449" r:id="rId24"/>
    <p:sldId id="451" r:id="rId25"/>
    <p:sldId id="450" r:id="rId26"/>
    <p:sldId id="452" r:id="rId27"/>
    <p:sldId id="453" r:id="rId28"/>
    <p:sldId id="455" r:id="rId29"/>
    <p:sldId id="445" r:id="rId30"/>
    <p:sldId id="457" r:id="rId31"/>
    <p:sldId id="454" r:id="rId32"/>
    <p:sldId id="459" r:id="rId33"/>
    <p:sldId id="260" r:id="rId34"/>
  </p:sldIdLst>
  <p:sldSz cx="12192000" cy="6858000"/>
  <p:notesSz cx="6858000" cy="9144000"/>
  <p:embeddedFontLst>
    <p:embeddedFont>
      <p:font typeface="BLAGO" charset="0"/>
      <p:regular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Adventure" charset="0"/>
      <p:regular r:id="rId41"/>
    </p:embeddedFont>
    <p:embeddedFont>
      <p:font typeface="Cricket" charset="0"/>
      <p:regular r:id="rId42"/>
      <p:bold r:id="rId4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0000"/>
    <a:srgbClr val="FF6600"/>
    <a:srgbClr val="C9C400"/>
    <a:srgbClr val="009900"/>
    <a:srgbClr val="C0C0C0"/>
    <a:srgbClr val="CDC800"/>
    <a:srgbClr val="FFB84F"/>
    <a:srgbClr val="00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71700" autoAdjust="0"/>
  </p:normalViewPr>
  <p:slideViewPr>
    <p:cSldViewPr snapToGrid="0">
      <p:cViewPr>
        <p:scale>
          <a:sx n="53" d="100"/>
          <a:sy n="53" d="100"/>
        </p:scale>
        <p:origin x="-12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AB911-CF15-43DE-97DB-3F99490BC08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42042-6C17-4CBA-88A0-7A8778FA0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80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мы начнем тему немного необычно.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нас всегда было вступление, название темы и потом ее раскрытие.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будет вступление, затем предыстория, только потом название нашей темы и немного о теме.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Фактически у нас будет две важные части: предыстория и тема.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124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Вариант 1: Выкуп был нужен дьяволу.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основе теории лежат библейские тексты, подчеркивающие идею выкупа. 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6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1Кор.6.20.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Ибо вы куплены дорогою ценою. Посему прославляйте Бога и в телах ваших и в душах ваших, которые суть Божии.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Матф.20.28.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 как Сын Человеческий не для того пришел, чтобы Ему служили, но чтобы послужить и отдать душу Свою для искупления многих.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Марк.10.45.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Ибо и Сын Человеческий не для того пришел, чтобы Ему служили, но чтобы послужить и отдать душу Свою для искупления многих.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точки зрения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Оригена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выкуп (душа Иисуса) нужно было заплатить дьяволу, так как он держал людей в плену.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Причем, инициатива выкупа кровью Иисуса исходила не от Бога, а от самого дьявола.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конце концов оказалось, что сатана оказался обманутым, потому что воскресение Иисуса разрушило все его планы.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Однако Библия учит, что именно смерть Христа уничтожит дьявола и его дела.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6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Евр.2.14.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как дети причастны плоти и крови, то и Он также воспринял оные, дабы смертью лишить силы имеющего державу смерти, то есть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диавола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1Иоан.3.8.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делает грех, тот от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диавола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потому что сначала диавол согрешил. Для сего-то и явился Сын Божий, чтобы разрушить дела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диавола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Вариант 2: Жертву требовал Бог за моральный ущерб.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6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Основателем этой теории является выдающийся богослов средневековья Ансельм Кентерберийский (1033–1109).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Эта концепция называется «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объективной теорией искупления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ибо она утверждает, что Христос умер для удовлетворения Божественного правосудия, заложенного в самой природе Бога.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Выкуп не был направлен в первую очередь на человека и не предусматривал ни одного выкупа сатане.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Конечно, такая точка зрения узурпирует представление характера Божия.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Разве Бог был судьей, Который требовал неумолимо жертвы Своего Сына, чтобы удовлетворить справедливость?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Бог никогда не убивал Своего Сына.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Разве не наши грехи убили Христа на кресте?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63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Ис.53.4-5.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Он взял на Себя наши немощи и понес наши болезни; а мы думали, что Он был поражаем, наказуем и уничижен Богом. Но Он изъязвлен был за грехи наши и мучим за беззакония наши; наказание мира нашего было на Нем, и ранами Его мы исцелились.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Бог убил Христа, а наши грехи.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Выкуп за многих – кому был заплачен?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 как мы встречаем много текстов в Библии с этой идеей.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Приведем некоторые, чтобы понимали о чем идет речь.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894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Ис.53.8.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 уз и суда Он был взят; но род Его кто изъяснит? ибо Он отторгнут от земли живых; за преступления народа Моего претерпел казнь.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Бог нуждался, чтобы Сын Его умилостивлял, потому что Сам Бог обеспечил умилостивление для нас.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1Иоан.4.10.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том любовь, что не мы возлюбили Бога, но Он возлюбил нас и послал Сына Своего в умилостивление за грехи наши.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Жертва Христа была совершенно добровольной.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уже расширяли то что произошло на небе изначально…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Иоан.10.17-18.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Потому любит Меня Отец, что Я отдаю жизнь Мою, чтобы опять принять ее. Никто не отнимает ее у Меня, но Я Сам отдаю ее. Имею власть отдать ее и власть имею опять принять ее. Сию заповедь получил Я от Отца Моего.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 образом, наш выкуп был не платой Небесному Отцу за наше преступление, и не был платой дьяволу за наше освобождение.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Христос пришел не для того, чтобы замолить Бога, но, чтобы наши вины, грехи взять на себя и освободить нас, очистить от них.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Жертва Христа – это не подкуп, удобрение разгневанного Бога – Христос является инициатором нашего спасения, а Отец с этим согласился.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Рим.3.25-26.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Которого Бог предложил в жертву умилостивления в Крови Его через веру, для показания правды Его в прощении грехов,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соделанных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прежде, во время долготерпения Божия, к показанию правды Его в настоящее время, да явится Он праведным и оправдывающим верующего в Иисуса.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Вариант 3: Выкуп заплачен Христу.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Если выкуп был заплачен не Богу и не дьяволу – то, кто получил выкуп?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Иисус Христос твердо решил, что Он Сам должен получить лекарство, Он провозгласил: 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63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Ос.13.14.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 власти ада Я искуплю их, от смерти избавлю их. Смерть! где твое жало? ад! где твоя победа? Раскаяния в том не будет у Меня.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Христос решил взять на себя последствия греха, таким образом подчинил Себя Закону праведности, требующему смерти грешника. Поэтому в Своей невинности смерть Иисуса была платой за грех. Жизнь Христа проявляла уважение к неизменному Закону Божию, выражающему характер самого Бога.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Рим.3.25.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Которого Бог предложил в жертву умилостивления в Крови Его через веру, для показания правды Его в прощении грехов,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соделанных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прежде.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Цена выкупа была уплачена.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Кающийся грешник – прощен.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Закон был оправдан, подтвержден, реабилитирован.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Иоан.6.37.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Все, что дает Мне Отец, ко Мне придет; и приходящего ко Мне не изгоню вон.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Жертва Иисуса, принесенная на кресте, была выражением любви Бога к Своему творению – любви, которая была сильнее смерти.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 Христом поступили так, как того заслуживаем мы, — чтобы с нами поступали так, как заслуживает того Он. Осужденный за наши грехи, к которым Он не был причастен, Христос пострадал, чтобы мы были оправданы Его праведностью, к которой мы не причастны. Он принял нашу смерть, чтобы мы приняли Его жизнь. “Ранами Его мы исцелились”. (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Элен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Уайт. Желание веков. 25.)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Эсхил был приговорен афинянами к смертной казни.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Его уже готовили, чтобы вывести на место казни.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его брат был выдающимся воином.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 случилось, что именно в день смертной казни он смело отличился тем, чтобы героически в бою одержал победу, хотя потерял руку.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пришел в суд в момент, когда его брат был осужден, положил часть оторванной руки так, что все присутствовавшие в зале видели.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Историки пишут, что, когда судья увидел, какой ценой самопожертвования и страдания была одержана эта победа – судья простил этого приговоренного к смерти брата, ради его же брата.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6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Матф.20.28.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 как Сын Человеческий не для того пришел, чтобы Ему служили, но чтобы послужить и отдать душу Свою для искупления многих.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Есть Тот, Кто принес за нас искупление, Кто поднимает Свои пробитые руки, что доказать нам с вами какой ценой мы были искуплены от греха, и если мы позволим Ему написать Божий Закон в наших сердцах – иными словами, позволим характеру Христа отразиться в нашей жизни, праведность Иисуса станет нашей.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63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Евр.10.16-17.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завет, который завещаю им после тех дней, говорит Господь: вложу законы Мои в сердца их, и в мыслях их напишу их, и грехов их и беззаконий их не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воспомяну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более.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Смотря на то, как Бог открывает нам Себя в Писании и трудах Духа пророчества, мы не можем отвлекаться на богословские споры…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нас важно то, что для нас сделал, делает и будет делать Христос.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мы не можем не присоединиться к словам апостола Павла: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Рим.11.33.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О, бездна богатства и премудрости и ведения Божия! Как непостижимы судьбы Его 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неисследимы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пути Его!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Молитва.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747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1Иоан.2.2.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есть умилостивление за грехи наши, и не только за наши, но и за грехи всего мира.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1968 году на экраны кинотеатров Франции вышел фильм с очень ироническим названием: «Лифт на эшафот».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Неверная жена с любовником планировали убить мужа этой женщины. Вроде бы все предусмотрели, заранее подготовились, но ошибка – оставленная на балконе веревка может стать доказательством. Нужно вернуться, но вот проблема – неожиданно застрял лифт ... полиция, тюрьма.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 чем ирония названия?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будет утомительного подъема по ступеням к месту казни – лифт быстро и удобно поднимет на эшафот.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6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Подобная ирония есть в последних семи выражениях сцены распятия Иисуса, представленных евангелистом Лукой.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Что мы видим здесь?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Христос умирает не на эшафоте, не такой смертью, которой обычно умирают, в преклонном возрасте, когда ресурс жизни исчерпан, а на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Голгофском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кресте, как преступник, хотя на самом деле Праведник (Голгофа – от арамейского </a:t>
            </a:r>
            <a:r>
              <a:rPr lang="ru-R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Γολγοθᾶ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череп).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6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Луки 23.33.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когда пришли на место, называемое Лобное, там распяли Его и злодеев, одного по правую, а другого по левую сторону.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Согласно преданию, Адам был похоронен на этом месте. Часто в картинах художник изображает у подножия креста череп – передавая этим идею, что новый Адам умирает при старом Адаме. То есть смерть Иисуса Христа была заместительной и искупительной.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Матф.20.28.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 же и Сын Человеческий не для того пришел, чтобы Ему служили, но чтобы послужить, и отдать душу Свою для искупления многих.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Снова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возникает вопрос…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Кому был заплачен выкуп?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 христианской церкви на протяжении веков задавали этот вопрос, кто получил выкуп за наше духовное освобождение от рабства греха?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было проблем с вопросами – кому или за кого была предложена жертва Христа (за нас, людей), или Кем она была предоставлена ​​– это все и так понятно.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Но вопрос встал –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КОМУ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 заплачен выкуп?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89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90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80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CBC645-1966-E240-A672-416B85F84B74}"/>
              </a:ext>
            </a:extLst>
          </p:cNvPr>
          <p:cNvSpPr txBox="1"/>
          <p:nvPr/>
        </p:nvSpPr>
        <p:spPr>
          <a:xfrm>
            <a:off x="6937745" y="6018028"/>
            <a:ext cx="5098311" cy="457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®</a:t>
            </a:r>
            <a:r>
              <a:rPr lang="ru-RU" sz="2400" i="1" dirty="0">
                <a:solidFill>
                  <a:schemeClr val="bg1"/>
                </a:solidFill>
              </a:rPr>
              <a:t>Духовное наследие Э. Уайт в ЕАД</a:t>
            </a:r>
          </a:p>
        </p:txBody>
      </p:sp>
    </p:spTree>
    <p:extLst>
      <p:ext uri="{BB962C8B-B14F-4D97-AF65-F5344CB8AC3E}">
        <p14:creationId xmlns:p14="http://schemas.microsoft.com/office/powerpoint/2010/main" val="312409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38232" y="290313"/>
            <a:ext cx="95286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Выкуп был нужен дьяволу</a:t>
            </a:r>
          </a:p>
        </p:txBody>
      </p:sp>
    </p:spTree>
    <p:extLst>
      <p:ext uri="{BB962C8B-B14F-4D97-AF65-F5344CB8AC3E}">
        <p14:creationId xmlns:p14="http://schemas.microsoft.com/office/powerpoint/2010/main" val="4260651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Ибо вы куплены дорогою ценою. Посему прославляйте Бога и в телах ваших и в душах ваших, которые суть Божии.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1 Коринфянам 6.20.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Так как Сын Человеческий не для того пришел, чтобы Ему служили, но чтобы послужить и отдать душу Свою для искупления многих.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Матфея 20.28.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Ибо и Сын Человеческий не для того пришел, чтобы Ему служили, но чтобы послужить и отдать душу Свою для искупления многих.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Марка 10.45. 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51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А как дети причастны плоти и крови, то и Он также воспринял оные, дабы смертью лишить силы имеющего державу смерти, то есть </a:t>
            </a:r>
            <a:r>
              <a:rPr lang="ru-RU" sz="4000" b="1" spc="50" dirty="0" err="1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диавола</a:t>
            </a: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Евреям 2.14.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Кто делает грех, тот от </a:t>
            </a:r>
            <a:r>
              <a:rPr lang="ru-RU" sz="4000" b="1" spc="50" dirty="0" err="1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диавола</a:t>
            </a: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, потому что сначала диавол согрешил. Для сего-то и явился Сын Божий, чтобы разрушить дела </a:t>
            </a:r>
            <a:r>
              <a:rPr lang="ru-RU" sz="4000" b="1" spc="50" dirty="0" err="1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диавола</a:t>
            </a: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1 Иоанна 3.8.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38232" y="290313"/>
            <a:ext cx="95286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Выкуп был нужен дьяволу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Жертву требовал Бог</a:t>
            </a:r>
          </a:p>
        </p:txBody>
      </p:sp>
    </p:spTree>
    <p:extLst>
      <p:ext uri="{BB962C8B-B14F-4D97-AF65-F5344CB8AC3E}">
        <p14:creationId xmlns:p14="http://schemas.microsoft.com/office/powerpoint/2010/main" val="4260651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51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Но Он взял на Себя наши немощи и понес наши болезни; а мы думали, что Он был поражаем, наказуем и уничижен Богом. Но Он изъязвлен был за грехи наши и мучим за беззакония наши; наказание мира нашего было на Нем, и ранами Его мы исцелились.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Исаия 53.4-5.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22720" y="315334"/>
            <a:ext cx="53377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0"/>
              </a:lnSpc>
            </a:pPr>
            <a:r>
              <a:rPr lang="ru-RU" sz="60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LAGO" panose="02000600080000020004" pitchFamily="2" charset="0"/>
              </a:rPr>
              <a:t>Выкуп за многих кому был заплачен?</a:t>
            </a:r>
          </a:p>
        </p:txBody>
      </p:sp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От уз и суда Он был взят; но род Его кто изъяснит? ибо Он отторгнут от земли живых; за преступления народа Моего претерпел казнь.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Исаия 53.8.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В том любовь, что не мы возлюбили Бога, но Он возлюбил нас и послал Сына Своего в умилостивление за грехи наши.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1 Иоанна 4.10. 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Потому любит Меня Отец, что Я отдаю жизнь Мою, чтобы опять принять ее. Никто не отнимает ее у Меня, но Я Сам отдаю ее. Имею власть отдать ее и власть имею опять принять ее. Сию заповедь получил Я от Отца Моего.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Иоанна 10.17-18.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Которого Бог предложил в жертву умилостивления в Крови Его через веру, для показания правды Его в прощении грехов, </a:t>
            </a:r>
            <a:r>
              <a:rPr lang="ru-RU" sz="4000" b="1" spc="50" dirty="0" err="1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соделанных</a:t>
            </a: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 прежде, во время долготерпения Божия, к показанию правды Его в настоящее время, да явится Он праведным и оправдывающим верующего в Иисуса.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Римлянам 3.25-26.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38232" y="290313"/>
            <a:ext cx="95286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Выкуп был нужен дьяволу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Жертву требовал Бог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Выкуп заплачен Христу</a:t>
            </a:r>
          </a:p>
        </p:txBody>
      </p:sp>
    </p:spTree>
    <p:extLst>
      <p:ext uri="{BB962C8B-B14F-4D97-AF65-F5344CB8AC3E}">
        <p14:creationId xmlns:p14="http://schemas.microsoft.com/office/powerpoint/2010/main" val="4260651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От власти ада Я искуплю их, от смерти избавлю их. Смерть! Где твое жало? Ад! Где твоя победа? Раскаяния в том не будет у Меня.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Осия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13.14. 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Которого Бог предложил в жертву умилостивления в Крови Его через веру, для показания правды Его в прощении грехов, </a:t>
            </a:r>
            <a:r>
              <a:rPr lang="ru-RU" sz="4000" b="1" spc="50" dirty="0" err="1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соделанных</a:t>
            </a: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 прежде.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Римлянам 3.25.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Все, что дает Мне Отец, ко Мне придет; и приходящего ко Мне не изгоню вон.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Иоанна 6.37.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5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Со Христом поступили так, как того заслуживаем мы, — чтобы с нами поступали так, как заслуживает того Он. Осужденный за наши грехи, к которым Он не был причастен, Христос пострадал, чтобы мы были оправданы Его праведностью, к которой мы не причастны. Он принял нашу смерть, чтобы мы приняли Его жизнь. “Ранами Его мы исцелились”.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81182" y="5824416"/>
            <a:ext cx="72585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Желание веков. 25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5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Так как Сын Человеческий не для того пришел, чтобы Ему служили, но чтобы послужить и отдать душу Свою для искупления многих.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Матфея 20.28.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51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Вот завет, который завещаю им после тех дней, говорит Господь: вложу законы Мои в сердца их, и в мыслях их напишу их, и грехов их и беззаконий их не </a:t>
            </a:r>
            <a:r>
              <a:rPr lang="ru-RU" sz="4000" b="1" spc="50" dirty="0" err="1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воспомяну</a:t>
            </a: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 более.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Евреям 10.16-17.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О, бездна богатства и премудрости и ведения Божия! Как непостижимы судьбы Его и </a:t>
            </a:r>
            <a:r>
              <a:rPr lang="ru-RU" sz="4000" b="1" spc="50" dirty="0" err="1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неисследимы</a:t>
            </a: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 пути Его!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Римлянам 11.33.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18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Он есть умилостивление за грехи наши, и не только за наши, но и за грехи всего мира.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1 Иоанна 2.2.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5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51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 когда пришли на место, называемое Лобное, там распяли Его и злодеев, одного по правую, а другого по левую сторону.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Луки 23.33.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Так </a:t>
            </a:r>
            <a:r>
              <a:rPr lang="ru-RU" sz="4000" b="1" spc="50" dirty="0" smtClean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как</a:t>
            </a:r>
            <a:r>
              <a:rPr lang="ru-RU" sz="4000" b="1" spc="50" dirty="0" smtClean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 </a:t>
            </a: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Сын Человеческий </a:t>
            </a:r>
            <a:r>
              <a:rPr lang="ru-RU" sz="4000" b="1" spc="50" dirty="0" smtClean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не для того пришел, </a:t>
            </a: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чтобы </a:t>
            </a:r>
            <a:r>
              <a:rPr lang="ru-RU" sz="4000" b="1" spc="50" dirty="0" smtClean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Ему служили, </a:t>
            </a: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но чтобы послужить, и </a:t>
            </a:r>
            <a:r>
              <a:rPr lang="ru-RU" sz="4000" b="1" spc="50" dirty="0" smtClean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отдать </a:t>
            </a: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душу Свою </a:t>
            </a:r>
            <a:r>
              <a:rPr lang="ru-RU" sz="4000" b="1" spc="50" dirty="0" smtClean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для искупления</a:t>
            </a:r>
            <a:r>
              <a:rPr lang="ru-RU" sz="4000" b="1" spc="50" dirty="0" smtClean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 многих.</a:t>
            </a:r>
            <a:endParaRPr lang="ru-RU" sz="4000" b="1" spc="50" dirty="0">
              <a:ln w="11430"/>
              <a:solidFill>
                <a:srgbClr val="8A45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Матфея 20.28. 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2413</Words>
  <Application>Microsoft Office PowerPoint</Application>
  <PresentationFormat>Произвольный</PresentationFormat>
  <Paragraphs>180</Paragraphs>
  <Slides>33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BLAGO</vt:lpstr>
      <vt:lpstr>Calibri</vt:lpstr>
      <vt:lpstr>Adventure</vt:lpstr>
      <vt:lpstr>Cricket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Луговой</dc:creator>
  <cp:lastModifiedBy>Катринушка</cp:lastModifiedBy>
  <cp:revision>469</cp:revision>
  <dcterms:created xsi:type="dcterms:W3CDTF">2021-10-18T14:09:28Z</dcterms:created>
  <dcterms:modified xsi:type="dcterms:W3CDTF">2021-11-23T15:01:01Z</dcterms:modified>
</cp:coreProperties>
</file>