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6" r:id="rId3"/>
    <p:sldId id="316" r:id="rId4"/>
    <p:sldId id="322" r:id="rId5"/>
    <p:sldId id="310" r:id="rId6"/>
    <p:sldId id="318" r:id="rId7"/>
    <p:sldId id="344" r:id="rId8"/>
    <p:sldId id="332" r:id="rId9"/>
    <p:sldId id="341" r:id="rId10"/>
    <p:sldId id="340" r:id="rId11"/>
    <p:sldId id="339" r:id="rId12"/>
    <p:sldId id="345" r:id="rId13"/>
    <p:sldId id="338" r:id="rId14"/>
    <p:sldId id="347" r:id="rId15"/>
    <p:sldId id="337" r:id="rId16"/>
    <p:sldId id="342" r:id="rId17"/>
    <p:sldId id="312" r:id="rId18"/>
    <p:sldId id="336" r:id="rId19"/>
    <p:sldId id="351" r:id="rId20"/>
    <p:sldId id="335" r:id="rId21"/>
    <p:sldId id="348" r:id="rId22"/>
    <p:sldId id="352" r:id="rId23"/>
    <p:sldId id="350" r:id="rId24"/>
    <p:sldId id="333" r:id="rId25"/>
    <p:sldId id="349" r:id="rId26"/>
    <p:sldId id="267" r:id="rId27"/>
    <p:sldId id="268" r:id="rId28"/>
    <p:sldId id="34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FFEB78"/>
    <a:srgbClr val="D39B45"/>
    <a:srgbClr val="EDD58E"/>
    <a:srgbClr val="C5AE6A"/>
    <a:srgbClr val="FFE1AB"/>
    <a:srgbClr val="FFEED0"/>
    <a:srgbClr val="632E02"/>
    <a:srgbClr val="C88542"/>
    <a:srgbClr val="7D3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0" autoAdjust="0"/>
    <p:restoredTop sz="50000" autoAdjust="0"/>
  </p:normalViewPr>
  <p:slideViewPr>
    <p:cSldViewPr>
      <p:cViewPr varScale="1">
        <p:scale>
          <a:sx n="118" d="100"/>
          <a:sy n="118" d="100"/>
        </p:scale>
        <p:origin x="65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B671D-D7DB-485C-ABFE-AAFCB2434962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1CC1-4C4D-49E5-AA5A-F168A9190E4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95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46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97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57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8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4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84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6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860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817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224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6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71CC1-4C4D-49E5-AA5A-F168A9190E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05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69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512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157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81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23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81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37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96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20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24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90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88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17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3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7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7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6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80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8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2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6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D2A582-F760-D34F-B31B-166627F2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" y="-909"/>
            <a:ext cx="12192000" cy="6885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B8870B-AC54-1E46-91A8-3F6C42000BA6}"/>
              </a:ext>
            </a:extLst>
          </p:cNvPr>
          <p:cNvSpPr/>
          <p:nvPr/>
        </p:nvSpPr>
        <p:spPr>
          <a:xfrm>
            <a:off x="1846985" y="2697141"/>
            <a:ext cx="8551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C000"/>
                </a:solidFill>
                <a:cs typeface="Arial" panose="020B0604020202020204" pitchFamily="34" charset="0"/>
              </a:rPr>
              <a:t>Дух пророчества</a:t>
            </a:r>
            <a:endParaRPr lang="en-US" sz="8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ACA21-7C63-364C-AC8B-912B0FB7EA92}"/>
              </a:ext>
            </a:extLst>
          </p:cNvPr>
          <p:cNvSpPr/>
          <p:nvPr/>
        </p:nvSpPr>
        <p:spPr>
          <a:xfrm>
            <a:off x="1487488" y="155679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anose="020B0604020202020204" pitchFamily="34" charset="0"/>
              </a:rPr>
              <a:t>Попытки умалить
</a:t>
            </a:r>
            <a:endParaRPr 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B0833-880B-D548-8095-8CC24A62C433}"/>
              </a:ext>
            </a:extLst>
          </p:cNvPr>
          <p:cNvSpPr/>
          <p:nvPr/>
        </p:nvSpPr>
        <p:spPr>
          <a:xfrm flipH="1">
            <a:off x="7559232" y="4793451"/>
            <a:ext cx="2690160" cy="769441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Freestyle Script" panose="030804020302050B0404" pitchFamily="66" charset="77"/>
              </a:rPr>
              <a:t>Alberto R. Timm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212C2-B2C8-1240-84DB-DC9B102BA000}"/>
              </a:ext>
            </a:extLst>
          </p:cNvPr>
          <p:cNvSpPr txBox="1"/>
          <p:nvPr/>
        </p:nvSpPr>
        <p:spPr>
          <a:xfrm>
            <a:off x="3359696" y="1222881"/>
            <a:ext cx="7756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3200" b="1" dirty="0">
                <a:solidFill>
                  <a:schemeClr val="bg1"/>
                </a:solidFill>
              </a:rPr>
              <a:t>Мартин Лютер
</a:t>
            </a:r>
            <a:r>
              <a:rPr lang="ru-RU" altLang="en-US" sz="3200" i="1" dirty="0">
                <a:solidFill>
                  <a:schemeClr val="bg1"/>
                </a:solidFill>
              </a:rPr>
              <a:t>Малый Катехизис (1529) – для простых людей
Большой Катехизис (1529) – для пастырей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2C03A-624C-F54D-A86E-09C6FDDDEFA3}"/>
              </a:ext>
            </a:extLst>
          </p:cNvPr>
          <p:cNvSpPr txBox="1"/>
          <p:nvPr/>
        </p:nvSpPr>
        <p:spPr>
          <a:xfrm>
            <a:off x="623392" y="3887177"/>
            <a:ext cx="113052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3200" b="1" dirty="0">
                <a:solidFill>
                  <a:schemeClr val="bg1"/>
                </a:solidFill>
              </a:rPr>
              <a:t>Лютеранская «Формула согласия, твердая декларация» (1577)
1. Священное Писание Ветхого Завета и Нового Завета;
2. Три экуменических символа веры;
3. "Другие хорошие, полезные, вспомогательные книги»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C4F36-F810-E949-8509-14D7C094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027790"/>
            <a:ext cx="2088232" cy="24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473341" y="826757"/>
            <a:ext cx="778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 </a:t>
            </a:r>
            <a:r>
              <a:rPr lang="en-US" sz="4000" b="1" dirty="0">
                <a:solidFill>
                  <a:schemeClr val="bg1"/>
                </a:solidFill>
              </a:rPr>
              <a:t>S</a:t>
            </a:r>
            <a:r>
              <a:rPr lang="en-US" sz="4000" b="1" i="1" dirty="0">
                <a:solidFill>
                  <a:schemeClr val="bg1"/>
                </a:solidFill>
              </a:rPr>
              <a:t>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1487488" y="1544598"/>
            <a:ext cx="7128792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2. </a:t>
            </a:r>
            <a:r>
              <a:rPr lang="ru-RU" sz="4000" b="1" dirty="0">
                <a:solidFill>
                  <a:schemeClr val="tx1"/>
                </a:solidFill>
              </a:rPr>
              <a:t>Обвинения в плагиате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212C2-B2C8-1240-84DB-DC9B102BA000}"/>
              </a:ext>
            </a:extLst>
          </p:cNvPr>
          <p:cNvSpPr txBox="1"/>
          <p:nvPr/>
        </p:nvSpPr>
        <p:spPr>
          <a:xfrm>
            <a:off x="1768302" y="404664"/>
            <a:ext cx="1008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1. </a:t>
            </a:r>
            <a:r>
              <a:rPr lang="ru-RU" altLang="en-US" sz="3600" dirty="0">
                <a:solidFill>
                  <a:schemeClr val="bg1"/>
                </a:solidFill>
              </a:rPr>
              <a:t>Вдохновение не подразумевает оригинальности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6CA95-3D25-6A48-99E8-DE47C7FABF5E}"/>
              </a:ext>
            </a:extLst>
          </p:cNvPr>
          <p:cNvSpPr txBox="1"/>
          <p:nvPr/>
        </p:nvSpPr>
        <p:spPr>
          <a:xfrm>
            <a:off x="1775520" y="3501008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3600" dirty="0">
                <a:solidFill>
                  <a:schemeClr val="bg1"/>
                </a:solidFill>
              </a:rPr>
              <a:t>2. Литературная практика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4EC28-3DA4-C147-B906-577AFA65389C}"/>
              </a:ext>
            </a:extLst>
          </p:cNvPr>
          <p:cNvSpPr txBox="1"/>
          <p:nvPr/>
        </p:nvSpPr>
        <p:spPr>
          <a:xfrm>
            <a:off x="2351584" y="1556792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en-US" sz="2800" dirty="0">
                <a:solidFill>
                  <a:schemeClr val="bg1"/>
                </a:solidFill>
              </a:rPr>
              <a:t>Использование Ветхого Завета в Новом Завете
Книги Царств и Паралипоменон
Синоптические Евангелия
Языческие авторы 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73A64-A540-1045-8016-1BFBCEB42D04}"/>
              </a:ext>
            </a:extLst>
          </p:cNvPr>
          <p:cNvSpPr txBox="1"/>
          <p:nvPr/>
        </p:nvSpPr>
        <p:spPr>
          <a:xfrm>
            <a:off x="2351584" y="4221088"/>
            <a:ext cx="96490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en-US" sz="2800" dirty="0">
                <a:solidFill>
                  <a:schemeClr val="bg1"/>
                </a:solidFill>
              </a:rPr>
              <a:t>Уильям Шекспир (1564-1616)
Иоганн В. фон Гете (1749-1832)
Первый американский федеральный закон об авторском праве (1909)
Жизнь Эллен Уайт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1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695400" y="1496446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2. Обвинения в плагиате
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199456" y="79281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 </a:t>
            </a:r>
            <a:r>
              <a:rPr lang="en-US" sz="4000" b="1" dirty="0">
                <a:solidFill>
                  <a:schemeClr val="bg1"/>
                </a:solidFill>
              </a:rPr>
              <a:t>S</a:t>
            </a:r>
            <a:r>
              <a:rPr lang="en-US" sz="4000" b="1" i="1" dirty="0">
                <a:solidFill>
                  <a:schemeClr val="bg1"/>
                </a:solidFill>
              </a:rPr>
              <a:t>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2675620" y="2268965"/>
            <a:ext cx="6840760" cy="65220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3. </a:t>
            </a:r>
            <a:r>
              <a:rPr lang="ru-RU" sz="4000" b="1" dirty="0">
                <a:solidFill>
                  <a:schemeClr val="tx1"/>
                </a:solidFill>
              </a:rPr>
              <a:t>Подделка записей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7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A772B-07F8-F747-920A-736C422A8993}"/>
              </a:ext>
            </a:extLst>
          </p:cNvPr>
          <p:cNvSpPr/>
          <p:nvPr/>
        </p:nvSpPr>
        <p:spPr>
          <a:xfrm>
            <a:off x="1127448" y="4492432"/>
            <a:ext cx="9290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ru-RU" sz="2800" dirty="0">
                <a:solidFill>
                  <a:schemeClr val="bg1"/>
                </a:solidFill>
              </a:rPr>
              <a:t>Независимо от того, продлится еще моя жизнь или нет, </a:t>
            </a:r>
            <a:r>
              <a:rPr lang="ru-RU" sz="2800" dirty="0">
                <a:solidFill>
                  <a:srgbClr val="FFFF00"/>
                </a:solidFill>
              </a:rPr>
              <a:t>мои письменные труды</a:t>
            </a:r>
            <a:r>
              <a:rPr lang="ru-RU" sz="2800" dirty="0">
                <a:solidFill>
                  <a:schemeClr val="bg1"/>
                </a:solidFill>
              </a:rPr>
              <a:t> никогда не умолкнут, и их влияние будет простираться </a:t>
            </a:r>
            <a:r>
              <a:rPr lang="ru-RU" sz="2800" dirty="0">
                <a:solidFill>
                  <a:srgbClr val="FFFF00"/>
                </a:solidFill>
              </a:rPr>
              <a:t>до конца времени»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16E6A-4B9B-3148-A5C2-5B41190491A1}"/>
              </a:ext>
            </a:extLst>
          </p:cNvPr>
          <p:cNvSpPr/>
          <p:nvPr/>
        </p:nvSpPr>
        <p:spPr>
          <a:xfrm>
            <a:off x="5163704" y="5981218"/>
            <a:ext cx="582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Э. Уайт, Свидетельства для Церкви, т. 9, с. 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B45-D5B2-A543-8AC0-7AC33ECF3696}"/>
              </a:ext>
            </a:extLst>
          </p:cNvPr>
          <p:cNvSpPr/>
          <p:nvPr/>
        </p:nvSpPr>
        <p:spPr>
          <a:xfrm>
            <a:off x="6201234" y="3780144"/>
            <a:ext cx="468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Э. Уайт, Письмо 56 (25 июля), 1911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1127448" y="427783"/>
            <a:ext cx="99371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ru-RU" sz="2800" dirty="0">
                <a:solidFill>
                  <a:schemeClr val="bg1"/>
                </a:solidFill>
              </a:rPr>
              <a:t>Несколько дней назад я получила экземпляр нового </a:t>
            </a:r>
            <a:r>
              <a:rPr lang="ru-RU" sz="2800" dirty="0">
                <a:solidFill>
                  <a:srgbClr val="FFFF00"/>
                </a:solidFill>
              </a:rPr>
              <a:t>(1911г.) издания </a:t>
            </a:r>
            <a:r>
              <a:rPr lang="ru-RU" sz="2800" dirty="0">
                <a:solidFill>
                  <a:schemeClr val="bg1"/>
                </a:solidFill>
              </a:rPr>
              <a:t>книги «Великая борьба», недавно напечатанной в Маунтин-Вью, а также аналогичный экземпляр, напечатанный в Вашингтоне. Эта книга радует меня. Я провела много часов, просматривая ее страницы, и вижу, что издательства проделали хорошую работу. Книгу «Великая борьба» я ценю выше серебра или золота, и я очень хочу, чтобы она стала доступной народу.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1524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659396" y="1493965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2. Обвинения в плагиате
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046538" y="786079"/>
            <a:ext cx="778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 </a:t>
            </a:r>
            <a:r>
              <a:rPr lang="en-US" sz="4000" b="1" dirty="0">
                <a:solidFill>
                  <a:schemeClr val="bg1"/>
                </a:solidFill>
              </a:rPr>
              <a:t>S</a:t>
            </a:r>
            <a:r>
              <a:rPr lang="en-US" sz="4000" b="1" i="1" dirty="0">
                <a:solidFill>
                  <a:schemeClr val="bg1"/>
                </a:solidFill>
              </a:rPr>
              <a:t>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5A484-AF55-9447-9B51-C7F41F18D3AD}"/>
              </a:ext>
            </a:extLst>
          </p:cNvPr>
          <p:cNvSpPr/>
          <p:nvPr/>
        </p:nvSpPr>
        <p:spPr>
          <a:xfrm>
            <a:off x="839416" y="2070950"/>
            <a:ext cx="7092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3. Подделка записей 
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1046538" y="2831404"/>
            <a:ext cx="8937894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4. </a:t>
            </a:r>
            <a:r>
              <a:rPr lang="ru-RU" sz="4000" b="1" dirty="0">
                <a:solidFill>
                  <a:schemeClr val="tx1"/>
                </a:solidFill>
              </a:rPr>
              <a:t>Только пастырский авторитет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7D981-213F-554A-A17C-9F492423D22F}"/>
              </a:ext>
            </a:extLst>
          </p:cNvPr>
          <p:cNvSpPr/>
          <p:nvPr/>
        </p:nvSpPr>
        <p:spPr>
          <a:xfrm>
            <a:off x="1559496" y="1464459"/>
            <a:ext cx="9217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3600" dirty="0">
                <a:solidFill>
                  <a:prstClr val="white"/>
                </a:solidFill>
              </a:rPr>
              <a:t>И Он поставил одних Апостолами, других </a:t>
            </a:r>
            <a:r>
              <a:rPr lang="ru-RU" sz="3600" dirty="0">
                <a:solidFill>
                  <a:srgbClr val="FFFF00"/>
                </a:solidFill>
              </a:rPr>
              <a:t>пророками</a:t>
            </a:r>
            <a:r>
              <a:rPr lang="ru-RU" sz="3600" dirty="0">
                <a:solidFill>
                  <a:prstClr val="white"/>
                </a:solidFill>
              </a:rPr>
              <a:t>, иных Евангелистами, иных пастырями и учителями, К совершению святых, на дело служения, для созидания Тела Христова, доколе все придем в </a:t>
            </a:r>
            <a:r>
              <a:rPr lang="ru-RU" sz="3600" dirty="0">
                <a:solidFill>
                  <a:srgbClr val="FFFF00"/>
                </a:solidFill>
              </a:rPr>
              <a:t>единство веры </a:t>
            </a:r>
            <a:r>
              <a:rPr lang="ru-RU" sz="3600" dirty="0">
                <a:solidFill>
                  <a:prstClr val="white"/>
                </a:solidFill>
              </a:rPr>
              <a:t>… дабы мы не были более младенцами, колеблющимися и увлекающимися всяким ветром </a:t>
            </a:r>
            <a:r>
              <a:rPr lang="ru-RU" sz="3600" dirty="0">
                <a:solidFill>
                  <a:srgbClr val="FFFF00"/>
                </a:solidFill>
              </a:rPr>
              <a:t>учения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BB997-64F2-0741-A0F8-FCB9DA26EE25}"/>
              </a:ext>
            </a:extLst>
          </p:cNvPr>
          <p:cNvSpPr txBox="1"/>
          <p:nvPr/>
        </p:nvSpPr>
        <p:spPr>
          <a:xfrm>
            <a:off x="3206676" y="633462"/>
            <a:ext cx="5778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FFC000"/>
                </a:solidFill>
              </a:rPr>
              <a:t>Ефесянам</a:t>
            </a:r>
            <a:r>
              <a:rPr lang="en-US" sz="4800" b="1" dirty="0">
                <a:solidFill>
                  <a:srgbClr val="FFC000"/>
                </a:solidFill>
              </a:rPr>
              <a:t> 4:11-14</a:t>
            </a:r>
          </a:p>
        </p:txBody>
      </p:sp>
    </p:spTree>
    <p:extLst>
      <p:ext uri="{BB962C8B-B14F-4D97-AF65-F5344CB8AC3E}">
        <p14:creationId xmlns:p14="http://schemas.microsoft.com/office/powerpoint/2010/main" val="185883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772B-07F8-F747-920A-736C422A8993}"/>
              </a:ext>
            </a:extLst>
          </p:cNvPr>
          <p:cNvSpPr/>
          <p:nvPr/>
        </p:nvSpPr>
        <p:spPr>
          <a:xfrm>
            <a:off x="983432" y="4505561"/>
            <a:ext cx="10441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Мне действительно поручено осуществлять функции </a:t>
            </a:r>
            <a:r>
              <a:rPr lang="ru-RU" sz="3200" dirty="0">
                <a:solidFill>
                  <a:srgbClr val="FFFF00"/>
                </a:solidFill>
              </a:rPr>
              <a:t>пророка</a:t>
            </a:r>
            <a:r>
              <a:rPr lang="ru-RU" sz="3200" dirty="0">
                <a:solidFill>
                  <a:schemeClr val="bg1"/>
                </a:solidFill>
              </a:rPr>
              <a:t>, но мое служение не ограничивается ими». </a:t>
            </a:r>
            <a:br>
              <a:rPr lang="ru-RU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16E6A-4B9B-3148-A5C2-5B41190491A1}"/>
              </a:ext>
            </a:extLst>
          </p:cNvPr>
          <p:cNvSpPr/>
          <p:nvPr/>
        </p:nvSpPr>
        <p:spPr>
          <a:xfrm>
            <a:off x="5303912" y="5733256"/>
            <a:ext cx="5472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Э. Уайт, Избранные вести, т.1, с. 36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B45-D5B2-A543-8AC0-7AC33ECF3696}"/>
              </a:ext>
            </a:extLst>
          </p:cNvPr>
          <p:cNvSpPr/>
          <p:nvPr/>
        </p:nvSpPr>
        <p:spPr>
          <a:xfrm>
            <a:off x="5304124" y="3717032"/>
            <a:ext cx="5472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Э. Уайт, Избранные вести, т.1, с. 34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1127448" y="536557"/>
            <a:ext cx="9937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Я никогда не провозглашала себя </a:t>
            </a:r>
            <a:r>
              <a:rPr lang="ru-RU" sz="3200" dirty="0">
                <a:solidFill>
                  <a:srgbClr val="FFFF00"/>
                </a:solidFill>
              </a:rPr>
              <a:t>пророчицей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Если другие называют меня так, я не вступаю с ними в полемику. Но моя деятельность охватывает так много различных сфер, что я не могу называть себя иначе, как </a:t>
            </a:r>
            <a:r>
              <a:rPr lang="ru-RU" sz="3200" dirty="0">
                <a:solidFill>
                  <a:srgbClr val="FFFF00"/>
                </a:solidFill>
              </a:rPr>
              <a:t>вестницей</a:t>
            </a:r>
            <a:r>
              <a:rPr lang="ru-RU" sz="3200" dirty="0">
                <a:solidFill>
                  <a:schemeClr val="bg1"/>
                </a:solidFill>
              </a:rPr>
              <a:t>, призванной нести вести Господа Его народу и брать на себя любую работу, на которую Он укажет».</a:t>
            </a:r>
          </a:p>
        </p:txBody>
      </p:sp>
    </p:spTree>
    <p:extLst>
      <p:ext uri="{BB962C8B-B14F-4D97-AF65-F5344CB8AC3E}">
        <p14:creationId xmlns:p14="http://schemas.microsoft.com/office/powerpoint/2010/main" val="155711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87CD4C-2068-BA46-956F-F8EC1C35BA35}"/>
              </a:ext>
            </a:extLst>
          </p:cNvPr>
          <p:cNvSpPr/>
          <p:nvPr/>
        </p:nvSpPr>
        <p:spPr>
          <a:xfrm>
            <a:off x="1631504" y="2834346"/>
            <a:ext cx="8772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4. </a:t>
            </a:r>
            <a:r>
              <a:rPr lang="ru-RU" sz="4000" b="1" dirty="0">
                <a:solidFill>
                  <a:schemeClr val="bg1"/>
                </a:solidFill>
              </a:rPr>
              <a:t>Только пастырский авторитет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1055440" y="1414604"/>
            <a:ext cx="832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2. </a:t>
            </a:r>
            <a:r>
              <a:rPr lang="ru-RU" sz="4000" b="1" dirty="0">
                <a:solidFill>
                  <a:schemeClr val="bg1"/>
                </a:solidFill>
              </a:rPr>
              <a:t>Обвинения в плагиате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767408" y="673524"/>
            <a:ext cx="917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Sola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5A484-AF55-9447-9B51-C7F41F18D3AD}"/>
              </a:ext>
            </a:extLst>
          </p:cNvPr>
          <p:cNvSpPr/>
          <p:nvPr/>
        </p:nvSpPr>
        <p:spPr>
          <a:xfrm>
            <a:off x="1631504" y="2155684"/>
            <a:ext cx="6334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3. </a:t>
            </a:r>
            <a:r>
              <a:rPr lang="ru-RU" sz="4000" b="1" dirty="0">
                <a:solidFill>
                  <a:schemeClr val="bg1"/>
                </a:solidFill>
              </a:rPr>
              <a:t>Подделка записей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1631504" y="3577641"/>
            <a:ext cx="6589712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5. </a:t>
            </a:r>
            <a:r>
              <a:rPr lang="ru-RU" sz="4000" b="1" dirty="0">
                <a:solidFill>
                  <a:schemeClr val="tx1"/>
                </a:solidFill>
              </a:rPr>
              <a:t>Дитя Апокалипсиса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63324-69B8-9043-80C0-2F618912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12" y="940488"/>
            <a:ext cx="3384376" cy="4977024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19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4BB479-ACAD-EF41-8794-AF15476D7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17" y="1148386"/>
            <a:ext cx="8743566" cy="45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7292A-BEE3-8146-B712-07780B97B406}"/>
              </a:ext>
            </a:extLst>
          </p:cNvPr>
          <p:cNvSpPr/>
          <p:nvPr/>
        </p:nvSpPr>
        <p:spPr>
          <a:xfrm>
            <a:off x="1631504" y="3530515"/>
            <a:ext cx="72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5. </a:t>
            </a:r>
            <a:r>
              <a:rPr lang="ru-RU" sz="4000" b="1" dirty="0">
                <a:solidFill>
                  <a:schemeClr val="bg1"/>
                </a:solidFill>
              </a:rPr>
              <a:t>Дитя Апокалипсиса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7CD4C-2068-BA46-956F-F8EC1C35BA35}"/>
              </a:ext>
            </a:extLst>
          </p:cNvPr>
          <p:cNvSpPr/>
          <p:nvPr/>
        </p:nvSpPr>
        <p:spPr>
          <a:xfrm>
            <a:off x="1485380" y="2834346"/>
            <a:ext cx="9723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4. Только пастырский авторитет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983432" y="1471315"/>
            <a:ext cx="9147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2. </a:t>
            </a:r>
            <a:r>
              <a:rPr lang="ru-RU" sz="4000" b="1" dirty="0">
                <a:solidFill>
                  <a:schemeClr val="bg1"/>
                </a:solidFill>
              </a:rPr>
              <a:t>Обвинения в плагиате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775520" y="836712"/>
            <a:ext cx="778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Sola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5A484-AF55-9447-9B51-C7F41F18D3AD}"/>
              </a:ext>
            </a:extLst>
          </p:cNvPr>
          <p:cNvSpPr/>
          <p:nvPr/>
        </p:nvSpPr>
        <p:spPr>
          <a:xfrm>
            <a:off x="1919536" y="215123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3. </a:t>
            </a:r>
            <a:r>
              <a:rPr lang="ru-RU" sz="4000" b="1" dirty="0">
                <a:solidFill>
                  <a:schemeClr val="bg1"/>
                </a:solidFill>
              </a:rPr>
              <a:t>Подделка записей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2279576" y="4291317"/>
            <a:ext cx="6572006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6. Мошенница и нарцисс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B45-D5B2-A543-8AC0-7AC33ECF3696}"/>
              </a:ext>
            </a:extLst>
          </p:cNvPr>
          <p:cNvSpPr/>
          <p:nvPr/>
        </p:nvSpPr>
        <p:spPr>
          <a:xfrm>
            <a:off x="3863752" y="5013176"/>
            <a:ext cx="7394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>
                <a:solidFill>
                  <a:schemeClr val="bg1"/>
                </a:solidFill>
              </a:rPr>
              <a:t>Фрэнсис</a:t>
            </a:r>
            <a:r>
              <a:rPr lang="ru-RU" sz="2800" dirty="0">
                <a:solidFill>
                  <a:schemeClr val="bg1"/>
                </a:solidFill>
              </a:rPr>
              <a:t> Д. Никол, Эллен Уайт и ее критики, Вашингтон </a:t>
            </a:r>
            <a:r>
              <a:rPr lang="en-US" sz="2800" dirty="0">
                <a:solidFill>
                  <a:schemeClr val="bg1"/>
                </a:solidFill>
              </a:rPr>
              <a:t>DC, </a:t>
            </a:r>
            <a:r>
              <a:rPr lang="ru-RU" sz="2800" dirty="0" err="1">
                <a:solidFill>
                  <a:schemeClr val="bg1"/>
                </a:solidFill>
              </a:rPr>
              <a:t>Ревью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ru-RU" sz="2800" dirty="0" err="1">
                <a:solidFill>
                  <a:schemeClr val="bg1"/>
                </a:solidFill>
              </a:rPr>
              <a:t>Геральд</a:t>
            </a:r>
            <a:r>
              <a:rPr lang="ru-RU" sz="2800" dirty="0">
                <a:solidFill>
                  <a:schemeClr val="bg1"/>
                </a:solidFill>
              </a:rPr>
              <a:t>, 1951, с. 50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983432" y="620688"/>
            <a:ext cx="101531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Если такое </a:t>
            </a:r>
            <a:r>
              <a:rPr lang="ru-RU" sz="3200" dirty="0">
                <a:solidFill>
                  <a:srgbClr val="FFFF00"/>
                </a:solidFill>
              </a:rPr>
              <a:t>психическое заболевание</a:t>
            </a:r>
            <a:r>
              <a:rPr lang="ru-RU" sz="3200" dirty="0">
                <a:solidFill>
                  <a:schemeClr val="bg1"/>
                </a:solidFill>
              </a:rPr>
              <a:t>, от которого, как предполагается, страдала миссис Уайт, приведет к жизни жертвенного служения и посвящения, планирования миссии, советов для святой жизни и высоких стандартов, бескорыстной любви к нуждающимся и всех других христианских добродетелей, которые излучались из ее жизни, то мы бы определенно сказали:  «Боже дай нам </a:t>
            </a:r>
            <a:r>
              <a:rPr lang="ru-RU" sz="3200" dirty="0">
                <a:solidFill>
                  <a:srgbClr val="FFFF00"/>
                </a:solidFill>
              </a:rPr>
              <a:t>больше таких психически неприспособленных людей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9440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7292A-BEE3-8146-B712-07780B97B406}"/>
              </a:ext>
            </a:extLst>
          </p:cNvPr>
          <p:cNvSpPr/>
          <p:nvPr/>
        </p:nvSpPr>
        <p:spPr>
          <a:xfrm>
            <a:off x="1516212" y="3314491"/>
            <a:ext cx="733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Дитя Апокалипсиса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68CE9-C4B4-8243-B848-BBFD111CCD1F}"/>
              </a:ext>
            </a:extLst>
          </p:cNvPr>
          <p:cNvSpPr/>
          <p:nvPr/>
        </p:nvSpPr>
        <p:spPr>
          <a:xfrm>
            <a:off x="1775520" y="402237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Мошенник и нарцисс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7CD4C-2068-BA46-956F-F8EC1C35BA35}"/>
              </a:ext>
            </a:extLst>
          </p:cNvPr>
          <p:cNvSpPr/>
          <p:nvPr/>
        </p:nvSpPr>
        <p:spPr>
          <a:xfrm>
            <a:off x="1485380" y="2618322"/>
            <a:ext cx="9507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Только пасторский авторитет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839416" y="1271638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Обвинения в плагиате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775520" y="620688"/>
            <a:ext cx="778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Принятие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Sola Scriptura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5A484-AF55-9447-9B51-C7F41F18D3AD}"/>
              </a:ext>
            </a:extLst>
          </p:cNvPr>
          <p:cNvSpPr/>
          <p:nvPr/>
        </p:nvSpPr>
        <p:spPr>
          <a:xfrm>
            <a:off x="1055440" y="1939121"/>
            <a:ext cx="8078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Подделка записей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2CD464BC-0CC9-3B46-AABA-B3A3E7CDE0EB}"/>
              </a:ext>
            </a:extLst>
          </p:cNvPr>
          <p:cNvSpPr/>
          <p:nvPr/>
        </p:nvSpPr>
        <p:spPr>
          <a:xfrm>
            <a:off x="2495600" y="4729963"/>
            <a:ext cx="9507164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7. Эсхатология обусловленная культурой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B45-D5B2-A543-8AC0-7AC33ECF3696}"/>
              </a:ext>
            </a:extLst>
          </p:cNvPr>
          <p:cNvSpPr/>
          <p:nvPr/>
        </p:nvSpPr>
        <p:spPr>
          <a:xfrm>
            <a:off x="3503712" y="4077072"/>
            <a:ext cx="7573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Герхард фон Рэд, Теология Ветхого Завета, </a:t>
            </a:r>
            <a:r>
              <a:rPr lang="en-US" sz="2800" dirty="0">
                <a:solidFill>
                  <a:schemeClr val="bg1"/>
                </a:solidFill>
              </a:rPr>
              <a:t>Harper &amp; Row, 1965, </a:t>
            </a:r>
            <a:r>
              <a:rPr lang="ru-RU" sz="2800" dirty="0">
                <a:solidFill>
                  <a:schemeClr val="bg1"/>
                </a:solidFill>
              </a:rPr>
              <a:t>т</a:t>
            </a:r>
            <a:r>
              <a:rPr lang="en-US" sz="2800" dirty="0">
                <a:solidFill>
                  <a:schemeClr val="bg1"/>
                </a:solidFill>
              </a:rPr>
              <a:t>. 2, </a:t>
            </a:r>
            <a:r>
              <a:rPr lang="ru-RU" sz="2800" dirty="0">
                <a:solidFill>
                  <a:schemeClr val="bg1"/>
                </a:solidFill>
              </a:rPr>
              <a:t>с</a:t>
            </a:r>
            <a:r>
              <a:rPr lang="en-US" sz="2800" dirty="0">
                <a:solidFill>
                  <a:schemeClr val="bg1"/>
                </a:solidFill>
              </a:rPr>
              <a:t>. 313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1736789" y="1309901"/>
            <a:ext cx="8823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ru-RU" sz="4000" dirty="0">
                <a:solidFill>
                  <a:schemeClr val="bg1"/>
                </a:solidFill>
              </a:rPr>
              <a:t>В </a:t>
            </a:r>
            <a:r>
              <a:rPr lang="ru-RU" sz="4000" dirty="0">
                <a:solidFill>
                  <a:srgbClr val="FFFF00"/>
                </a:solidFill>
              </a:rPr>
              <a:t>видении</a:t>
            </a:r>
            <a:r>
              <a:rPr lang="ru-RU" sz="4000" dirty="0">
                <a:solidFill>
                  <a:schemeClr val="bg1"/>
                </a:solidFill>
              </a:rPr>
              <a:t> «вся мировая история проходит перед его [пророком] духом, как </a:t>
            </a:r>
            <a:r>
              <a:rPr lang="ru-RU" sz="4000" dirty="0">
                <a:solidFill>
                  <a:srgbClr val="FFFF00"/>
                </a:solidFill>
              </a:rPr>
              <a:t>фильм</a:t>
            </a:r>
            <a:r>
              <a:rPr lang="en-US" sz="4000" dirty="0">
                <a:solidFill>
                  <a:schemeClr val="bg1"/>
                </a:solidFill>
              </a:rPr>
              <a:t>”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2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7292A-BEE3-8146-B712-07780B97B406}"/>
              </a:ext>
            </a:extLst>
          </p:cNvPr>
          <p:cNvSpPr/>
          <p:nvPr/>
        </p:nvSpPr>
        <p:spPr>
          <a:xfrm>
            <a:off x="1516212" y="3314491"/>
            <a:ext cx="733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5. </a:t>
            </a:r>
            <a:r>
              <a:rPr lang="ru-RU" sz="4000" b="1" dirty="0">
                <a:solidFill>
                  <a:schemeClr val="bg1"/>
                </a:solidFill>
              </a:rPr>
              <a:t>Дитя Апокалипсиса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68CE9-C4B4-8243-B848-BBFD111CCD1F}"/>
              </a:ext>
            </a:extLst>
          </p:cNvPr>
          <p:cNvSpPr/>
          <p:nvPr/>
        </p:nvSpPr>
        <p:spPr>
          <a:xfrm>
            <a:off x="1775520" y="402237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6. </a:t>
            </a:r>
            <a:r>
              <a:rPr lang="ru-RU" sz="4000" b="1" dirty="0">
                <a:solidFill>
                  <a:schemeClr val="bg1"/>
                </a:solidFill>
              </a:rPr>
              <a:t>Мошенник и нарцисс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7CD4C-2068-BA46-956F-F8EC1C35BA35}"/>
              </a:ext>
            </a:extLst>
          </p:cNvPr>
          <p:cNvSpPr/>
          <p:nvPr/>
        </p:nvSpPr>
        <p:spPr>
          <a:xfrm>
            <a:off x="1485380" y="2618322"/>
            <a:ext cx="9507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4. </a:t>
            </a:r>
            <a:r>
              <a:rPr lang="ru-RU" sz="4000" b="1" dirty="0">
                <a:solidFill>
                  <a:schemeClr val="bg1"/>
                </a:solidFill>
              </a:rPr>
              <a:t>Только пасторский авторитет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72904-2B81-3842-9DFA-F019107884AE}"/>
              </a:ext>
            </a:extLst>
          </p:cNvPr>
          <p:cNvSpPr/>
          <p:nvPr/>
        </p:nvSpPr>
        <p:spPr>
          <a:xfrm>
            <a:off x="839416" y="1271638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2. </a:t>
            </a:r>
            <a:r>
              <a:rPr lang="ru-RU" sz="4000" b="1" dirty="0">
                <a:solidFill>
                  <a:schemeClr val="bg1"/>
                </a:solidFill>
              </a:rPr>
              <a:t>Обвинения в плагиате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168B8-7347-DB4B-BFF5-7990C9C66A14}"/>
              </a:ext>
            </a:extLst>
          </p:cNvPr>
          <p:cNvSpPr/>
          <p:nvPr/>
        </p:nvSpPr>
        <p:spPr>
          <a:xfrm>
            <a:off x="1775520" y="620688"/>
            <a:ext cx="778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1. </a:t>
            </a:r>
            <a:r>
              <a:rPr lang="ru-RU" sz="4000" b="1" dirty="0">
                <a:solidFill>
                  <a:schemeClr val="bg1"/>
                </a:solidFill>
              </a:rPr>
              <a:t>Принятие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Sola Scriptura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B9426E-9455-0941-A9CE-7657AAF6E557}"/>
              </a:ext>
            </a:extLst>
          </p:cNvPr>
          <p:cNvSpPr/>
          <p:nvPr/>
        </p:nvSpPr>
        <p:spPr>
          <a:xfrm>
            <a:off x="2423592" y="4661175"/>
            <a:ext cx="976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7. </a:t>
            </a:r>
            <a:r>
              <a:rPr lang="ru-RU" sz="4000" b="1" dirty="0">
                <a:solidFill>
                  <a:schemeClr val="bg1"/>
                </a:solidFill>
              </a:rPr>
              <a:t>Эсхатология обусловленная культурой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5A484-AF55-9447-9B51-C7F41F18D3AD}"/>
              </a:ext>
            </a:extLst>
          </p:cNvPr>
          <p:cNvSpPr/>
          <p:nvPr/>
        </p:nvSpPr>
        <p:spPr>
          <a:xfrm>
            <a:off x="1055440" y="1939121"/>
            <a:ext cx="8078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3. </a:t>
            </a:r>
            <a:r>
              <a:rPr lang="ru-RU" sz="4000" b="1" dirty="0">
                <a:solidFill>
                  <a:schemeClr val="bg1"/>
                </a:solidFill>
              </a:rPr>
              <a:t>Подделка записей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2495600" y="5379699"/>
            <a:ext cx="8424936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8. </a:t>
            </a:r>
            <a:r>
              <a:rPr lang="ru-RU" sz="4000" b="1" dirty="0">
                <a:solidFill>
                  <a:schemeClr val="tx1"/>
                </a:solidFill>
              </a:rPr>
              <a:t>Оценка критическими теориями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983432" y="632877"/>
            <a:ext cx="10153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Я видела, что некоторые братья </a:t>
            </a:r>
            <a:r>
              <a:rPr lang="ru-RU" sz="3200" dirty="0">
                <a:solidFill>
                  <a:srgbClr val="FFFF00"/>
                </a:solidFill>
              </a:rPr>
              <a:t>духовно слабнут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Они в течение какого-то времени живут тем, что следят, правильно ли ведут себя другие братья, отмечая каждую ошибку, чтобы причинить им неприятности. И когда они делают это, их умы заняты не Богом, не Небесами, не истиной, а чем-то другим, как и хотел сатана… И до тех пор, пока такие наблюдатели внутренне не изменятся, </a:t>
            </a:r>
            <a:r>
              <a:rPr lang="ru-RU" sz="3200" dirty="0">
                <a:solidFill>
                  <a:srgbClr val="FFFF00"/>
                </a:solidFill>
              </a:rPr>
              <a:t>им не будет места на Небесах</a:t>
            </a:r>
            <a:r>
              <a:rPr lang="ru-RU" sz="3200" dirty="0">
                <a:solidFill>
                  <a:schemeClr val="bg1"/>
                </a:solidFill>
              </a:rPr>
              <a:t>, ибо они станут выискивать </a:t>
            </a:r>
            <a:r>
              <a:rPr lang="ru-RU" sz="3200" dirty="0">
                <a:solidFill>
                  <a:srgbClr val="FFFF00"/>
                </a:solidFill>
              </a:rPr>
              <a:t>грех в Самом Господе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806B8-6316-A646-883C-0F262212D80C}"/>
              </a:ext>
            </a:extLst>
          </p:cNvPr>
          <p:cNvSpPr/>
          <p:nvPr/>
        </p:nvSpPr>
        <p:spPr>
          <a:xfrm>
            <a:off x="3338389" y="5376043"/>
            <a:ext cx="7150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Э. Уайт, Свидетельства для Церкви, т. 1, с. 145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6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2AB6F-D93F-3040-AA86-F926A0C9254C}"/>
              </a:ext>
            </a:extLst>
          </p:cNvPr>
          <p:cNvSpPr/>
          <p:nvPr/>
        </p:nvSpPr>
        <p:spPr>
          <a:xfrm>
            <a:off x="2243572" y="92307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Может ли кто-то спастись, не принимая Эллен Г. Уайт</a:t>
            </a:r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aixaDeTexto 14">
            <a:extLst>
              <a:ext uri="{FF2B5EF4-FFF2-40B4-BE49-F238E27FC236}">
                <a16:creationId xmlns:a16="http://schemas.microsoft.com/office/drawing/2014/main" id="{240E12D2-21B9-674A-90A3-4F620B7EDD65}"/>
              </a:ext>
            </a:extLst>
          </p:cNvPr>
          <p:cNvSpPr txBox="1">
            <a:spLocks/>
          </p:cNvSpPr>
          <p:nvPr/>
        </p:nvSpPr>
        <p:spPr>
          <a:xfrm>
            <a:off x="4298663" y="2780928"/>
            <a:ext cx="35946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bg1"/>
                </a:solidFill>
              </a:rPr>
              <a:t>Луки</a:t>
            </a:r>
            <a:r>
              <a:rPr lang="pt-BR" sz="4800" b="1" dirty="0">
                <a:solidFill>
                  <a:schemeClr val="bg1"/>
                </a:solidFill>
              </a:rPr>
              <a:t> 10:16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023B6-8F00-1A4A-831B-76BEB4F245CA}"/>
              </a:ext>
            </a:extLst>
          </p:cNvPr>
          <p:cNvSpPr/>
          <p:nvPr/>
        </p:nvSpPr>
        <p:spPr>
          <a:xfrm>
            <a:off x="1667508" y="4023233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Слушающий </a:t>
            </a:r>
            <a:r>
              <a:rPr lang="ru-RU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вас Меня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слушает, и отвергающийся вас Меня отвергается; а отвергающийся Меня </a:t>
            </a:r>
            <a:r>
              <a:rPr lang="ru-RU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отвергается Пославшего Меня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3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4">
            <a:extLst>
              <a:ext uri="{FF2B5EF4-FFF2-40B4-BE49-F238E27FC236}">
                <a16:creationId xmlns:a16="http://schemas.microsoft.com/office/drawing/2014/main" id="{91581442-D6C2-BE46-9267-0A7F0615ED2A}"/>
              </a:ext>
            </a:extLst>
          </p:cNvPr>
          <p:cNvSpPr txBox="1">
            <a:spLocks/>
          </p:cNvSpPr>
          <p:nvPr/>
        </p:nvSpPr>
        <p:spPr>
          <a:xfrm>
            <a:off x="3290551" y="1434709"/>
            <a:ext cx="56108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2 </a:t>
            </a:r>
            <a:r>
              <a:rPr lang="ru-RU" sz="4800" b="1">
                <a:solidFill>
                  <a:schemeClr val="bg1"/>
                </a:solidFill>
              </a:rPr>
              <a:t>Пар.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20:20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BC331A-838D-3A43-A017-1909A76452F8}"/>
              </a:ext>
            </a:extLst>
          </p:cNvPr>
          <p:cNvSpPr/>
          <p:nvPr/>
        </p:nvSpPr>
        <p:spPr>
          <a:xfrm>
            <a:off x="2231740" y="2892275"/>
            <a:ext cx="7728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Верьте </a:t>
            </a:r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Господу Богу вашему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 будьте тверды; верьте </a:t>
            </a:r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пророкам Его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 будет успех вам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9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164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12 Conector recto">
            <a:extLst>
              <a:ext uri="{FF2B5EF4-FFF2-40B4-BE49-F238E27FC236}">
                <a16:creationId xmlns:a16="http://schemas.microsoft.com/office/drawing/2014/main" id="{7B162FA5-820D-844B-9762-F841611D52E1}"/>
              </a:ext>
            </a:extLst>
          </p:cNvPr>
          <p:cNvCxnSpPr>
            <a:cxnSpLocks/>
          </p:cNvCxnSpPr>
          <p:nvPr/>
        </p:nvCxnSpPr>
        <p:spPr>
          <a:xfrm flipV="1">
            <a:off x="5263161" y="3920316"/>
            <a:ext cx="0" cy="18992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112 Conector recto">
            <a:extLst>
              <a:ext uri="{FF2B5EF4-FFF2-40B4-BE49-F238E27FC236}">
                <a16:creationId xmlns:a16="http://schemas.microsoft.com/office/drawing/2014/main" id="{C03375EC-B1DE-3C4F-827C-12F7329C94E1}"/>
              </a:ext>
            </a:extLst>
          </p:cNvPr>
          <p:cNvCxnSpPr>
            <a:cxnSpLocks/>
          </p:cNvCxnSpPr>
          <p:nvPr/>
        </p:nvCxnSpPr>
        <p:spPr>
          <a:xfrm flipH="1" flipV="1">
            <a:off x="3960484" y="3920316"/>
            <a:ext cx="11230" cy="205891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112 Conector recto">
            <a:extLst>
              <a:ext uri="{FF2B5EF4-FFF2-40B4-BE49-F238E27FC236}">
                <a16:creationId xmlns:a16="http://schemas.microsoft.com/office/drawing/2014/main" id="{0C699A7F-F6F3-5445-B92D-A80840F7BDB9}"/>
              </a:ext>
            </a:extLst>
          </p:cNvPr>
          <p:cNvCxnSpPr>
            <a:cxnSpLocks/>
          </p:cNvCxnSpPr>
          <p:nvPr/>
        </p:nvCxnSpPr>
        <p:spPr>
          <a:xfrm flipV="1">
            <a:off x="2532838" y="3897676"/>
            <a:ext cx="0" cy="226762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14 Rectángulo">
            <a:extLst>
              <a:ext uri="{FF2B5EF4-FFF2-40B4-BE49-F238E27FC236}">
                <a16:creationId xmlns:a16="http://schemas.microsoft.com/office/drawing/2014/main" id="{D0BF039B-0C6C-7C4D-BE2A-60846A37E562}"/>
              </a:ext>
            </a:extLst>
          </p:cNvPr>
          <p:cNvSpPr/>
          <p:nvPr/>
        </p:nvSpPr>
        <p:spPr>
          <a:xfrm rot="17595415">
            <a:off x="1099537" y="2582236"/>
            <a:ext cx="2344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Грехопадение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6 Rectángulo">
            <a:extLst>
              <a:ext uri="{FF2B5EF4-FFF2-40B4-BE49-F238E27FC236}">
                <a16:creationId xmlns:a16="http://schemas.microsoft.com/office/drawing/2014/main" id="{5FFF212B-C303-834C-B00D-D75BD2630EFE}"/>
              </a:ext>
            </a:extLst>
          </p:cNvPr>
          <p:cNvSpPr/>
          <p:nvPr/>
        </p:nvSpPr>
        <p:spPr>
          <a:xfrm rot="17595415">
            <a:off x="3558693" y="2994767"/>
            <a:ext cx="1330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Египет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id="{BE865042-215B-3E41-AC13-D7E9C1A7C9EB}"/>
              </a:ext>
            </a:extLst>
          </p:cNvPr>
          <p:cNvSpPr/>
          <p:nvPr/>
        </p:nvSpPr>
        <p:spPr>
          <a:xfrm rot="17595415">
            <a:off x="5789201" y="2845276"/>
            <a:ext cx="167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Вавилон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8 Rectángulo">
            <a:extLst>
              <a:ext uri="{FF2B5EF4-FFF2-40B4-BE49-F238E27FC236}">
                <a16:creationId xmlns:a16="http://schemas.microsoft.com/office/drawing/2014/main" id="{74BEB9D5-94C9-BA43-8120-6156BA839782}"/>
              </a:ext>
            </a:extLst>
          </p:cNvPr>
          <p:cNvSpPr/>
          <p:nvPr/>
        </p:nvSpPr>
        <p:spPr>
          <a:xfrm rot="17595415">
            <a:off x="4463553" y="2081010"/>
            <a:ext cx="2499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Ахав / Иезавель
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9 Rectángulo">
            <a:extLst>
              <a:ext uri="{FF2B5EF4-FFF2-40B4-BE49-F238E27FC236}">
                <a16:creationId xmlns:a16="http://schemas.microsoft.com/office/drawing/2014/main" id="{13EEBFA1-17B2-2241-98BD-7FE4D1F06F37}"/>
              </a:ext>
            </a:extLst>
          </p:cNvPr>
          <p:cNvSpPr/>
          <p:nvPr/>
        </p:nvSpPr>
        <p:spPr>
          <a:xfrm rot="17595415">
            <a:off x="9375150" y="2463605"/>
            <a:ext cx="2128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2nd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Пришествие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2 Rectángulo">
            <a:extLst>
              <a:ext uri="{FF2B5EF4-FFF2-40B4-BE49-F238E27FC236}">
                <a16:creationId xmlns:a16="http://schemas.microsoft.com/office/drawing/2014/main" id="{8ECF5971-58A7-474E-8DCE-0308A0533D46}"/>
              </a:ext>
            </a:extLst>
          </p:cNvPr>
          <p:cNvSpPr/>
          <p:nvPr/>
        </p:nvSpPr>
        <p:spPr>
          <a:xfrm rot="17595415">
            <a:off x="8829351" y="3054523"/>
            <a:ext cx="1235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1844</a:t>
            </a:r>
          </a:p>
        </p:txBody>
      </p:sp>
      <p:sp>
        <p:nvSpPr>
          <p:cNvPr id="14" name="23 Rectángulo">
            <a:extLst>
              <a:ext uri="{FF2B5EF4-FFF2-40B4-BE49-F238E27FC236}">
                <a16:creationId xmlns:a16="http://schemas.microsoft.com/office/drawing/2014/main" id="{39C1D099-C7B4-224A-904B-6D18CEF8A8A3}"/>
              </a:ext>
            </a:extLst>
          </p:cNvPr>
          <p:cNvSpPr/>
          <p:nvPr/>
        </p:nvSpPr>
        <p:spPr>
          <a:xfrm rot="17595415">
            <a:off x="7047111" y="2388937"/>
            <a:ext cx="2264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1st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Пришествие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32 Rectángulo">
            <a:extLst>
              <a:ext uri="{FF2B5EF4-FFF2-40B4-BE49-F238E27FC236}">
                <a16:creationId xmlns:a16="http://schemas.microsoft.com/office/drawing/2014/main" id="{7E2C0FEF-FC1C-5047-A6B5-095D5D462970}"/>
              </a:ext>
            </a:extLst>
          </p:cNvPr>
          <p:cNvSpPr/>
          <p:nvPr/>
        </p:nvSpPr>
        <p:spPr>
          <a:xfrm>
            <a:off x="3370394" y="4945682"/>
            <a:ext cx="1183909" cy="338554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Плен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48 Conector recto">
            <a:extLst>
              <a:ext uri="{FF2B5EF4-FFF2-40B4-BE49-F238E27FC236}">
                <a16:creationId xmlns:a16="http://schemas.microsoft.com/office/drawing/2014/main" id="{02718DCD-1075-6449-920F-F533BDA47E42}"/>
              </a:ext>
            </a:extLst>
          </p:cNvPr>
          <p:cNvCxnSpPr/>
          <p:nvPr/>
        </p:nvCxnSpPr>
        <p:spPr>
          <a:xfrm flipV="1">
            <a:off x="1891417" y="3897676"/>
            <a:ext cx="0" cy="34198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52 Conector recto">
            <a:extLst>
              <a:ext uri="{FF2B5EF4-FFF2-40B4-BE49-F238E27FC236}">
                <a16:creationId xmlns:a16="http://schemas.microsoft.com/office/drawing/2014/main" id="{70B43EC1-D187-A445-8DE9-31942D7394A6}"/>
              </a:ext>
            </a:extLst>
          </p:cNvPr>
          <p:cNvCxnSpPr>
            <a:cxnSpLocks/>
          </p:cNvCxnSpPr>
          <p:nvPr/>
        </p:nvCxnSpPr>
        <p:spPr>
          <a:xfrm flipV="1">
            <a:off x="9306858" y="3897676"/>
            <a:ext cx="0" cy="123100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14 Conector recto">
            <a:extLst>
              <a:ext uri="{FF2B5EF4-FFF2-40B4-BE49-F238E27FC236}">
                <a16:creationId xmlns:a16="http://schemas.microsoft.com/office/drawing/2014/main" id="{09D0104C-FAFA-884A-B286-3DCF752D0B03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7863605" y="5517963"/>
            <a:ext cx="1112413" cy="1052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17 Conector recto">
            <a:extLst>
              <a:ext uri="{FF2B5EF4-FFF2-40B4-BE49-F238E27FC236}">
                <a16:creationId xmlns:a16="http://schemas.microsoft.com/office/drawing/2014/main" id="{30D16F0D-9D43-8E45-AF41-7A35A2621808}"/>
              </a:ext>
            </a:extLst>
          </p:cNvPr>
          <p:cNvCxnSpPr>
            <a:cxnSpLocks/>
          </p:cNvCxnSpPr>
          <p:nvPr/>
        </p:nvCxnSpPr>
        <p:spPr>
          <a:xfrm flipH="1" flipV="1">
            <a:off x="6369505" y="3897676"/>
            <a:ext cx="13168" cy="176575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18 Conector recto">
            <a:extLst>
              <a:ext uri="{FF2B5EF4-FFF2-40B4-BE49-F238E27FC236}">
                <a16:creationId xmlns:a16="http://schemas.microsoft.com/office/drawing/2014/main" id="{54F558AA-B31D-A749-AE04-B8E53014EC21}"/>
              </a:ext>
            </a:extLst>
          </p:cNvPr>
          <p:cNvCxnSpPr>
            <a:cxnSpLocks/>
          </p:cNvCxnSpPr>
          <p:nvPr/>
        </p:nvCxnSpPr>
        <p:spPr>
          <a:xfrm flipH="1" flipV="1">
            <a:off x="7854059" y="3902660"/>
            <a:ext cx="23460" cy="1612066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122 Conector recto">
            <a:extLst>
              <a:ext uri="{FF2B5EF4-FFF2-40B4-BE49-F238E27FC236}">
                <a16:creationId xmlns:a16="http://schemas.microsoft.com/office/drawing/2014/main" id="{AFB69D63-C916-6048-B7DB-080BF1834A65}"/>
              </a:ext>
            </a:extLst>
          </p:cNvPr>
          <p:cNvCxnSpPr>
            <a:cxnSpLocks/>
          </p:cNvCxnSpPr>
          <p:nvPr/>
        </p:nvCxnSpPr>
        <p:spPr>
          <a:xfrm>
            <a:off x="5255604" y="5819526"/>
            <a:ext cx="4087654" cy="2554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123 Conector recto">
            <a:extLst>
              <a:ext uri="{FF2B5EF4-FFF2-40B4-BE49-F238E27FC236}">
                <a16:creationId xmlns:a16="http://schemas.microsoft.com/office/drawing/2014/main" id="{CDD47296-60F5-2848-AB2B-6A06C48B5EF1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960484" y="5980207"/>
            <a:ext cx="5554128" cy="182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124 Conector recto">
            <a:extLst>
              <a:ext uri="{FF2B5EF4-FFF2-40B4-BE49-F238E27FC236}">
                <a16:creationId xmlns:a16="http://schemas.microsoft.com/office/drawing/2014/main" id="{685BC911-5BFC-2045-8A21-0AE69F7ADD74}"/>
              </a:ext>
            </a:extLst>
          </p:cNvPr>
          <p:cNvCxnSpPr>
            <a:cxnSpLocks/>
          </p:cNvCxnSpPr>
          <p:nvPr/>
        </p:nvCxnSpPr>
        <p:spPr>
          <a:xfrm flipV="1">
            <a:off x="2524243" y="6149886"/>
            <a:ext cx="7180067" cy="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131 Flecha abajo">
            <a:extLst>
              <a:ext uri="{FF2B5EF4-FFF2-40B4-BE49-F238E27FC236}">
                <a16:creationId xmlns:a16="http://schemas.microsoft.com/office/drawing/2014/main" id="{23BA31E9-47EA-334C-8769-1C36359CD67C}"/>
              </a:ext>
            </a:extLst>
          </p:cNvPr>
          <p:cNvSpPr/>
          <p:nvPr/>
        </p:nvSpPr>
        <p:spPr>
          <a:xfrm rot="10800000" flipH="1">
            <a:off x="9151296" y="5330490"/>
            <a:ext cx="45719" cy="35390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135 Flecha abajo">
            <a:extLst>
              <a:ext uri="{FF2B5EF4-FFF2-40B4-BE49-F238E27FC236}">
                <a16:creationId xmlns:a16="http://schemas.microsoft.com/office/drawing/2014/main" id="{08D21675-43DD-DD48-B74E-C65294382FBA}"/>
              </a:ext>
            </a:extLst>
          </p:cNvPr>
          <p:cNvSpPr/>
          <p:nvPr/>
        </p:nvSpPr>
        <p:spPr>
          <a:xfrm rot="10800000">
            <a:off x="9327956" y="5336384"/>
            <a:ext cx="45719" cy="508687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144 Conector recto">
            <a:extLst>
              <a:ext uri="{FF2B5EF4-FFF2-40B4-BE49-F238E27FC236}">
                <a16:creationId xmlns:a16="http://schemas.microsoft.com/office/drawing/2014/main" id="{5EA1E715-DEDA-234A-9B61-5B807FFB70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369505" y="5678979"/>
            <a:ext cx="2804651" cy="5411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150 Flecha abajo">
            <a:extLst>
              <a:ext uri="{FF2B5EF4-FFF2-40B4-BE49-F238E27FC236}">
                <a16:creationId xmlns:a16="http://schemas.microsoft.com/office/drawing/2014/main" id="{B9963979-2FAD-EA40-8510-11D0DC1E7091}"/>
              </a:ext>
            </a:extLst>
          </p:cNvPr>
          <p:cNvSpPr/>
          <p:nvPr/>
        </p:nvSpPr>
        <p:spPr>
          <a:xfrm rot="10800000" flipH="1">
            <a:off x="9491752" y="5337355"/>
            <a:ext cx="45719" cy="661071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151 Flecha abajo">
            <a:extLst>
              <a:ext uri="{FF2B5EF4-FFF2-40B4-BE49-F238E27FC236}">
                <a16:creationId xmlns:a16="http://schemas.microsoft.com/office/drawing/2014/main" id="{B8F13B88-FFC5-E14B-91BB-A93A48845D4E}"/>
              </a:ext>
            </a:extLst>
          </p:cNvPr>
          <p:cNvSpPr/>
          <p:nvPr/>
        </p:nvSpPr>
        <p:spPr>
          <a:xfrm rot="10800000" flipH="1">
            <a:off x="9668412" y="5331192"/>
            <a:ext cx="45719" cy="817722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2B601-9FA3-8F4B-AC47-1A1943B3E759}"/>
              </a:ext>
            </a:extLst>
          </p:cNvPr>
          <p:cNvSpPr/>
          <p:nvPr/>
        </p:nvSpPr>
        <p:spPr>
          <a:xfrm>
            <a:off x="2349846" y="774840"/>
            <a:ext cx="7492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Важные вехи восстановления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8EFEAE6-553D-714E-8E9A-7CF57C537A6A}"/>
              </a:ext>
            </a:extLst>
          </p:cNvPr>
          <p:cNvSpPr/>
          <p:nvPr/>
        </p:nvSpPr>
        <p:spPr>
          <a:xfrm>
            <a:off x="3470126" y="4365694"/>
            <a:ext cx="1118977" cy="3385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Моисей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B8B443-0B42-9A44-A20A-FBDEEB6BED29}"/>
              </a:ext>
            </a:extLst>
          </p:cNvPr>
          <p:cNvSpPr/>
          <p:nvPr/>
        </p:nvSpPr>
        <p:spPr>
          <a:xfrm>
            <a:off x="2125238" y="4376116"/>
            <a:ext cx="798011" cy="32762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32 Rectángulo">
            <a:extLst>
              <a:ext uri="{FF2B5EF4-FFF2-40B4-BE49-F238E27FC236}">
                <a16:creationId xmlns:a16="http://schemas.microsoft.com/office/drawing/2014/main" id="{96CBBD5E-8173-D144-A075-CF605D069435}"/>
              </a:ext>
            </a:extLst>
          </p:cNvPr>
          <p:cNvSpPr/>
          <p:nvPr/>
        </p:nvSpPr>
        <p:spPr>
          <a:xfrm>
            <a:off x="1799953" y="4945682"/>
            <a:ext cx="1462384" cy="338554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Разрушение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15 Rectángulo">
            <a:extLst>
              <a:ext uri="{FF2B5EF4-FFF2-40B4-BE49-F238E27FC236}">
                <a16:creationId xmlns:a16="http://schemas.microsoft.com/office/drawing/2014/main" id="{D515C8ED-A69B-B24A-BFA2-BA7A114E220B}"/>
              </a:ext>
            </a:extLst>
          </p:cNvPr>
          <p:cNvSpPr/>
          <p:nvPr/>
        </p:nvSpPr>
        <p:spPr>
          <a:xfrm rot="17595415">
            <a:off x="2113428" y="3074515"/>
            <a:ext cx="122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Потоп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2 Rectángulo">
            <a:extLst>
              <a:ext uri="{FF2B5EF4-FFF2-40B4-BE49-F238E27FC236}">
                <a16:creationId xmlns:a16="http://schemas.microsoft.com/office/drawing/2014/main" id="{0CFE5684-84EC-9249-9FEE-02A079BD17DA}"/>
              </a:ext>
            </a:extLst>
          </p:cNvPr>
          <p:cNvSpPr/>
          <p:nvPr/>
        </p:nvSpPr>
        <p:spPr>
          <a:xfrm>
            <a:off x="4660667" y="4945682"/>
            <a:ext cx="1183909" cy="584775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Отступничество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8D89F01-4346-7A42-AC3E-9762BC166F4D}"/>
              </a:ext>
            </a:extLst>
          </p:cNvPr>
          <p:cNvSpPr/>
          <p:nvPr/>
        </p:nvSpPr>
        <p:spPr>
          <a:xfrm>
            <a:off x="4834568" y="4378315"/>
            <a:ext cx="835642" cy="32762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Илия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32 Rectángulo">
            <a:extLst>
              <a:ext uri="{FF2B5EF4-FFF2-40B4-BE49-F238E27FC236}">
                <a16:creationId xmlns:a16="http://schemas.microsoft.com/office/drawing/2014/main" id="{20D12D9E-D981-F042-806D-06AC243BE373}"/>
              </a:ext>
            </a:extLst>
          </p:cNvPr>
          <p:cNvSpPr/>
          <p:nvPr/>
        </p:nvSpPr>
        <p:spPr>
          <a:xfrm>
            <a:off x="5948748" y="4949100"/>
            <a:ext cx="1025571" cy="338554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Ссылка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4ED6917-BFCA-5F43-990D-23B53FA6403C}"/>
              </a:ext>
            </a:extLst>
          </p:cNvPr>
          <p:cNvSpPr/>
          <p:nvPr/>
        </p:nvSpPr>
        <p:spPr>
          <a:xfrm>
            <a:off x="5915674" y="4408593"/>
            <a:ext cx="1058645" cy="30537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Даниил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7DF5576-2CE3-D447-B589-0754579B168B}"/>
              </a:ext>
            </a:extLst>
          </p:cNvPr>
          <p:cNvSpPr/>
          <p:nvPr/>
        </p:nvSpPr>
        <p:spPr>
          <a:xfrm>
            <a:off x="6974320" y="4385680"/>
            <a:ext cx="1849880" cy="32762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Иоанн Креститель
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32 Rectángulo">
            <a:extLst>
              <a:ext uri="{FF2B5EF4-FFF2-40B4-BE49-F238E27FC236}">
                <a16:creationId xmlns:a16="http://schemas.microsoft.com/office/drawing/2014/main" id="{FAB220E2-2516-8841-ACCD-6F13FF2AD9EB}"/>
              </a:ext>
            </a:extLst>
          </p:cNvPr>
          <p:cNvSpPr/>
          <p:nvPr/>
        </p:nvSpPr>
        <p:spPr>
          <a:xfrm>
            <a:off x="7108251" y="4945682"/>
            <a:ext cx="1510709" cy="338554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Формализм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123BBAE-48AF-CB47-81B9-BCA6607B76C5}"/>
              </a:ext>
            </a:extLst>
          </p:cNvPr>
          <p:cNvSpPr/>
          <p:nvPr/>
        </p:nvSpPr>
        <p:spPr>
          <a:xfrm>
            <a:off x="8963933" y="4385366"/>
            <a:ext cx="711588" cy="32762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ЭГУ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32 Rectángulo">
            <a:extLst>
              <a:ext uri="{FF2B5EF4-FFF2-40B4-BE49-F238E27FC236}">
                <a16:creationId xmlns:a16="http://schemas.microsoft.com/office/drawing/2014/main" id="{7C35CB90-63CC-AE41-B79D-D5BD17C80EAB}"/>
              </a:ext>
            </a:extLst>
          </p:cNvPr>
          <p:cNvSpPr/>
          <p:nvPr/>
        </p:nvSpPr>
        <p:spPr>
          <a:xfrm>
            <a:off x="8824200" y="4947489"/>
            <a:ext cx="1029537" cy="338554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52 Conector recto">
            <a:extLst>
              <a:ext uri="{FF2B5EF4-FFF2-40B4-BE49-F238E27FC236}">
                <a16:creationId xmlns:a16="http://schemas.microsoft.com/office/drawing/2014/main" id="{3F18F4AC-3A24-AD49-8585-DD28A784D25A}"/>
              </a:ext>
            </a:extLst>
          </p:cNvPr>
          <p:cNvCxnSpPr>
            <a:cxnSpLocks/>
          </p:cNvCxnSpPr>
          <p:nvPr/>
        </p:nvCxnSpPr>
        <p:spPr>
          <a:xfrm flipV="1">
            <a:off x="10060098" y="3897676"/>
            <a:ext cx="0" cy="61191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54 Conector recto">
            <a:extLst>
              <a:ext uri="{FF2B5EF4-FFF2-40B4-BE49-F238E27FC236}">
                <a16:creationId xmlns:a16="http://schemas.microsoft.com/office/drawing/2014/main" id="{AF29A4D8-083B-C041-BC82-7BEDD0F25AD4}"/>
              </a:ext>
            </a:extLst>
          </p:cNvPr>
          <p:cNvCxnSpPr>
            <a:cxnSpLocks/>
          </p:cNvCxnSpPr>
          <p:nvPr/>
        </p:nvCxnSpPr>
        <p:spPr>
          <a:xfrm>
            <a:off x="1538635" y="4111881"/>
            <a:ext cx="8900928" cy="7643"/>
          </a:xfrm>
          <a:prstGeom prst="line">
            <a:avLst/>
          </a:prstGeom>
          <a:ln w="762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131 Flecha abajo">
            <a:extLst>
              <a:ext uri="{FF2B5EF4-FFF2-40B4-BE49-F238E27FC236}">
                <a16:creationId xmlns:a16="http://schemas.microsoft.com/office/drawing/2014/main" id="{58BFE784-B9E9-C54C-94E7-ED62C1D44F9A}"/>
              </a:ext>
            </a:extLst>
          </p:cNvPr>
          <p:cNvSpPr/>
          <p:nvPr/>
        </p:nvSpPr>
        <p:spPr>
          <a:xfrm rot="10800000" flipH="1">
            <a:off x="8953158" y="5332295"/>
            <a:ext cx="45719" cy="196195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C8053B-1F87-5445-8151-F197F4D49275}"/>
              </a:ext>
            </a:extLst>
          </p:cNvPr>
          <p:cNvSpPr/>
          <p:nvPr/>
        </p:nvSpPr>
        <p:spPr>
          <a:xfrm flipH="1">
            <a:off x="8692149" y="1356932"/>
            <a:ext cx="2230098" cy="646331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latin typeface="Freestyle Script" panose="030804020302050B0404" pitchFamily="66" charset="77"/>
              </a:rPr>
              <a:t>Alberto R. Timm</a:t>
            </a:r>
          </a:p>
        </p:txBody>
      </p:sp>
    </p:spTree>
    <p:extLst>
      <p:ext uri="{BB962C8B-B14F-4D97-AF65-F5344CB8AC3E}">
        <p14:creationId xmlns:p14="http://schemas.microsoft.com/office/powerpoint/2010/main" val="424727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B890BF-0F41-1E44-9228-4BE90E1D1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85" y="848440"/>
            <a:ext cx="5505223" cy="3122494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E14988-A418-DE43-9FBA-24B753E10B3D}"/>
              </a:ext>
            </a:extLst>
          </p:cNvPr>
          <p:cNvSpPr/>
          <p:nvPr/>
        </p:nvSpPr>
        <p:spPr>
          <a:xfrm>
            <a:off x="3842017" y="75634"/>
            <a:ext cx="4507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Пророческий</a:t>
            </a:r>
            <a:r>
              <a:rPr lang="en-US" sz="4400" b="1" dirty="0">
                <a:solidFill>
                  <a:schemeClr val="bg1"/>
                </a:solidFill>
              </a:rPr>
              <a:t> GPS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C74E3-0A6F-564D-AEE5-57BF793C58B8}"/>
              </a:ext>
            </a:extLst>
          </p:cNvPr>
          <p:cNvSpPr txBox="1"/>
          <p:nvPr/>
        </p:nvSpPr>
        <p:spPr>
          <a:xfrm>
            <a:off x="4945680" y="4149080"/>
            <a:ext cx="230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Исаия</a:t>
            </a:r>
            <a:r>
              <a:rPr lang="en-US" sz="3200" b="1" dirty="0">
                <a:solidFill>
                  <a:schemeClr val="bg1"/>
                </a:solidFill>
              </a:rPr>
              <a:t> 30:21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83091-A316-CE4A-9EA4-4AD04CE10C3F}"/>
              </a:ext>
            </a:extLst>
          </p:cNvPr>
          <p:cNvSpPr txBox="1"/>
          <p:nvPr/>
        </p:nvSpPr>
        <p:spPr>
          <a:xfrm>
            <a:off x="1487488" y="4912001"/>
            <a:ext cx="102379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«И уши твои будут слышать слово, говорящее позади тебя: «вот путь, идите по нему», если бы вы уклонились направо и если бы вы уклонились налево».</a:t>
            </a:r>
          </a:p>
        </p:txBody>
      </p:sp>
    </p:spTree>
    <p:extLst>
      <p:ext uri="{BB962C8B-B14F-4D97-AF65-F5344CB8AC3E}">
        <p14:creationId xmlns:p14="http://schemas.microsoft.com/office/powerpoint/2010/main" val="191090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86C8C-7975-544F-97C7-BB514FFD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62" y="807732"/>
            <a:ext cx="3538711" cy="5242535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4E245-9C3B-6747-8674-50B9EFFB4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27" y="802434"/>
            <a:ext cx="3743454" cy="5247833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6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7D981-213F-554A-A17C-9F492423D22F}"/>
              </a:ext>
            </a:extLst>
          </p:cNvPr>
          <p:cNvSpPr/>
          <p:nvPr/>
        </p:nvSpPr>
        <p:spPr>
          <a:xfrm>
            <a:off x="1700270" y="2492896"/>
            <a:ext cx="9364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3600" dirty="0">
                <a:solidFill>
                  <a:schemeClr val="bg1"/>
                </a:solidFill>
              </a:rPr>
              <a:t>И </a:t>
            </a:r>
            <a:r>
              <a:rPr lang="ru-RU" sz="3600" dirty="0">
                <a:solidFill>
                  <a:srgbClr val="FFFF00"/>
                </a:solidFill>
              </a:rPr>
              <a:t>рассвирепел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дракон</a:t>
            </a:r>
            <a:r>
              <a:rPr lang="ru-RU" sz="3600" dirty="0">
                <a:solidFill>
                  <a:schemeClr val="bg1"/>
                </a:solidFill>
              </a:rPr>
              <a:t> на жену, и пошел, чтобы вступить в брань с прочими от семени ее, сохраняющими </a:t>
            </a:r>
            <a:r>
              <a:rPr lang="ru-RU" sz="3600" dirty="0">
                <a:solidFill>
                  <a:srgbClr val="FFFF00"/>
                </a:solidFill>
              </a:rPr>
              <a:t>заповеди Божии </a:t>
            </a:r>
            <a:r>
              <a:rPr lang="ru-RU" sz="3600" dirty="0">
                <a:solidFill>
                  <a:schemeClr val="bg1"/>
                </a:solidFill>
              </a:rPr>
              <a:t>и имеющими </a:t>
            </a:r>
            <a:r>
              <a:rPr lang="ru-RU" sz="3600" dirty="0">
                <a:solidFill>
                  <a:srgbClr val="FFFF00"/>
                </a:solidFill>
              </a:rPr>
              <a:t>свидетельство Иисуса Христа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”</a:t>
            </a:r>
            <a:r>
              <a:rPr lang="ru-RU" sz="36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BB997-64F2-0741-A0F8-FCB9DA26EE25}"/>
              </a:ext>
            </a:extLst>
          </p:cNvPr>
          <p:cNvSpPr txBox="1"/>
          <p:nvPr/>
        </p:nvSpPr>
        <p:spPr>
          <a:xfrm>
            <a:off x="3206673" y="1300112"/>
            <a:ext cx="5778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C000"/>
                </a:solidFill>
              </a:rPr>
              <a:t>Откровение</a:t>
            </a:r>
            <a:r>
              <a:rPr lang="en-US" sz="5400" b="1" dirty="0">
                <a:solidFill>
                  <a:srgbClr val="FFC000"/>
                </a:solidFill>
              </a:rPr>
              <a:t> 12:17</a:t>
            </a:r>
          </a:p>
        </p:txBody>
      </p:sp>
    </p:spTree>
    <p:extLst>
      <p:ext uri="{BB962C8B-B14F-4D97-AF65-F5344CB8AC3E}">
        <p14:creationId xmlns:p14="http://schemas.microsoft.com/office/powerpoint/2010/main" val="249427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9FECB-9F34-F04B-AE31-5555DBA16840}"/>
              </a:ext>
            </a:extLst>
          </p:cNvPr>
          <p:cNvSpPr/>
          <p:nvPr/>
        </p:nvSpPr>
        <p:spPr>
          <a:xfrm>
            <a:off x="1518654" y="836712"/>
            <a:ext cx="92578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rgbClr val="FFFF00"/>
                </a:solidFill>
              </a:rPr>
              <a:t>Сатана</a:t>
            </a:r>
            <a:r>
              <a:rPr lang="ru-RU" sz="3600" dirty="0">
                <a:solidFill>
                  <a:schemeClr val="bg1"/>
                </a:solidFill>
              </a:rPr>
              <a:t>… постоянно навязывает ложь, чтобы увести людей от истины. </a:t>
            </a:r>
            <a:r>
              <a:rPr lang="ru-RU" sz="3600" dirty="0">
                <a:solidFill>
                  <a:srgbClr val="FFFF00"/>
                </a:solidFill>
              </a:rPr>
              <a:t>Самым последним его обольщением</a:t>
            </a:r>
            <a:r>
              <a:rPr lang="ru-RU" sz="3600" dirty="0">
                <a:solidFill>
                  <a:schemeClr val="bg1"/>
                </a:solidFill>
              </a:rPr>
              <a:t> будет попытка свести на нет влияние свидетельства Духа Божьего. “Без откровения свыше народ </a:t>
            </a:r>
            <a:r>
              <a:rPr lang="ru-RU" sz="3600" dirty="0" err="1">
                <a:solidFill>
                  <a:schemeClr val="bg1"/>
                </a:solidFill>
              </a:rPr>
              <a:t>необуздан</a:t>
            </a:r>
            <a:r>
              <a:rPr lang="ru-RU" sz="3600" dirty="0">
                <a:solidFill>
                  <a:schemeClr val="bg1"/>
                </a:solidFill>
              </a:rPr>
              <a:t>” (Притчи 29:18).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				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Э. Уайт, Избранные вести, т. 1, с. 48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2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D6CA8-B22E-8640-A82B-05AA7096FFF2}"/>
              </a:ext>
            </a:extLst>
          </p:cNvPr>
          <p:cNvSpPr/>
          <p:nvPr/>
        </p:nvSpPr>
        <p:spPr>
          <a:xfrm>
            <a:off x="1775520" y="1052736"/>
            <a:ext cx="7789378" cy="64325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1. </a:t>
            </a:r>
            <a:r>
              <a:rPr lang="ru-RU" sz="4000" b="1" dirty="0">
                <a:solidFill>
                  <a:schemeClr val="tx1"/>
                </a:solidFill>
              </a:rPr>
              <a:t>Принятие </a:t>
            </a:r>
            <a:r>
              <a:rPr lang="en-US" sz="4000" b="1" i="1" dirty="0">
                <a:solidFill>
                  <a:schemeClr val="tx1"/>
                </a:solidFill>
              </a:rPr>
              <a:t>Sola Scriptura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44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7D981-213F-554A-A17C-9F492423D22F}"/>
              </a:ext>
            </a:extLst>
          </p:cNvPr>
          <p:cNvSpPr/>
          <p:nvPr/>
        </p:nvSpPr>
        <p:spPr>
          <a:xfrm>
            <a:off x="1415480" y="1412776"/>
            <a:ext cx="9217024" cy="468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3600" dirty="0">
                <a:solidFill>
                  <a:schemeClr val="bg1"/>
                </a:solidFill>
              </a:rPr>
              <a:t>И Он поставил одних Апостолами, других </a:t>
            </a:r>
            <a:r>
              <a:rPr lang="ru-RU" sz="3600" dirty="0">
                <a:solidFill>
                  <a:srgbClr val="FFFF00"/>
                </a:solidFill>
              </a:rPr>
              <a:t>пророками</a:t>
            </a:r>
            <a:r>
              <a:rPr lang="ru-RU" sz="3600" dirty="0">
                <a:solidFill>
                  <a:schemeClr val="bg1"/>
                </a:solidFill>
              </a:rPr>
              <a:t>, иных Евангелистами, иных пастырями и учителями, К совершению святых, на дело служения, для созидания Тела Христова, доколе все придем в </a:t>
            </a:r>
            <a:r>
              <a:rPr lang="ru-RU" sz="3600" dirty="0">
                <a:solidFill>
                  <a:srgbClr val="FFFF00"/>
                </a:solidFill>
              </a:rPr>
              <a:t>единство веры </a:t>
            </a:r>
            <a:r>
              <a:rPr lang="ru-RU" sz="3600" dirty="0">
                <a:solidFill>
                  <a:schemeClr val="bg1"/>
                </a:solidFill>
              </a:rPr>
              <a:t>… дабы мы не были более младенцами, колеблющимися и увлекающимися всяким ветром </a:t>
            </a:r>
            <a:r>
              <a:rPr lang="ru-RU" sz="3600" dirty="0">
                <a:solidFill>
                  <a:srgbClr val="FFFF00"/>
                </a:solidFill>
              </a:rPr>
              <a:t>учения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”</a:t>
            </a:r>
            <a:r>
              <a:rPr lang="uk-UA" sz="36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BB997-64F2-0741-A0F8-FCB9DA26EE25}"/>
              </a:ext>
            </a:extLst>
          </p:cNvPr>
          <p:cNvSpPr txBox="1"/>
          <p:nvPr/>
        </p:nvSpPr>
        <p:spPr>
          <a:xfrm>
            <a:off x="3206676" y="509771"/>
            <a:ext cx="5778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FFC000"/>
                </a:solidFill>
              </a:rPr>
              <a:t>Ефесянам</a:t>
            </a:r>
            <a:r>
              <a:rPr lang="en-US" sz="4800" b="1" dirty="0">
                <a:solidFill>
                  <a:srgbClr val="FFC000"/>
                </a:solidFill>
              </a:rPr>
              <a:t> 4:11-14</a:t>
            </a:r>
          </a:p>
        </p:txBody>
      </p:sp>
    </p:spTree>
    <p:extLst>
      <p:ext uri="{BB962C8B-B14F-4D97-AF65-F5344CB8AC3E}">
        <p14:creationId xmlns:p14="http://schemas.microsoft.com/office/powerpoint/2010/main" val="323524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8624</TotalTime>
  <Words>1126</Words>
  <Application>Microsoft Macintosh PowerPoint</Application>
  <PresentationFormat>Широкоэкранный</PresentationFormat>
  <Paragraphs>127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Freestyle Script</vt:lpstr>
      <vt:lpstr>Harrington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Elena G. de White en el Desarrollo Doctrinal Adventista</dc:title>
  <dc:creator>Rolando</dc:creator>
  <cp:lastModifiedBy>Microsoft Office User</cp:lastModifiedBy>
  <cp:revision>284</cp:revision>
  <dcterms:modified xsi:type="dcterms:W3CDTF">2022-02-17T09:50:33Z</dcterms:modified>
</cp:coreProperties>
</file>