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96" r:id="rId2"/>
    <p:sldId id="259" r:id="rId3"/>
    <p:sldId id="261" r:id="rId4"/>
    <p:sldId id="277" r:id="rId5"/>
    <p:sldId id="278" r:id="rId6"/>
    <p:sldId id="280" r:id="rId7"/>
    <p:sldId id="281" r:id="rId8"/>
    <p:sldId id="282" r:id="rId9"/>
    <p:sldId id="283" r:id="rId10"/>
    <p:sldId id="284" r:id="rId11"/>
    <p:sldId id="285" r:id="rId12"/>
    <p:sldId id="286" r:id="rId13"/>
    <p:sldId id="287" r:id="rId14"/>
    <p:sldId id="288" r:id="rId15"/>
    <p:sldId id="295" r:id="rId16"/>
    <p:sldId id="262" r:id="rId17"/>
    <p:sldId id="276" r:id="rId18"/>
    <p:sldId id="291" r:id="rId19"/>
    <p:sldId id="290" r:id="rId20"/>
    <p:sldId id="292" r:id="rId21"/>
    <p:sldId id="293" r:id="rId22"/>
    <p:sldId id="294" r:id="rId23"/>
    <p:sldId id="260" r:id="rId24"/>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13"/>
    <p:restoredTop sz="55536" autoAdjust="0"/>
  </p:normalViewPr>
  <p:slideViewPr>
    <p:cSldViewPr>
      <p:cViewPr varScale="1">
        <p:scale>
          <a:sx n="52" d="100"/>
          <a:sy n="52" d="100"/>
        </p:scale>
        <p:origin x="93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17A03-3E60-49D7-BD9A-CF4F664450B3}" type="datetimeFigureOut">
              <a:rPr lang="ru-RU" smtClean="0"/>
              <a:pPr/>
              <a:t>24.03.2022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21BE3-CF4C-4B0A-A067-12DFFC15D5BA}" type="slidenum">
              <a:rPr lang="ru-RU" smtClean="0"/>
              <a:pPr/>
              <a:t>‹#›</a:t>
            </a:fld>
            <a:endParaRPr lang="ru-RU"/>
          </a:p>
        </p:txBody>
      </p:sp>
    </p:spTree>
    <p:extLst>
      <p:ext uri="{BB962C8B-B14F-4D97-AF65-F5344CB8AC3E}">
        <p14:creationId xmlns:p14="http://schemas.microsoft.com/office/powerpoint/2010/main" val="2716917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a:t>
            </a:fld>
            <a:endParaRPr lang="ru-RU"/>
          </a:p>
        </p:txBody>
      </p:sp>
    </p:spTree>
    <p:extLst>
      <p:ext uri="{BB962C8B-B14F-4D97-AF65-F5344CB8AC3E}">
        <p14:creationId xmlns:p14="http://schemas.microsoft.com/office/powerpoint/2010/main" val="1284022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За последнее столетие потребление энергии во многом  определялось ископаемым топливом. Увеличение стоимости такой энергии, скорее всего,  будет стимулировать переход на альтернативные источники</a:t>
            </a:r>
            <a:r>
              <a:rPr lang="en-CA" sz="1100" kern="1200" dirty="0">
                <a:solidFill>
                  <a:schemeClr val="tx1"/>
                </a:solidFill>
                <a:latin typeface="+mn-lt"/>
                <a:ea typeface="+mn-ea"/>
                <a:cs typeface="+mn-cs"/>
              </a:rPr>
              <a:t> </a:t>
            </a:r>
            <a:r>
              <a:rPr lang="ru-RU" sz="1100" kern="1200" dirty="0">
                <a:solidFill>
                  <a:schemeClr val="tx1"/>
                </a:solidFill>
                <a:latin typeface="+mn-lt"/>
                <a:ea typeface="+mn-ea"/>
                <a:cs typeface="+mn-cs"/>
              </a:rPr>
              <a:t>энергии. Однако, независимо от вопроса о стоимости, энергосбережение является важной частью охраны окружающей среды.</a:t>
            </a:r>
            <a:endParaRPr lang="en-CA" sz="1100" kern="1200" dirty="0">
              <a:solidFill>
                <a:schemeClr val="tx1"/>
              </a:solidFill>
              <a:latin typeface="+mn-lt"/>
              <a:ea typeface="+mn-ea"/>
              <a:cs typeface="+mn-cs"/>
            </a:endParaRPr>
          </a:p>
          <a:p>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10</a:t>
            </a:fld>
            <a:endParaRPr lang="ru-RU"/>
          </a:p>
        </p:txBody>
      </p:sp>
    </p:spTree>
    <p:extLst>
      <p:ext uri="{BB962C8B-B14F-4D97-AF65-F5344CB8AC3E}">
        <p14:creationId xmlns:p14="http://schemas.microsoft.com/office/powerpoint/2010/main" val="1557079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Особую тревогу вызывает загрязнение воды и воздуха.</a:t>
            </a:r>
            <a:endParaRPr lang="en-CA" sz="11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Индустриализация породила огромное количество сопутствующих отходов. Серьезность загрязнения окружающей среды зависит от состава этих отходов. Например, вездесущие пластмассы. Они являются производными нефтепродуктов и, хотя изделия из пластмассы весьма полезны в обиходе, их распад в естественных условиях не происходит быстро. Было доказано, что пластик может сохраняться в течение нескольких десятилетий. Даже при смешивании пластмассы с целлюлозой для производства так называемого «биологически разлагающегося пластика», частицы пластмассы сохраняются гораздо дольше, чем целлюлоза, которая разлагается быстрее. Теоретически, оставшиеся частицы пластмасс, если они достаточно малы, могут подвергаться бактериальному разложению. На практике же оказывается, что </a:t>
            </a:r>
            <a:r>
              <a:rPr lang="ru-RU" sz="1100" b="0" kern="1200" dirty="0">
                <a:solidFill>
                  <a:schemeClr val="tx1"/>
                </a:solidFill>
                <a:latin typeface="+mn-lt"/>
                <a:ea typeface="+mn-ea"/>
                <a:cs typeface="+mn-cs"/>
              </a:rPr>
              <a:t>это разложение далеко не</a:t>
            </a:r>
            <a:r>
              <a:rPr lang="ru-RU" sz="1100" b="0" kern="1200" baseline="0" dirty="0">
                <a:solidFill>
                  <a:schemeClr val="tx1"/>
                </a:solidFill>
                <a:latin typeface="+mn-lt"/>
                <a:ea typeface="+mn-ea"/>
                <a:cs typeface="+mn-cs"/>
              </a:rPr>
              <a:t> всегда соответствует прогнозам</a:t>
            </a:r>
            <a:r>
              <a:rPr lang="ru-RU" sz="1100" b="0" kern="1200" dirty="0">
                <a:solidFill>
                  <a:schemeClr val="tx1"/>
                </a:solidFill>
                <a:latin typeface="+mn-lt"/>
                <a:ea typeface="+mn-ea"/>
                <a:cs typeface="+mn-cs"/>
              </a:rPr>
              <a:t>. </a:t>
            </a:r>
            <a:r>
              <a:rPr lang="ru-RU" sz="1100" kern="1200" dirty="0">
                <a:solidFill>
                  <a:schemeClr val="tx1"/>
                </a:solidFill>
                <a:latin typeface="+mn-lt"/>
                <a:ea typeface="+mn-ea"/>
                <a:cs typeface="+mn-cs"/>
              </a:rPr>
              <a:t>Штат Калифорния подал в суд на производителей пластиковых бутылок «</a:t>
            </a:r>
            <a:r>
              <a:rPr lang="en-US" sz="1100" kern="1200" dirty="0">
                <a:solidFill>
                  <a:schemeClr val="tx1"/>
                </a:solidFill>
                <a:latin typeface="+mn-lt"/>
                <a:ea typeface="+mn-ea"/>
                <a:cs typeface="+mn-cs"/>
              </a:rPr>
              <a:t>ENSO Plastics</a:t>
            </a:r>
            <a:r>
              <a:rPr lang="ru-RU" sz="1100" kern="1200" dirty="0">
                <a:solidFill>
                  <a:schemeClr val="tx1"/>
                </a:solidFill>
                <a:latin typeface="+mn-lt"/>
                <a:ea typeface="+mn-ea"/>
                <a:cs typeface="+mn-cs"/>
              </a:rPr>
              <a:t>», «</a:t>
            </a:r>
            <a:r>
              <a:rPr lang="en-US" sz="1100" kern="1200" dirty="0" err="1">
                <a:solidFill>
                  <a:schemeClr val="tx1"/>
                </a:solidFill>
                <a:latin typeface="+mn-lt"/>
                <a:ea typeface="+mn-ea"/>
                <a:cs typeface="+mn-cs"/>
              </a:rPr>
              <a:t>Aquamantra</a:t>
            </a:r>
            <a:r>
              <a:rPr lang="ru-RU" sz="1100" kern="1200" dirty="0">
                <a:solidFill>
                  <a:schemeClr val="tx1"/>
                </a:solidFill>
                <a:latin typeface="+mn-lt"/>
                <a:ea typeface="+mn-ea"/>
                <a:cs typeface="+mn-cs"/>
              </a:rPr>
              <a:t>» и «</a:t>
            </a:r>
            <a:r>
              <a:rPr lang="en-US" sz="1100" kern="1200" dirty="0">
                <a:solidFill>
                  <a:schemeClr val="tx1"/>
                </a:solidFill>
                <a:latin typeface="+mn-lt"/>
                <a:ea typeface="+mn-ea"/>
                <a:cs typeface="+mn-cs"/>
              </a:rPr>
              <a:t>Balance Water</a:t>
            </a:r>
            <a:r>
              <a:rPr lang="ru-RU" sz="1100" kern="1200" dirty="0">
                <a:solidFill>
                  <a:schemeClr val="tx1"/>
                </a:solidFill>
                <a:latin typeface="+mn-lt"/>
                <a:ea typeface="+mn-ea"/>
                <a:cs typeface="+mn-cs"/>
              </a:rPr>
              <a:t>», обвиняя их в ложных заявлениях.</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Воздействие солнца, ветра и волн лишь размельчает пластмассу на фрагменты, но в конце концов, большинство этих частиц попадает в океан. Ученые обнаружили в Тихом океане твердые частицы пластмасс на глубине от 4,5 до 9 метров. Эти частицы, называемые «пластмассовые гранулы», были обнаружены и в пищеварительных трактах криля (</a:t>
            </a:r>
            <a:r>
              <a:rPr lang="ru-RU" sz="1100" i="1" kern="1200" dirty="0">
                <a:solidFill>
                  <a:schemeClr val="tx1"/>
                </a:solidFill>
                <a:latin typeface="+mn-lt"/>
                <a:ea typeface="+mn-ea"/>
                <a:cs typeface="+mn-cs"/>
              </a:rPr>
              <a:t>***прим.- вид морского рачка</a:t>
            </a:r>
            <a:r>
              <a:rPr lang="ru-RU" sz="1100" kern="1200" dirty="0">
                <a:solidFill>
                  <a:schemeClr val="tx1"/>
                </a:solidFill>
                <a:latin typeface="+mn-lt"/>
                <a:ea typeface="+mn-ea"/>
                <a:cs typeface="+mn-cs"/>
              </a:rPr>
              <a:t>), который является основным источником питания для большинства морских обитателей. Таким образом, наша зависимость от одноразовых пластиковых бутылок может представлять огромную угрозу для планеты.</a:t>
            </a:r>
            <a:endParaRPr lang="en-CA" sz="11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Промышленные отходы, которые включают в себя тяжелые металлы, такие как свинец, ртуть и кадмий, а также токсичные соединения </a:t>
            </a:r>
            <a:r>
              <a:rPr lang="ru-RU" sz="1100" kern="1200" dirty="0" err="1">
                <a:solidFill>
                  <a:schemeClr val="tx1"/>
                </a:solidFill>
                <a:latin typeface="+mn-lt"/>
                <a:ea typeface="+mn-ea"/>
                <a:cs typeface="+mn-cs"/>
              </a:rPr>
              <a:t>диоксинов</a:t>
            </a:r>
            <a:r>
              <a:rPr lang="ru-RU" sz="1100" kern="1200" dirty="0">
                <a:solidFill>
                  <a:schemeClr val="tx1"/>
                </a:solidFill>
                <a:latin typeface="+mn-lt"/>
                <a:ea typeface="+mn-ea"/>
                <a:cs typeface="+mn-cs"/>
              </a:rPr>
              <a:t> могут представлять особую опасность и загрязнять подземные воды. Радиоактивное заражение вследствие землетрясения 2011 и мощное цунами у берегов Японии, скорее всего, сделали район </a:t>
            </a:r>
            <a:r>
              <a:rPr lang="ru-RU" sz="1100" kern="1200" dirty="0" err="1">
                <a:solidFill>
                  <a:schemeClr val="tx1"/>
                </a:solidFill>
                <a:latin typeface="+mn-lt"/>
                <a:ea typeface="+mn-ea"/>
                <a:cs typeface="+mn-cs"/>
              </a:rPr>
              <a:t>Фукусимы</a:t>
            </a:r>
            <a:r>
              <a:rPr lang="ru-RU" sz="1100" kern="1200" dirty="0">
                <a:solidFill>
                  <a:schemeClr val="tx1"/>
                </a:solidFill>
                <a:latin typeface="+mn-lt"/>
                <a:ea typeface="+mn-ea"/>
                <a:cs typeface="+mn-cs"/>
              </a:rPr>
              <a:t> непригодным для жизни на десятилетия, если не на столетия. Рост количества онкологических заболеваний, в том числе и рака щитовидной железы – результат Чернобыльской катастрофы в Украине в 1986 году.       Радиоактивные изотопы, попавшие в воду, являются тихим, но смертоносным загрязнением.</a:t>
            </a: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11</a:t>
            </a:fld>
            <a:endParaRPr lang="ru-RU"/>
          </a:p>
        </p:txBody>
      </p:sp>
    </p:spTree>
    <p:extLst>
      <p:ext uri="{BB962C8B-B14F-4D97-AF65-F5344CB8AC3E}">
        <p14:creationId xmlns:p14="http://schemas.microsoft.com/office/powerpoint/2010/main" val="3699211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Вспышки заболеваний очень часто связаны с вирусным и бактериальным загрязнением отходами жизнедеятельности человека и животных. Гигиена является фундаментальным принципом здоровья.</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Консультативный технический совет института </a:t>
            </a:r>
            <a:r>
              <a:rPr lang="ru-RU" sz="1100" kern="1200" dirty="0" err="1">
                <a:solidFill>
                  <a:schemeClr val="tx1"/>
                </a:solidFill>
                <a:latin typeface="+mn-lt"/>
                <a:ea typeface="+mn-ea"/>
                <a:cs typeface="+mn-cs"/>
              </a:rPr>
              <a:t>Блэксмита</a:t>
            </a:r>
            <a:r>
              <a:rPr lang="ru-RU" sz="1100" kern="1200" dirty="0">
                <a:solidFill>
                  <a:schemeClr val="tx1"/>
                </a:solidFill>
                <a:latin typeface="+mn-lt"/>
                <a:ea typeface="+mn-ea"/>
                <a:cs typeface="+mn-cs"/>
              </a:rPr>
              <a:t> сообщил, что люди, живущие в загрязненных регионах, могут не иметь текущих проблем со здоровьем, однако в дальнейшем у них, как правило, развиваются такие болезни, как рак, легочные инфекции и умственная отсталость у потомства.</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В различных регионах мира есть города, где продолжительность жизни населения приближается к продолжительности жизни в средние века, а врожденные дефекты являются скорее нормой, чем исключением. Есть места, где темпы заболеваемости астмой среди детей превышают 90 процентов. В этих регионах продолжительность жизни может быть вдвое меньше, чем в богатых странах. Но даже в Северной Америке половина населения находится под воздействием опасных последствий загрязнения окружающей среды.</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По оценке Американской легочной ассоциации, примерно 50 процентов американцев живут на территориях с опасным уровнем нарушения озонового слоя или загрязнения пестицидами. Университет Южной Калифорнии вел наблюдения за тремя группами детей, живущих в разных районах  вокруг </a:t>
            </a:r>
            <a:r>
              <a:rPr lang="ru-RU" sz="1100" kern="1200" dirty="0" err="1">
                <a:solidFill>
                  <a:schemeClr val="tx1"/>
                </a:solidFill>
                <a:latin typeface="+mn-lt"/>
                <a:ea typeface="+mn-ea"/>
                <a:cs typeface="+mn-cs"/>
              </a:rPr>
              <a:t>Лос</a:t>
            </a:r>
            <a:r>
              <a:rPr lang="ru-RU" sz="1100" kern="1200" dirty="0">
                <a:solidFill>
                  <a:schemeClr val="tx1"/>
                </a:solidFill>
                <a:latin typeface="+mn-lt"/>
                <a:ea typeface="+mn-ea"/>
                <a:cs typeface="+mn-cs"/>
              </a:rPr>
              <a:t>–</a:t>
            </a:r>
            <a:r>
              <a:rPr lang="ru-RU" sz="1100" kern="1200" dirty="0" err="1">
                <a:solidFill>
                  <a:schemeClr val="tx1"/>
                </a:solidFill>
                <a:latin typeface="+mn-lt"/>
                <a:ea typeface="+mn-ea"/>
                <a:cs typeface="+mn-cs"/>
              </a:rPr>
              <a:t>Анжелеса</a:t>
            </a:r>
            <a:r>
              <a:rPr lang="ru-RU" sz="1100" kern="1200" dirty="0">
                <a:solidFill>
                  <a:schemeClr val="tx1"/>
                </a:solidFill>
                <a:latin typeface="+mn-lt"/>
                <a:ea typeface="+mn-ea"/>
                <a:cs typeface="+mn-cs"/>
              </a:rPr>
              <a:t>. Было достаточно убедительно показано нарушение развития легких у детей, которые жили в более загрязненных атмосферных условиях. Такие дети подвержены повышенному риску бронхиальных и легочных заболеваний. Последующие исследования подтвердили эти результаты.</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12</a:t>
            </a:fld>
            <a:endParaRPr lang="ru-RU"/>
          </a:p>
        </p:txBody>
      </p:sp>
    </p:spTree>
    <p:extLst>
      <p:ext uri="{BB962C8B-B14F-4D97-AF65-F5344CB8AC3E}">
        <p14:creationId xmlns:p14="http://schemas.microsoft.com/office/powerpoint/2010/main" val="1514892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sz="1100" kern="1200" dirty="0">
                <a:solidFill>
                  <a:schemeClr val="tx1"/>
                </a:solidFill>
                <a:latin typeface="+mn-lt"/>
                <a:ea typeface="+mn-ea"/>
                <a:cs typeface="+mn-cs"/>
              </a:rPr>
              <a:t>   Солнце — источник света, тепла и энергии для нашей планеты. Большая часть его излучения важна для нашего здоровья, однако чрезмерное ультрафиолетовое излучение может нанести вред. Такое излучение становится сильнее, когда разрушен озоновый слой в верхних слоях атмосферы.</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Солнечный свет поддерживает температуру окружающей среды на Земле, способствует фотосинтезу, который является фундаментальным механизмом производства пищи. Солнечный свет приводит в действие круговорот воды в природе, благодаря испарению воды и превращению ее в облака с последующей дистилляцией в виде дождя.</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Солнечный свет также преобразует неактивную форму витамина D, называемого </a:t>
            </a:r>
            <a:r>
              <a:rPr lang="ru-RU" sz="1100" kern="1200" dirty="0" err="1">
                <a:solidFill>
                  <a:schemeClr val="tx1"/>
                </a:solidFill>
                <a:latin typeface="+mn-lt"/>
                <a:ea typeface="+mn-ea"/>
                <a:cs typeface="+mn-cs"/>
              </a:rPr>
              <a:t>холекальциферол</a:t>
            </a:r>
            <a:r>
              <a:rPr lang="ru-RU" sz="1100" kern="1200" dirty="0">
                <a:solidFill>
                  <a:schemeClr val="tx1"/>
                </a:solidFill>
                <a:latin typeface="+mn-lt"/>
                <a:ea typeface="+mn-ea"/>
                <a:cs typeface="+mn-cs"/>
              </a:rPr>
              <a:t>, в активную форму витамина D, в котором мы нуждаемся для поддержки многих функций организма. В то время как некоторые из нас не испытывают недостатка в  солнечном свете, многие люди работают в закрытых помещениях и не получают света солнца в достаточной мере. Кожа с темной пигментацией пропускает солнечный свет не в той же степени, что светлая кожа, поэтому уровень витамина D у таких людей может быть ниже, особенно если они живут в условиях крайнего Севера или Юга.</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Дерматологи отмечают связь между солнечным загаром и раком кожи и призывают избегать длительного пребывания на солнце. Допустимое количество пребывания зависит от пигментации кожи человека, географического положения и времени года.</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С другой стороны, витамин D  является важным фактором, контролирующим развитие других видов рака, таких как рак простаты. Таким образом, воздействие солнечного света в  оптимальном количестве жизненно необходимо для здоровья. Он убивает многие бактерии, и это здоровая практика – позволить солнечному свету литься в наши дома.</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Солнечный свет также стимулирует выработку </a:t>
            </a:r>
            <a:r>
              <a:rPr lang="ru-RU" sz="1100" kern="1200" dirty="0" err="1">
                <a:solidFill>
                  <a:schemeClr val="tx1"/>
                </a:solidFill>
                <a:latin typeface="+mn-lt"/>
                <a:ea typeface="+mn-ea"/>
                <a:cs typeface="+mn-cs"/>
              </a:rPr>
              <a:t>серотонина</a:t>
            </a:r>
            <a:r>
              <a:rPr lang="ru-RU" sz="1100" kern="1200" dirty="0">
                <a:solidFill>
                  <a:schemeClr val="tx1"/>
                </a:solidFill>
                <a:latin typeface="+mn-lt"/>
                <a:ea typeface="+mn-ea"/>
                <a:cs typeface="+mn-cs"/>
              </a:rPr>
              <a:t>. Это пример того, когда внешняя среда влияет на нашу «внутреннюю среду». </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Сезонному аффективному расстройству (САР), впервые описанному в 1984 году </a:t>
            </a:r>
            <a:r>
              <a:rPr lang="ru-RU" sz="1100" kern="1200" dirty="0" err="1">
                <a:solidFill>
                  <a:schemeClr val="tx1"/>
                </a:solidFill>
                <a:latin typeface="+mn-lt"/>
                <a:ea typeface="+mn-ea"/>
                <a:cs typeface="+mn-cs"/>
              </a:rPr>
              <a:t>нейропсихиатром</a:t>
            </a:r>
            <a:r>
              <a:rPr lang="ru-RU" sz="1100" kern="1200" dirty="0">
                <a:solidFill>
                  <a:schemeClr val="tx1"/>
                </a:solidFill>
                <a:latin typeface="+mn-lt"/>
                <a:ea typeface="+mn-ea"/>
                <a:cs typeface="+mn-cs"/>
              </a:rPr>
              <a:t> </a:t>
            </a:r>
            <a:r>
              <a:rPr lang="ru-RU" sz="1100" kern="1200" dirty="0" err="1">
                <a:solidFill>
                  <a:schemeClr val="tx1"/>
                </a:solidFill>
                <a:latin typeface="+mn-lt"/>
                <a:ea typeface="+mn-ea"/>
                <a:cs typeface="+mn-cs"/>
              </a:rPr>
              <a:t>Норманом</a:t>
            </a:r>
            <a:r>
              <a:rPr lang="ru-RU" sz="1100" kern="1200" dirty="0">
                <a:solidFill>
                  <a:schemeClr val="tx1"/>
                </a:solidFill>
                <a:latin typeface="+mn-lt"/>
                <a:ea typeface="+mn-ea"/>
                <a:cs typeface="+mn-cs"/>
              </a:rPr>
              <a:t> Розенталем, подвержены  многие люди  в зимний период, когда количество солнечного  света уменьшается. Такие люди страдают от упадка сил, изменения аппетита, испытывают сонливость, раздражительность и депрессию. Таким людям пойдет на пользу воздействие яркого света. </a:t>
            </a: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13</a:t>
            </a:fld>
            <a:endParaRPr lang="ru-RU"/>
          </a:p>
        </p:txBody>
      </p:sp>
    </p:spTree>
    <p:extLst>
      <p:ext uri="{BB962C8B-B14F-4D97-AF65-F5344CB8AC3E}">
        <p14:creationId xmlns:p14="http://schemas.microsoft.com/office/powerpoint/2010/main" val="482972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Хотя мы живем во внешней среде, обменные процессы происходят внутри нашего организма.</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Постоянство внутренней среды организма и его способность к поддержанию баланса и </a:t>
            </a:r>
            <a:r>
              <a:rPr lang="ru-RU" sz="1100" kern="1200" dirty="0" err="1">
                <a:solidFill>
                  <a:schemeClr val="tx1"/>
                </a:solidFill>
                <a:latin typeface="+mn-lt"/>
                <a:ea typeface="+mn-ea"/>
                <a:cs typeface="+mn-cs"/>
              </a:rPr>
              <a:t>саморегуляции</a:t>
            </a:r>
            <a:r>
              <a:rPr lang="ru-RU" sz="1100" kern="1200" dirty="0">
                <a:solidFill>
                  <a:schemeClr val="tx1"/>
                </a:solidFill>
                <a:latin typeface="+mn-lt"/>
                <a:ea typeface="+mn-ea"/>
                <a:cs typeface="+mn-cs"/>
              </a:rPr>
              <a:t> называется гомеостазом. Наилучшую поддержку гомеостаза мы можем обеспечить посредством образа жизни, который включает ежедневную физическую активность и здоровое питание, богатое нерафинированными растительными продуктами.</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Мы должны быть крайне осторожны, чтобы не вводить токсины явного и опасного действия во внутреннюю среду нашего организма.  Табачный дым с сотнями входящих в него химических веществ является ярким примером. Алкоголь, психотропные препараты (лекарства, которые влияют на центральную нервную систему и могут привести к изменениям в поведении или восприятии) токсичны и отравляют нашу внутреннюю среду.</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Многие вещества никогда не подвергались клиническим испытаниям и не были должным образом оценены, однако усиленно рекламируются как полезные для того или иного состояния. Мы используем их без доказательств, находясь в вакууме знаний. Многие из так называемых «натуральных» веществ растительного происхождения тоже относятся к этой категории и их применения лучше избегать.</a:t>
            </a:r>
            <a:endParaRPr lang="en-US" sz="1100" dirty="0"/>
          </a:p>
          <a:p>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14</a:t>
            </a:fld>
            <a:endParaRPr lang="ru-RU"/>
          </a:p>
        </p:txBody>
      </p:sp>
    </p:spTree>
    <p:extLst>
      <p:ext uri="{BB962C8B-B14F-4D97-AF65-F5344CB8AC3E}">
        <p14:creationId xmlns:p14="http://schemas.microsoft.com/office/powerpoint/2010/main" val="1108287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100" kern="1200" dirty="0">
                <a:solidFill>
                  <a:schemeClr val="tx1"/>
                </a:solidFill>
                <a:latin typeface="+mn-lt"/>
                <a:ea typeface="+mn-ea"/>
                <a:cs typeface="+mn-cs"/>
              </a:rPr>
              <a:t>   Здоровье, Божий дар для нас, лучше всего поддерживать в наиболее естественном состоянии ничем не загрязненной чистоты. Мы являемся распорядителями планеты Земля, отвечающими за управление земными ресурсами и окружающую среду нашего организма.</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Поскольку мы – нечто большее, чем просто физические существа, и наделены интеллектуальными, эмоциональными и духовными качествами, то нам также нужно учитывать эмоциональную и духовную среду, в которой мы живем. Во многих домах царят напряженные взаимоотношения и недоверие. Злоба и насилие в семье пагубно отражаются на здоровье наших детей и нас самих. </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Бытовое насилие присутствует во многих домах; словесные оскорбления также распространены. Наш дом должен быть оазисом безопасности в мире потрясений. Доброжелательные отношения и поддержка будут взращивать эмоциональное здоровье в семье.</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Духовная атмосфера в доме влияет и на состояние нашего ума. Наш дом должен быть местом, где царят мир и покой, и где мы всегда найдем поддержку. Жизненные ценности извлекаются и усваиваются из веры и доверительных отношений. Мы доверяем любящему Богу. Благодаря Его заботе мы находимся в безопасности. Мы учим и наших детей искать духовные взаимоотношения с Ним. Мы показываем им, что значит быть любящими и не осуждать других. К этому призывает нас Бог: любить наших врагов и делать добро тем, кто плохо к нам относится. </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Если мы живем в атмосфере терпимости и мира, такая духовная среда будет способствовать укреплению и нашего физического здоровья. Мы будем, что называется, пить воду из источника жизни. Атмосфера неба принесет покой нашей душе. Мы будем чувствовать себя в безопасности, опираясь на уверенность в Божьей любви.  </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15</a:t>
            </a:fld>
            <a:endParaRPr lang="ru-RU"/>
          </a:p>
        </p:txBody>
      </p:sp>
    </p:spTree>
    <p:extLst>
      <p:ext uri="{BB962C8B-B14F-4D97-AF65-F5344CB8AC3E}">
        <p14:creationId xmlns:p14="http://schemas.microsoft.com/office/powerpoint/2010/main" val="1442875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16</a:t>
            </a:fld>
            <a:endParaRPr lang="ru-RU"/>
          </a:p>
        </p:txBody>
      </p:sp>
    </p:spTree>
    <p:extLst>
      <p:ext uri="{BB962C8B-B14F-4D97-AF65-F5344CB8AC3E}">
        <p14:creationId xmlns:p14="http://schemas.microsoft.com/office/powerpoint/2010/main" val="1454320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Иногда мне кажется, что, помимо финансовой поддержки экологических групп</a:t>
            </a:r>
            <a:r>
              <a:rPr lang="ru-RU" sz="1100" kern="1200" baseline="0" dirty="0">
                <a:solidFill>
                  <a:schemeClr val="tx1"/>
                </a:solidFill>
                <a:latin typeface="+mn-lt"/>
                <a:ea typeface="+mn-ea"/>
                <a:cs typeface="+mn-cs"/>
              </a:rPr>
              <a:t> протеста</a:t>
            </a:r>
            <a:r>
              <a:rPr lang="ru-RU" sz="1100" kern="1200" dirty="0">
                <a:solidFill>
                  <a:schemeClr val="tx1"/>
                </a:solidFill>
                <a:latin typeface="+mn-lt"/>
                <a:ea typeface="+mn-ea"/>
                <a:cs typeface="+mn-cs"/>
              </a:rPr>
              <a:t>, отдельный человек мало что может сделать, чтобы остановить вырубку лесов и промышленное загрязнение. </a:t>
            </a:r>
          </a:p>
          <a:p>
            <a:r>
              <a:rPr lang="ru-RU" sz="1100" kern="1200" dirty="0">
                <a:solidFill>
                  <a:schemeClr val="tx1"/>
                </a:solidFill>
                <a:latin typeface="+mn-lt"/>
                <a:ea typeface="+mn-ea"/>
                <a:cs typeface="+mn-cs"/>
              </a:rPr>
              <a:t>- Как мой личный выбор, например то, каким образом я использую энергию и пластиковые предметы,  может,  пусть даже в небольшой степени, способствовать охране окружающей среды? </a:t>
            </a:r>
            <a:endParaRPr lang="en-CA"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17</a:t>
            </a:fld>
            <a:endParaRPr lang="ru-RU"/>
          </a:p>
        </p:txBody>
      </p:sp>
    </p:spTree>
    <p:extLst>
      <p:ext uri="{BB962C8B-B14F-4D97-AF65-F5344CB8AC3E}">
        <p14:creationId xmlns:p14="http://schemas.microsoft.com/office/powerpoint/2010/main" val="2227537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Один из друзей Анны принимает активное участие в защите окружающей среды, при этом он скептически относится к выбору Анны быть вегетарианкой.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Какие преимущества вегетарианской диеты может назвать Анна, чтобы ее друг – защитник окружающей среды — одобрил ее выбор? </a:t>
            </a:r>
            <a:endParaRPr lang="en-CA"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18</a:t>
            </a:fld>
            <a:endParaRPr lang="ru-RU"/>
          </a:p>
        </p:txBody>
      </p:sp>
    </p:spTree>
    <p:extLst>
      <p:ext uri="{BB962C8B-B14F-4D97-AF65-F5344CB8AC3E}">
        <p14:creationId xmlns:p14="http://schemas.microsoft.com/office/powerpoint/2010/main" val="2614133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Образование и доступ к информации ведут к принятию более осознанного решения о размере семьи и улучшении качества жизни и здоровья для всех.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Как мы можем поддержать усилия групп, организующих работу учебных заведений и программ в странах, где из-за бедности резко снижено качество жизни многих семей?</a:t>
            </a:r>
            <a:endParaRPr lang="en-CA"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19</a:t>
            </a:fld>
            <a:endParaRPr lang="ru-RU"/>
          </a:p>
        </p:txBody>
      </p:sp>
    </p:spTree>
    <p:extLst>
      <p:ext uri="{BB962C8B-B14F-4D97-AF65-F5344CB8AC3E}">
        <p14:creationId xmlns:p14="http://schemas.microsoft.com/office/powerpoint/2010/main" val="2571618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a:t>
            </a:fld>
            <a:endParaRPr lang="ru-RU"/>
          </a:p>
        </p:txBody>
      </p:sp>
    </p:spTree>
    <p:extLst>
      <p:ext uri="{BB962C8B-B14F-4D97-AF65-F5344CB8AC3E}">
        <p14:creationId xmlns:p14="http://schemas.microsoft.com/office/powerpoint/2010/main" val="984480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Доводилось</a:t>
            </a:r>
            <a:r>
              <a:rPr lang="ru-RU" sz="1100" kern="1200" baseline="0" dirty="0">
                <a:solidFill>
                  <a:schemeClr val="tx1"/>
                </a:solidFill>
                <a:latin typeface="+mn-lt"/>
                <a:ea typeface="+mn-ea"/>
                <a:cs typeface="+mn-cs"/>
              </a:rPr>
              <a:t> </a:t>
            </a:r>
            <a:r>
              <a:rPr lang="ru-RU" sz="1100" kern="1200" dirty="0">
                <a:solidFill>
                  <a:schemeClr val="tx1"/>
                </a:solidFill>
                <a:latin typeface="+mn-lt"/>
                <a:ea typeface="+mn-ea"/>
                <a:cs typeface="+mn-cs"/>
              </a:rPr>
              <a:t>ли мне испытывать симптомы сезонного аффективного расстройства (САР), такие как депрессия и раздражительность в зимние месяцы, или когда я провожу длительное время в закрытом помещении? </a:t>
            </a:r>
          </a:p>
          <a:p>
            <a:r>
              <a:rPr lang="ru-RU" sz="1100" kern="1200" dirty="0">
                <a:solidFill>
                  <a:schemeClr val="tx1"/>
                </a:solidFill>
                <a:latin typeface="+mn-lt"/>
                <a:ea typeface="+mn-ea"/>
                <a:cs typeface="+mn-cs"/>
              </a:rPr>
              <a:t>- Как изменить распорядок дня, чтобы проводить на солнце нужное количество времени? </a:t>
            </a:r>
          </a:p>
          <a:p>
            <a:r>
              <a:rPr lang="ru-RU" sz="1100" kern="1200" dirty="0">
                <a:solidFill>
                  <a:schemeClr val="tx1"/>
                </a:solidFill>
                <a:latin typeface="+mn-lt"/>
                <a:ea typeface="+mn-ea"/>
                <a:cs typeface="+mn-cs"/>
              </a:rPr>
              <a:t>- Научили ли мы своих детей проводить достаточно времени на открытом воздухе, объяснили ли им вред от чрезмерного пребывание на солнце?</a:t>
            </a:r>
            <a:endParaRPr lang="en-CA"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20</a:t>
            </a:fld>
            <a:endParaRPr lang="ru-RU"/>
          </a:p>
        </p:txBody>
      </p:sp>
    </p:spTree>
    <p:extLst>
      <p:ext uri="{BB962C8B-B14F-4D97-AF65-F5344CB8AC3E}">
        <p14:creationId xmlns:p14="http://schemas.microsoft.com/office/powerpoint/2010/main" val="1839203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Не</a:t>
            </a:r>
            <a:r>
              <a:rPr lang="ru-RU" sz="1100" kern="1200" baseline="0" dirty="0">
                <a:solidFill>
                  <a:schemeClr val="tx1"/>
                </a:solidFill>
                <a:latin typeface="+mn-lt"/>
                <a:ea typeface="+mn-ea"/>
                <a:cs typeface="+mn-cs"/>
              </a:rPr>
              <a:t> </a:t>
            </a:r>
            <a:r>
              <a:rPr lang="ru-RU" sz="1100" kern="1200" dirty="0">
                <a:solidFill>
                  <a:schemeClr val="tx1"/>
                </a:solidFill>
                <a:latin typeface="+mn-lt"/>
                <a:ea typeface="+mn-ea"/>
                <a:cs typeface="+mn-cs"/>
              </a:rPr>
              <a:t>подвергается ли мой организм воздействию каких-либо загрязняющих веществ?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Какие из них я могу ограничить или устранить совсем?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Осознаю ли я, что вредные привычки к употреблению токсических веществ не столь безобидны, как может показаться на первый взгляд?</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Достаточно ли я осведомлен о долгосрочных неблагоприятных последствиях воздействия токсических веществ на организм?</a:t>
            </a: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21</a:t>
            </a:fld>
            <a:endParaRPr lang="ru-RU"/>
          </a:p>
        </p:txBody>
      </p:sp>
    </p:spTree>
    <p:extLst>
      <p:ext uri="{BB962C8B-B14F-4D97-AF65-F5344CB8AC3E}">
        <p14:creationId xmlns:p14="http://schemas.microsoft.com/office/powerpoint/2010/main" val="4185507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Какой вклад, эмоциональный и духовный, я вношу в среду моего обитания — дома, на работе, в школе, в церкви, в обществе?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Чему способствуют мои действия и поведение?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Ведут ли они к загрязнению или чистоте, к миру или конфликту?  </a:t>
            </a:r>
          </a:p>
          <a:p>
            <a:pPr marL="0" marR="0" indent="0" algn="l" defTabSz="914400" rtl="0" eaLnBrk="1" fontAlgn="auto" latinLnBrk="0" hangingPunct="1">
              <a:lnSpc>
                <a:spcPct val="100000"/>
              </a:lnSpc>
              <a:spcBef>
                <a:spcPts val="0"/>
              </a:spcBef>
              <a:spcAft>
                <a:spcPts val="0"/>
              </a:spcAft>
              <a:buClrTx/>
              <a:buSzTx/>
              <a:buFontTx/>
              <a:buChar char="-"/>
              <a:tabLst/>
              <a:defRPr/>
            </a:pPr>
            <a:r>
              <a:rPr lang="ru-RU" sz="1100" kern="1200" dirty="0">
                <a:solidFill>
                  <a:schemeClr val="tx1"/>
                </a:solidFill>
                <a:latin typeface="+mn-lt"/>
                <a:ea typeface="+mn-ea"/>
                <a:cs typeface="+mn-cs"/>
              </a:rPr>
              <a:t>Какой у меня есть выбор и где я могу найти помощь,</a:t>
            </a:r>
            <a:r>
              <a:rPr lang="ru-RU" sz="1100" kern="1200" baseline="0" dirty="0">
                <a:solidFill>
                  <a:schemeClr val="tx1"/>
                </a:solidFill>
                <a:latin typeface="+mn-lt"/>
                <a:ea typeface="+mn-ea"/>
                <a:cs typeface="+mn-cs"/>
              </a:rPr>
              <a:t> </a:t>
            </a:r>
            <a:r>
              <a:rPr lang="ru-RU" sz="1100" kern="1200" dirty="0">
                <a:solidFill>
                  <a:schemeClr val="tx1"/>
                </a:solidFill>
                <a:latin typeface="+mn-lt"/>
                <a:ea typeface="+mn-ea"/>
                <a:cs typeface="+mn-cs"/>
              </a:rPr>
              <a:t>чтобы держаться принятого мною решения - улучшать и защищать окружающую меня среду?</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a:solidFill>
                  <a:schemeClr val="tx1"/>
                </a:solidFill>
                <a:latin typeface="+mn-lt"/>
                <a:ea typeface="+mn-ea"/>
                <a:cs typeface="+mn-cs"/>
              </a:rPr>
              <a:t>Махатма Ганди однажды сказал:</a:t>
            </a:r>
            <a:endParaRPr lang="en-CA"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22</a:t>
            </a:fld>
            <a:endParaRPr lang="ru-RU"/>
          </a:p>
        </p:txBody>
      </p:sp>
    </p:spTree>
    <p:extLst>
      <p:ext uri="{BB962C8B-B14F-4D97-AF65-F5344CB8AC3E}">
        <p14:creationId xmlns:p14="http://schemas.microsoft.com/office/powerpoint/2010/main" val="4091998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050" kern="1200" dirty="0">
                <a:solidFill>
                  <a:schemeClr val="tx1"/>
                </a:solidFill>
                <a:latin typeface="+mn-lt"/>
                <a:ea typeface="+mn-ea"/>
                <a:cs typeface="+mn-cs"/>
              </a:rPr>
              <a:t>Мир достаточно велик, чтобы удовлетворить нужды любого человека, но слишком мал, чтобы удовлетворить людскую жадность.</a:t>
            </a:r>
          </a:p>
          <a:p>
            <a:r>
              <a:rPr lang="ru-RU" sz="1050" kern="1200" dirty="0">
                <a:solidFill>
                  <a:schemeClr val="tx1"/>
                </a:solidFill>
                <a:latin typeface="+mn-lt"/>
                <a:ea typeface="+mn-ea"/>
                <a:cs typeface="+mn-cs"/>
              </a:rPr>
              <a:t>Думайте о чистоте окружающей</a:t>
            </a:r>
            <a:r>
              <a:rPr lang="ru-RU" sz="1050" kern="1200" baseline="0" dirty="0">
                <a:solidFill>
                  <a:schemeClr val="tx1"/>
                </a:solidFill>
                <a:latin typeface="+mn-lt"/>
                <a:ea typeface="+mn-ea"/>
                <a:cs typeface="+mn-cs"/>
              </a:rPr>
              <a:t> среды!</a:t>
            </a:r>
            <a:endParaRPr lang="ru-RU" sz="105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23</a:t>
            </a:fld>
            <a:endParaRPr lang="ru-RU"/>
          </a:p>
        </p:txBody>
      </p:sp>
    </p:spTree>
    <p:extLst>
      <p:ext uri="{BB962C8B-B14F-4D97-AF65-F5344CB8AC3E}">
        <p14:creationId xmlns:p14="http://schemas.microsoft.com/office/powerpoint/2010/main" val="575653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Несколько лет назад мы с женой подыскивали  дачный домик, чтобы проводить  выходные на природе. К северу от Торонто в районе </a:t>
            </a:r>
            <a:r>
              <a:rPr lang="ru-RU" sz="1100" kern="1200" dirty="0" err="1">
                <a:solidFill>
                  <a:schemeClr val="tx1"/>
                </a:solidFill>
                <a:latin typeface="+mn-lt"/>
                <a:ea typeface="+mn-ea"/>
                <a:cs typeface="+mn-cs"/>
              </a:rPr>
              <a:t>Мускока</a:t>
            </a:r>
            <a:r>
              <a:rPr lang="ru-RU" sz="1100" kern="1200" dirty="0">
                <a:solidFill>
                  <a:schemeClr val="tx1"/>
                </a:solidFill>
                <a:latin typeface="+mn-lt"/>
                <a:ea typeface="+mn-ea"/>
                <a:cs typeface="+mn-cs"/>
              </a:rPr>
              <a:t> мы нашли прекрасные бирюзовые озера. Они произвели на нас огромное впечатление, и мы восхищались тропическим цветом их воды, но нам сообщили, что эти озера мертвы. Кислотные дожди, вызванные промышленным загрязнением атмосферы, повлияли на эти водоемы до такой степени, что вся флора и фауна в них погибла. Сохранившие внешнюю красоту, но ставшие слишком токсичными для всего живого, эти озера превратились в мертвые водоемы.</a:t>
            </a:r>
          </a:p>
          <a:p>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3</a:t>
            </a:fld>
            <a:endParaRPr lang="ru-RU"/>
          </a:p>
        </p:txBody>
      </p:sp>
    </p:spTree>
    <p:extLst>
      <p:ext uri="{BB962C8B-B14F-4D97-AF65-F5344CB8AC3E}">
        <p14:creationId xmlns:p14="http://schemas.microsoft.com/office/powerpoint/2010/main" val="93514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Жизнь может процветать только в пригодной для нее окружающей</a:t>
            </a:r>
            <a:r>
              <a:rPr lang="ru-RU" sz="1100" kern="1200" baseline="0" dirty="0">
                <a:solidFill>
                  <a:schemeClr val="tx1"/>
                </a:solidFill>
                <a:latin typeface="+mn-lt"/>
                <a:ea typeface="+mn-ea"/>
                <a:cs typeface="+mn-cs"/>
              </a:rPr>
              <a:t> </a:t>
            </a:r>
            <a:r>
              <a:rPr lang="ru-RU" sz="1100" kern="1200" dirty="0">
                <a:solidFill>
                  <a:schemeClr val="tx1"/>
                </a:solidFill>
                <a:latin typeface="+mn-lt"/>
                <a:ea typeface="+mn-ea"/>
                <a:cs typeface="+mn-cs"/>
              </a:rPr>
              <a:t>среде, для этого требуется соответствующий баланс климата, воды, почвы и воздуха. </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Физические, химические и биотические факторы, такие как воздух, температура, солнце, почва и вода, а также флора и фауна являются нашей окружающей средой. Для здоровья требуется благоприятная среда, а большая часть нашей деятельности разрушает ее.</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Загрязнение воды и воздуха, разрушение естественных мест обитания животных и птиц и масштабная индустриализация угрожают продолжению известного нам уклада жизни, поэтому</a:t>
            </a:r>
            <a:r>
              <a:rPr lang="en-CA" sz="1100" kern="1200" dirty="0">
                <a:solidFill>
                  <a:schemeClr val="tx1"/>
                </a:solidFill>
                <a:latin typeface="+mn-lt"/>
                <a:ea typeface="+mn-ea"/>
                <a:cs typeface="+mn-cs"/>
              </a:rPr>
              <a:t> </a:t>
            </a:r>
            <a:r>
              <a:rPr lang="ru-RU" sz="1100" kern="1200" dirty="0">
                <a:solidFill>
                  <a:schemeClr val="tx1"/>
                </a:solidFill>
                <a:latin typeface="+mn-lt"/>
                <a:ea typeface="+mn-ea"/>
                <a:cs typeface="+mn-cs"/>
              </a:rPr>
              <a:t>формирование экологического мышления имеет важное значение для поддержания здоровья.</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Пятьдесят лет назад отравление свинцом было относительно распространенным явлением. Врачей учили распознавать изменение цвета десен, голубоватые крапинки в клетках крови и видимые нейротоксические нарушения, вызванные воздействием свинца. Свинец добавлялся в краску, чтобы придать ей блеск и прочность, но дети отколупывали отслоившуюся краску и ели ее, получая отравление содержащимся в ней свинцом. Свинец добавлялся в бензин для улучшения его свойств, что привело к повышению количества частиц свинца в атмосфере; эти частицы могли попадать в организм через легкие и отравлять население. Осознание причины проблемы часто ведет к ее решению: сегодня повсеместно налажено производство бензина без содержания свинца.</a:t>
            </a:r>
            <a:endParaRPr lang="en-US" sz="1100" dirty="0"/>
          </a:p>
          <a:p>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4</a:t>
            </a:fld>
            <a:endParaRPr lang="ru-RU"/>
          </a:p>
        </p:txBody>
      </p:sp>
    </p:spTree>
    <p:extLst>
      <p:ext uri="{BB962C8B-B14F-4D97-AF65-F5344CB8AC3E}">
        <p14:creationId xmlns:p14="http://schemas.microsoft.com/office/powerpoint/2010/main" val="92935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100" kern="1200" dirty="0">
                <a:solidFill>
                  <a:schemeClr val="tx1"/>
                </a:solidFill>
                <a:latin typeface="+mn-lt"/>
                <a:ea typeface="+mn-ea"/>
                <a:cs typeface="+mn-cs"/>
              </a:rPr>
              <a:t>   Немного загрязнения здесь, потеря нескольких деревьев там, сброс некоторого количества неочищенных сточных вод в реку где-нибудь еще - все это может показаться незначительным. Однако, когда такие отдельные  действия умножаются в миллионы раз,  они начинают оказывать серьезное разрушительное воздействие. Именно по этой причине многие люди приходят к  мнению, что перенаселенность является наихудшей экологической угрозой, с которой мы сталкиваемся сегодня. </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Отдельно взятый автомобиль может выбрасывать в воздух относительно незначительное количество загрязнений. Однако в мире существует не один, а миллионы  транспортных средств. Очевидно, что с увеличением народонаселения планеты количество автомобилей так же резко увеличивается.</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Текущие прогнозы – в том числе,  включающие предполагаемое снижение темпов роста населения, – по-прежнему предсказывают, что к 2050 году население достигнет 8-10,5 млрд. человек. Последствия перенаселенности зависят как</a:t>
            </a:r>
            <a:r>
              <a:rPr lang="ru-RU" sz="1100" kern="1200" baseline="0" dirty="0">
                <a:solidFill>
                  <a:schemeClr val="tx1"/>
                </a:solidFill>
                <a:latin typeface="+mn-lt"/>
                <a:ea typeface="+mn-ea"/>
                <a:cs typeface="+mn-cs"/>
              </a:rPr>
              <a:t> </a:t>
            </a:r>
            <a:r>
              <a:rPr lang="ru-RU" sz="1100" kern="1200" dirty="0">
                <a:solidFill>
                  <a:schemeClr val="tx1"/>
                </a:solidFill>
                <a:latin typeface="+mn-lt"/>
                <a:ea typeface="+mn-ea"/>
                <a:cs typeface="+mn-cs"/>
              </a:rPr>
              <a:t>от соотношения количества населения к устойчивым ресурсам, так и от распределения</a:t>
            </a:r>
            <a:r>
              <a:rPr lang="ru-RU" sz="1100" kern="1200" baseline="0" dirty="0">
                <a:solidFill>
                  <a:schemeClr val="tx1"/>
                </a:solidFill>
                <a:latin typeface="+mn-lt"/>
                <a:ea typeface="+mn-ea"/>
                <a:cs typeface="+mn-cs"/>
              </a:rPr>
              <a:t> </a:t>
            </a:r>
            <a:r>
              <a:rPr lang="ru-RU" sz="1100" kern="1200" dirty="0">
                <a:solidFill>
                  <a:schemeClr val="tx1"/>
                </a:solidFill>
                <a:latin typeface="+mn-lt"/>
                <a:ea typeface="+mn-ea"/>
                <a:cs typeface="+mn-cs"/>
              </a:rPr>
              <a:t>этих</a:t>
            </a:r>
            <a:r>
              <a:rPr lang="ru-RU" sz="1100" kern="1200" baseline="0" dirty="0">
                <a:solidFill>
                  <a:schemeClr val="tx1"/>
                </a:solidFill>
                <a:latin typeface="+mn-lt"/>
                <a:ea typeface="+mn-ea"/>
                <a:cs typeface="+mn-cs"/>
              </a:rPr>
              <a:t> </a:t>
            </a:r>
            <a:r>
              <a:rPr lang="ru-RU" sz="1100" kern="1200" dirty="0">
                <a:solidFill>
                  <a:schemeClr val="tx1"/>
                </a:solidFill>
                <a:latin typeface="+mn-lt"/>
                <a:ea typeface="+mn-ea"/>
                <a:cs typeface="+mn-cs"/>
              </a:rPr>
              <a:t>ресурсов, включая</a:t>
            </a:r>
            <a:r>
              <a:rPr lang="ru-RU" sz="1100" kern="1200" baseline="0" dirty="0">
                <a:solidFill>
                  <a:schemeClr val="tx1"/>
                </a:solidFill>
                <a:latin typeface="+mn-lt"/>
                <a:ea typeface="+mn-ea"/>
                <a:cs typeface="+mn-cs"/>
              </a:rPr>
              <a:t> такие </a:t>
            </a:r>
            <a:r>
              <a:rPr lang="ru-RU" sz="1100" kern="1200" dirty="0">
                <a:solidFill>
                  <a:schemeClr val="tx1"/>
                </a:solidFill>
                <a:latin typeface="+mn-lt"/>
                <a:ea typeface="+mn-ea"/>
                <a:cs typeface="+mn-cs"/>
              </a:rPr>
              <a:t>как чистая вода, чистый воздух, пища, кров; а также  от подходящих</a:t>
            </a:r>
            <a:r>
              <a:rPr lang="ru-RU" sz="1100" kern="1200" baseline="0" dirty="0">
                <a:solidFill>
                  <a:schemeClr val="tx1"/>
                </a:solidFill>
                <a:latin typeface="+mn-lt"/>
                <a:ea typeface="+mn-ea"/>
                <a:cs typeface="+mn-cs"/>
              </a:rPr>
              <a:t> </a:t>
            </a:r>
            <a:r>
              <a:rPr lang="ru-RU" sz="1100" kern="1200" dirty="0">
                <a:solidFill>
                  <a:schemeClr val="tx1"/>
                </a:solidFill>
                <a:latin typeface="+mn-lt"/>
                <a:ea typeface="+mn-ea"/>
                <a:cs typeface="+mn-cs"/>
              </a:rPr>
              <a:t>климатических условий.</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Перенаселенность часто наносит ущерб экономике страны. Когда страна не в состоянии прокормить свое население, она должна импортировать продовольствие из других стран. Поселения людей занимают пространство, необходимое для ферм и лесов, их отходы загрязняют воду, землю и воздух. Уничтожение лесов приводит к потере среды обитания животных, а также к потере видов растений и сокращению их возможности поглощать углекислый газ и выделять кислород. Перенаселенность представляет серьезные трудности для эффективного управления и вызывает стрессы, поэтому, как следствие, увеличивается число конфликтов и беспорядков.</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В период с 1950 по 2005 год число детей, рожденных одной женщиной, снизилось с 5,02 до 2,65, хотя даже при таких темпах население планеты продолжает увеличиваться. Численность по континентам (с 1950 по 2005 год) представлена в таблице ниже:</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5</a:t>
            </a:fld>
            <a:endParaRPr lang="ru-RU"/>
          </a:p>
        </p:txBody>
      </p:sp>
    </p:spTree>
    <p:extLst>
      <p:ext uri="{BB962C8B-B14F-4D97-AF65-F5344CB8AC3E}">
        <p14:creationId xmlns:p14="http://schemas.microsoft.com/office/powerpoint/2010/main" val="1758946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Вопрос ресурсосберегающего сельского хозяйства тесно связан с перенаселенностью. </a:t>
            </a:r>
            <a:r>
              <a:rPr lang="ru-RU" sz="1100" kern="1200" dirty="0">
                <a:solidFill>
                  <a:schemeClr val="tx1"/>
                </a:solidFill>
                <a:latin typeface="+mn-lt"/>
                <a:ea typeface="+mn-ea"/>
                <a:cs typeface="+mn-cs"/>
              </a:rPr>
              <a:t>Усовершенствование сельскохозяйственных технологий привело к многократному повышению урожайности на гектар используемой земли. Однако подобные улучшения не проходят без экологических издержек. Чтобы соблюсти баланс между запросами сельского хозяйства и сохранением природных ресурсов, необходимо </a:t>
            </a:r>
            <a:r>
              <a:rPr lang="ru-RU" sz="1100" kern="1200" baseline="0" dirty="0">
                <a:solidFill>
                  <a:schemeClr val="tx1"/>
                </a:solidFill>
                <a:latin typeface="+mn-lt"/>
                <a:ea typeface="+mn-ea"/>
                <a:cs typeface="+mn-cs"/>
              </a:rPr>
              <a:t>дальнейшее </a:t>
            </a:r>
            <a:r>
              <a:rPr lang="ru-RU" sz="1100" kern="1200" dirty="0">
                <a:solidFill>
                  <a:schemeClr val="tx1"/>
                </a:solidFill>
                <a:latin typeface="+mn-lt"/>
                <a:ea typeface="+mn-ea"/>
                <a:cs typeface="+mn-cs"/>
              </a:rPr>
              <a:t>изменение в подходах и правильная расстановка приоритетов </a:t>
            </a:r>
            <a:r>
              <a:rPr lang="ru-RU" sz="1100" kern="1200" baseline="0" dirty="0">
                <a:solidFill>
                  <a:schemeClr val="tx1"/>
                </a:solidFill>
                <a:latin typeface="+mn-lt"/>
                <a:ea typeface="+mn-ea"/>
                <a:cs typeface="+mn-cs"/>
              </a:rPr>
              <a:t>в сельском хозяйстве</a:t>
            </a:r>
            <a:r>
              <a:rPr lang="ru-RU" sz="1100" kern="1200" dirty="0">
                <a:solidFill>
                  <a:schemeClr val="tx1"/>
                </a:solidFill>
                <a:latin typeface="+mn-lt"/>
                <a:ea typeface="+mn-ea"/>
                <a:cs typeface="+mn-cs"/>
              </a:rPr>
              <a:t>.</a:t>
            </a:r>
            <a:endParaRPr lang="en-US" sz="1100" dirty="0"/>
          </a:p>
          <a:p>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6</a:t>
            </a:fld>
            <a:endParaRPr lang="ru-RU"/>
          </a:p>
        </p:txBody>
      </p:sp>
    </p:spTree>
    <p:extLst>
      <p:ext uri="{BB962C8B-B14F-4D97-AF65-F5344CB8AC3E}">
        <p14:creationId xmlns:p14="http://schemas.microsoft.com/office/powerpoint/2010/main" val="2861575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Обширная вырубка лесов зачастую </a:t>
            </a:r>
            <a:r>
              <a:rPr lang="ru-RU" sz="1100" b="1" kern="1200" dirty="0">
                <a:solidFill>
                  <a:schemeClr val="tx1"/>
                </a:solidFill>
                <a:latin typeface="+mn-lt"/>
                <a:ea typeface="+mn-ea"/>
                <a:cs typeface="+mn-cs"/>
              </a:rPr>
              <a:t>наносит</a:t>
            </a:r>
            <a:r>
              <a:rPr lang="ru-RU" sz="1100" b="1" kern="1200" baseline="0" dirty="0">
                <a:solidFill>
                  <a:schemeClr val="tx1"/>
                </a:solidFill>
                <a:latin typeface="+mn-lt"/>
                <a:ea typeface="+mn-ea"/>
                <a:cs typeface="+mn-cs"/>
              </a:rPr>
              <a:t> ущерб качеству </a:t>
            </a:r>
            <a:r>
              <a:rPr lang="ru-RU" sz="1100" b="1" kern="1200" dirty="0">
                <a:solidFill>
                  <a:schemeClr val="tx1"/>
                </a:solidFill>
                <a:latin typeface="+mn-lt"/>
                <a:ea typeface="+mn-ea"/>
                <a:cs typeface="+mn-cs"/>
              </a:rPr>
              <a:t>земель</a:t>
            </a:r>
            <a:r>
              <a:rPr lang="ru-RU" sz="1100" b="0" kern="120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Хотя около 30 процентов поверхности земли все еще покрыто лесами, ежегодно огромные площади</a:t>
            </a:r>
            <a:r>
              <a:rPr lang="ru-RU" sz="1100" kern="1200" baseline="0" dirty="0">
                <a:solidFill>
                  <a:schemeClr val="tx1"/>
                </a:solidFill>
                <a:latin typeface="+mn-lt"/>
                <a:ea typeface="+mn-ea"/>
                <a:cs typeface="+mn-cs"/>
              </a:rPr>
              <a:t> подвергаются обезлесению.</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Баланс между потребностью планеты в лесах и нашей потребностью в пище найти нелегко, особенно в связи со все возрастающей перенаселенностью. Вырубка лесов способствует изменению климата. Влажные лесные почвы быстро высыхают без тенистого полога леса. Бывшие леса могут быстро  превратиться в пустыню. Нельзя забывать и о том, что именно леса обеспечивают поглощение парниковых газов.</a:t>
            </a:r>
            <a:endParaRPr lang="en-CA" sz="1100" kern="1200" dirty="0">
              <a:solidFill>
                <a:schemeClr val="tx1"/>
              </a:solidFill>
              <a:latin typeface="+mn-lt"/>
              <a:ea typeface="+mn-ea"/>
              <a:cs typeface="+mn-cs"/>
            </a:endParaRPr>
          </a:p>
          <a:p>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7</a:t>
            </a:fld>
            <a:endParaRPr lang="ru-RU"/>
          </a:p>
        </p:txBody>
      </p:sp>
    </p:spTree>
    <p:extLst>
      <p:ext uri="{BB962C8B-B14F-4D97-AF65-F5344CB8AC3E}">
        <p14:creationId xmlns:p14="http://schemas.microsoft.com/office/powerpoint/2010/main" val="3725829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Неравномерность развития различных регионов  мира означает, что хотя в настоящее время производится достаточно продуктов питания, чтобы удовлетворить нужды всего населения, пища не всегда доступна  для всех. Бедность и последствия климатических изменений ощущаются гораздо острее в засушливых местах, где происходит опустынивание земель. Многие неразвитые страны не имеют адекватной инфраструктуры, </a:t>
            </a:r>
            <a:r>
              <a:rPr lang="ru-RU" sz="1100" dirty="0"/>
              <a:t>отсутствие которой не позволяет</a:t>
            </a:r>
            <a:r>
              <a:rPr lang="ru-RU" sz="1100" baseline="0" dirty="0"/>
              <a:t> распределить пищу надлежащим образом.</a:t>
            </a:r>
            <a:endParaRPr lang="en-CA" sz="1100" kern="1200" dirty="0">
              <a:solidFill>
                <a:schemeClr val="tx1"/>
              </a:solidFill>
              <a:latin typeface="+mn-lt"/>
              <a:ea typeface="+mn-ea"/>
              <a:cs typeface="+mn-cs"/>
            </a:endParaRPr>
          </a:p>
          <a:p>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8</a:t>
            </a:fld>
            <a:endParaRPr lang="ru-RU"/>
          </a:p>
        </p:txBody>
      </p:sp>
    </p:spTree>
    <p:extLst>
      <p:ext uri="{BB962C8B-B14F-4D97-AF65-F5344CB8AC3E}">
        <p14:creationId xmlns:p14="http://schemas.microsoft.com/office/powerpoint/2010/main" val="3163702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Большинство ученых согласны, что за последние 100 лет климат значительно изменился в сторону потепления, хотя о причинах этого явления существуют разные мнения.</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Несомненно одно: изменение климата  влияет на производство продуктов питания. Урожайность зерновых может изменяться в зависимости от температурных условий. Например, Международный исследовательский институт риса на Филиппинах обнаружил, что производство риса сокращалось на 10 процентов  каждый раз, когда ночная минимальная температура увеличивалась на 1 градус Цельсия в течение периода роста риса.</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Исследователи </a:t>
            </a:r>
            <a:r>
              <a:rPr lang="ru-RU" sz="1100" kern="1200" dirty="0" err="1">
                <a:solidFill>
                  <a:schemeClr val="tx1"/>
                </a:solidFill>
                <a:latin typeface="+mn-lt"/>
                <a:ea typeface="+mn-ea"/>
                <a:cs typeface="+mn-cs"/>
              </a:rPr>
              <a:t>Лобелл</a:t>
            </a:r>
            <a:r>
              <a:rPr lang="ru-RU" sz="1100" kern="1200" dirty="0">
                <a:solidFill>
                  <a:schemeClr val="tx1"/>
                </a:solidFill>
                <a:latin typeface="+mn-lt"/>
                <a:ea typeface="+mn-ea"/>
                <a:cs typeface="+mn-cs"/>
              </a:rPr>
              <a:t> и </a:t>
            </a:r>
            <a:r>
              <a:rPr lang="ru-RU" sz="1100" kern="1200" dirty="0" err="1">
                <a:solidFill>
                  <a:schemeClr val="tx1"/>
                </a:solidFill>
                <a:latin typeface="+mn-lt"/>
                <a:ea typeface="+mn-ea"/>
                <a:cs typeface="+mn-cs"/>
              </a:rPr>
              <a:t>Филд</a:t>
            </a:r>
            <a:r>
              <a:rPr lang="ru-RU" sz="1100" kern="1200" dirty="0">
                <a:solidFill>
                  <a:schemeClr val="tx1"/>
                </a:solidFill>
                <a:latin typeface="+mn-lt"/>
                <a:ea typeface="+mn-ea"/>
                <a:cs typeface="+mn-cs"/>
              </a:rPr>
              <a:t> сообщили, что изменения климата с 1981 года привели к ежегодным потерям пшеницы, кукурузы и ячменя в размере примерно 5 миллиардов  долларов в год суммарно (по состоянию на 2002 год). Это не значительное количество, тем не менее, оно соотносимо со стоимостью улучшенных урожаев, полученных в результате технологических изменений.</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9</a:t>
            </a:fld>
            <a:endParaRPr lang="ru-RU"/>
          </a:p>
        </p:txBody>
      </p:sp>
    </p:spTree>
    <p:extLst>
      <p:ext uri="{BB962C8B-B14F-4D97-AF65-F5344CB8AC3E}">
        <p14:creationId xmlns:p14="http://schemas.microsoft.com/office/powerpoint/2010/main" val="1553963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add title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AF463A-BC7C-46EE-9F1E-7F377CCA4891}" type="datetimeFigureOut">
              <a:rPr lang="en-US" smtClean="0"/>
              <a:pPr/>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F463A-BC7C-46EE-9F1E-7F377CCA4891}" type="datetimeFigureOut">
              <a:rPr lang="en-US" smtClean="0"/>
              <a:pPr/>
              <a:t>3/24/22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AF463A-BC7C-46EE-9F1E-7F377CCA4891}" type="datetimeFigureOut">
              <a:rPr lang="en-US" smtClean="0"/>
              <a:pPr/>
              <a:t>3/24/22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3/24/22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3/24/22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JPG"/>
          <p:cNvPicPr>
            <a:picLocks noChangeAspect="1"/>
          </p:cNvPicPr>
          <p:nvPr/>
        </p:nvPicPr>
        <p:blipFill>
          <a:blip r:embed="rId3"/>
          <a:stretch>
            <a:fillRect/>
          </a:stretch>
        </p:blipFill>
        <p:spPr>
          <a:xfrm>
            <a:off x="0" y="0"/>
            <a:ext cx="9144000" cy="6858000"/>
          </a:xfrm>
          <a:prstGeom prst="rect">
            <a:avLst/>
          </a:prstGeom>
        </p:spPr>
      </p:pic>
      <p:sp>
        <p:nvSpPr>
          <p:cNvPr id="5" name="Прямоугольник 4"/>
          <p:cNvSpPr/>
          <p:nvPr/>
        </p:nvSpPr>
        <p:spPr>
          <a:xfrm>
            <a:off x="3774758" y="762000"/>
            <a:ext cx="5162366" cy="1938992"/>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r"/>
            <a:r>
              <a:rPr lang="ru-RU" sz="6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Жизнь </a:t>
            </a:r>
          </a:p>
          <a:p>
            <a:pPr algn="r"/>
            <a:r>
              <a:rPr lang="ru-RU" sz="6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как праздник</a:t>
            </a:r>
          </a:p>
        </p:txBody>
      </p:sp>
    </p:spTree>
    <p:extLst>
      <p:ext uri="{BB962C8B-B14F-4D97-AF65-F5344CB8AC3E}">
        <p14:creationId xmlns:p14="http://schemas.microsoft.com/office/powerpoint/2010/main" val="108930457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0.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Энергосбережение</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209800" y="838200"/>
            <a:ext cx="6096000" cy="83099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Загрязнение</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2.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2362200" y="381000"/>
            <a:ext cx="6096000" cy="175432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Бытовой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 сельскохозяйственный мусор</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3.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Солнечное излучение</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4.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2209800" y="1066800"/>
            <a:ext cx="6096000" cy="83099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Внутренняя среда</a:t>
            </a:r>
            <a:endParaRPr lang="ru-RU" sz="48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Атмосфера в доме</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extLst>
      <p:ext uri="{BB962C8B-B14F-4D97-AF65-F5344CB8AC3E}">
        <p14:creationId xmlns:p14="http://schemas.microsoft.com/office/powerpoint/2010/main" val="3178802062"/>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1981200" y="1143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1524000" y="3712117"/>
            <a:ext cx="7010400" cy="230768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nSpc>
                <a:spcPts val="8500"/>
              </a:lnSpc>
            </a:pPr>
            <a:r>
              <a:rPr lang="ru-RU" sz="108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О</a:t>
            </a:r>
            <a:r>
              <a:rPr lang="ru-RU" sz="72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кружающая среда</a:t>
            </a:r>
            <a:endParaRPr lang="ru-RU" sz="48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3657600" y="381000"/>
            <a:ext cx="5257800" cy="378565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Мир достаточно велик,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чтобы удовлетворить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нужды любого человека,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но слишком мал,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чтобы удовлетворить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людскую жадность.</a:t>
            </a:r>
            <a:endParaRPr lang="ru-RU" sz="2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a:p>
            <a:r>
              <a:rPr lang="ru-RU" sz="2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Махатма Ганди</a:t>
            </a: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Состояние окружающей среды</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Необходимо думать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об экологии</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7818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Перенаселенность: экологическая  проблема?</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Ресурсосберегающее сельское хозяйство </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8.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Распределение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продуктов питания</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Изменение климата</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2876</Words>
  <Application>Microsoft Macintosh PowerPoint</Application>
  <PresentationFormat>Экран (4:3)</PresentationFormat>
  <Paragraphs>103</Paragraphs>
  <Slides>23</Slides>
  <Notes>23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Adventure</vt:lpstr>
      <vt:lpstr>Cricket</vt:lpstr>
      <vt:lpstr>Calibri</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Microsoft Office User</cp:lastModifiedBy>
  <cp:revision>172</cp:revision>
  <dcterms:created xsi:type="dcterms:W3CDTF">2015-01-31T17:45:20Z</dcterms:created>
  <dcterms:modified xsi:type="dcterms:W3CDTF">2022-03-24T13:26:23Z</dcterms:modified>
</cp:coreProperties>
</file>