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9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80" r:id="rId15"/>
    <p:sldId id="281" r:id="rId16"/>
    <p:sldId id="274" r:id="rId17"/>
    <p:sldId id="276" r:id="rId18"/>
    <p:sldId id="275" r:id="rId19"/>
    <p:sldId id="277" r:id="rId20"/>
    <p:sldId id="278" r:id="rId21"/>
    <p:sldId id="260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88"/>
    <p:restoredTop sz="74135" autoAdjust="0"/>
  </p:normalViewPr>
  <p:slideViewPr>
    <p:cSldViewPr>
      <p:cViewPr varScale="1">
        <p:scale>
          <a:sx n="71" d="100"/>
          <a:sy n="71" d="100"/>
        </p:scale>
        <p:origin x="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17A03-3E60-49D7-BD9A-CF4F664450B3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1BE3-CF4C-4B0A-A067-12DFFC15D5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9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9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Вода является жизненно важным и невосполнимым ресурсом. Поэтому важно беречь и охранять водные запасы: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1   Избегайте тратить воду зря. По возможности, установите унитазы и душевые устройства, позволяющие  экономить воду. Когда чистите зубы, включайте кран, только чтобы смочить, а затем промыть зубную щетку, и выключайте воду на то время, когда чистите зубы. Отремонтируйте протекающие краны – капля за каплей мы теряем огромное количество воды впустую. Изучайте возможности и методы, позволяющие экономить воду в быту.</a:t>
            </a:r>
            <a:br>
              <a:rPr lang="en-CA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2   Избегайте загрязнения воды. Вода может быть загрязнена человеческими экскрементами, промышленными отходами и химическими веществами. Животные, выращиваемые на крупных сельскохозяйственных угодьях, потребляют огромное количество воды, а их экскременты могут загрязнять грунтовые воды и близлежащие реки и ручьи. Вегетарианская диета помогает экономить воду, так как для производства продуктов растительного происхождения требуется гораздо меньше воды.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1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не может существовать без воды. Все функции организма нуждаются в ней. Вода очищает, освежает и мощно влияет на восстановление организма. Точно также и в нашей духовной жизни мы не можем жить вечно без Воды Жизни.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Что же означает термин «Вода Жизни»? Две тысячи лет назад Иисус Христос встретил женщину в Самарии, которая пришла к колодцу за водой. Он попросил у нее напиться и в последующем разговоре Он сказал, что может дать ей воды, которая утолит ее жажду навсегда. 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«Всякий, пьющий воду сию [из колодца], возжаждет опять»,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сказал ей Иисус, - </a:t>
            </a:r>
            <a:r>
              <a:rPr lang="ru-RU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«Кто будет пить воду, которую Я дам ему, тот не будет жаждать вовек; но вода, которую Я дам ему, сделается в нем источником воды, текущей в жизнь вечную»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(Иоанна 4:13, 14). Это подразумевает утоление духовной жажды, которое удовлетворило бы стремление к миру, радости, свободе от вины, прощению и чувству единства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Христиане находят такое решение в личности Иисуса Христа. Его жизнь резко контрастирует с потрясениями, ссорами, завистью, гневом и недовольством, как в Его время, так и в наши дни. Он предлагает всем прийти к Нему и посвятить себя Его служению. Он обещает, что это принесет облегчение от трудов, тревоги и стресса, даст внутренний мир и обеспечит покой и полноту в Нем. Его предложение остается в силе и сегодня. Пусть же наша жизнь наполнится Его состраданием, любовью и принятием, чтобы мы омылись в Его любви и насытились ею.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0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воды теряет мой организм ежедневно, исходя из уровня моей физической активности?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Сколько воды я пью каждый день?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Судя по цвету мочи, достаточно ли жидкости я пью ежедневно?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Что я могу сделать, чтобы увеличить количество потребляемой жидкости?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Может быть, будет полезно наполнять бутылку водой каждое утро и обязательно ее выпивать?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Или стоит составить график, напоминающий, когда нужно пить воду (не забывая при этом, как важно выпить первый стакан воды утром)?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668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Роман и его семья любят физические упражнения на свежем воздухе.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Когда на улице жарко и высокая влажность воздуха, они пьют много прохладительных напитков.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 не менее, иногда они жалуются на головную боль и головокружение. </a:t>
            </a:r>
          </a:p>
          <a:p>
            <a:pPr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 здесь не так? </a:t>
            </a:r>
          </a:p>
          <a:p>
            <a:pPr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Соблюдение каких рекомендаций могло бы обеспечить безопасность их здоровья?  </a:t>
            </a:r>
          </a:p>
          <a:p>
            <a:pPr>
              <a:buFontTx/>
              <a:buChar char="-"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Каковы симптомы обезвоживания и теплового удара?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94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процент потребляемой мною жидкости составляет чистая вода?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напитки увеличивают вероятность обезвоживания, поскольку они являются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диуретиками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потребляю ли я слишком много сладких напитков (в том числе фруктовых соков), которые обостряют проблему излишнего веса?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Не слишком ли часто моя семья пьет их, вместо того, чтобы употреблять их только по особым случаям?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5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Поскольку треть воды мой организм получает из пищи, не нужно ли мне увеличить количество продуктов с высоким содержанием воды?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из упомянутых ранее фруктов и овощей с высоким содержанием воды я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выберу для регулярного употребления в пищу?</a:t>
            </a:r>
            <a:endParaRPr lang="en-CA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78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часто я использую воду как средство гигиены и как лечебное средство?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тактично напоминать людям чаще мыть руки, чтобы не допустить распространения инфекции?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 каких случаях целесообразно пользоваться гидротерапией?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Есть ли </a:t>
            </a:r>
            <a:r>
              <a:rPr lang="ru-RU" dirty="0"/>
              <a:t>у меня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морозильной камере лед или пакет со льдом, чтобы приложить его на шишку или синяк при необходимости?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21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Благодарю ли я Бога за то, что не испытываю недостатка в чудесном даре воды?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Какой из способов экономии воды я мог бы практиковать?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Какие продукты питания требуют для своего производства меньше воды и снижают при этом уровень загрязнения источников водоснабжения?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9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Чувство физической жажды напоминает нам о великой духовной жажде, о «Воде Жизни», предлагаемой Иисусом.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Принимаю ли я этот дар, чтобы мне тоже стать живительным источником  для тех, с кем я ежедневно общаюсь?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23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мы с вами говорили о воде.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Пилот, писатель и философ </a:t>
            </a:r>
            <a:r>
              <a:rPr lang="ru-RU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Антуан</a:t>
            </a: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 Сент-Экзюпери говорил: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«Вода, у тебя нет ни вкуса, ни цвета, ни запаха, тебя невозможно описать, тобой наслаждаются, не ведая, что ты такое». </a:t>
            </a:r>
            <a:endParaRPr lang="en-CA" sz="11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17285-D711-4D9F-882D-8A503A19F0A6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29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Несмотря на преклонный возраст, Ли Мин очень любила работать в своем саду. Даже необычная жара, наступившая летом (температура воздуха поднялась выше 38 градусов по Цельсию, а влажность достигла 90 процентов), не помешала ей ухаживать за своими цветами и другими растениями. На третий день рекордной жары Ли Мин позвонила дочери Ким, но говоря по телефону, Ли Мин путала слова. Ким встревожилась и бросилась к дому матери, где  нашла ее, лежащей на полу без сознания. Судя по всему, большой вентилятор не справлялся с жарой и влажностью, и Ли Мин получила тепловой удар, который мог стать угрозой для ее жизни.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Риск теплового удара, вызываемого жарой, можно снизить, употребляя большое количество жидкости, в особенности воды, а также фруктовых и овощных соков. Наряду с воздухом, вода является важнейшим элементом, необходимым для выживания. Организм новорожденного состоит примерно на 75 процентов из воды, а у взрослого примерно на 70 процентов. Человек весом 90 кг содержит в своем теле около 63 кг воды.</a:t>
            </a:r>
            <a:b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Серое вещество головного мозга состоит примерно на 85 процентов из воды, кровь - на 83 процента, мышцы – на 75 процентов, и даже твердая костная ткань, содержащая костный мозг, состоит на 20-25 процентов из воды. Почти каждая клетка и ткань человеческого тела не только содержит воду, но и постоянно омывается жидкостью, и для выполнения своих функций им требуется вода.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2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эликсир жизни. Она является средой, в которой происходит обмен веществ.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Вода – это: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транспортная система организма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смазка для обеспечения движения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помощник пищеварения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главный транспортировщик отходов через почки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регулятор температуры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  главная составляющая циркулирующей крови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Почти две трети воды, которая требуется нашему организму, мы получаем из потребляемой жидкости, около трети поступает из пищи, и небольшое количество жидкости синтезируется в биохимических процессах во время переваривания пищи. Фрукты и овощи, как правило, имеют более высокое содержание воды, чем другие группы продуктов питания. Например: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ФРУКТЫ</a:t>
            </a:r>
            <a:endParaRPr lang="en-CA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Абрикосы   Арбуз   Папайя  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Цитрусовые   Клубника   Яблоки  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Виноград  Вишня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ОВОЩИ</a:t>
            </a:r>
            <a:endParaRPr lang="en-CA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Шпинат   Сладкий перец   Салат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Морковь  Огурцы  Кабачки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Брокколи  Сельдерей  Помидоры.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7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идеальных условиях тело поддерживает баланс между объемом потерь воды за день и объемом, потребленным для восполнения необходимого количества. Количество ежедневной потери воды зависит от климатических условий и физической деятельности, как показано на таблице на слайде.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Из таблицы видно, что пот выделяется в 50 раз быстрее в условиях продолжительной интенсивной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физической нагрузки по сравнению с показателем для низкой физической активности при нормальной температуре. В среднем человек выделяет около 2300 мл воды в день во время низкой физической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активности при нормальной температуре и 6600 миллилитров во время продолжительных интенсивных физических нагрузок).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5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Когда мы не снабжаем организм достаточным количеством воды, он пытается предотвратить обезвоживание путем уменьшения выхода пота и мочи. Если работы такого компенсаторного механизма оказывается недостаточно и жидкость по-прежнему не поступает в достаточном объеме, то произойдет обезвоживание организма. Обезвоживание приводит к нарушению механизмов охлаждения тела, наряду с возможным повышением температуры тела и неэффективным выводом из организма отходов его жизнедеятельности. Повышается вязкость крови, нарушается кровообращение, увеличивается риск внутрисосудистого свертывания крови. В результате это может привести к инсульту или инфаркту.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Недостаточное потребление воды также приводит к запорам - на радость производителям слабительных средств.  Физические упражнения и достаточное употребление клетчатки также играют роль.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Обезвоживание может вызвать у человека головокружение или головную боль. Во время продолжительных напряженных тренировок может произойти серьезное обезвоживание, поэтому в таких условиях особенно важно уделить внимание потреблению жидкости. Потребление недостаточного количества воды также увеличивает риск образования камней в почках и в желчном пузыре.</a:t>
            </a:r>
            <a:endParaRPr lang="en-C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В 1995 году «Журнал Американской медицинской ассоциации» опубликовал данные, согласно которым достаточное потребление воды людьми пожилого возраста может ежегодно сэкономить расходы на тысячи дней госпитализации и миллионы долларов медикаментозного лечения. Следует заметить, что это наблюдение справедливо  по отношению ко всем возрастным группам по всему миру.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25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  Во избежание</a:t>
            </a:r>
            <a:r>
              <a:rPr lang="ru-RU" baseline="0" dirty="0"/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обезвоживания во время длительных физических нагрузок или в жаркую погоду, специалисты  рекомендуют пить как в течение тренировки, так и  после завершения физической активности  несколько стаканов воды или другой жидкости.</a:t>
            </a: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Практический совет по потреблению воды: здоровому человеку на протяжении дня нужно пить воды ровно столько, чтобы моча была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бледного цвета.  (Моча может стать ярко-желтого цвета после приема некоторых лекарственных средств, в том числе витаминов и противотуберкулезных препаратов.)</a:t>
            </a:r>
            <a:br>
              <a:rPr lang="ru-RU" dirty="0"/>
            </a:br>
            <a:r>
              <a:rPr lang="ru-RU" dirty="0"/>
              <a:t>   Начинайте пить воду утром, потому что организм</a:t>
            </a:r>
            <a:r>
              <a:rPr lang="ru-RU" baseline="0" dirty="0"/>
              <a:t> </a:t>
            </a:r>
            <a:r>
              <a:rPr lang="ru-RU" dirty="0"/>
              <a:t>относительно обезвожен в результате неощутимой (невидимой) потери воды, выделяемой с потом во время сна. Затем продолжайте пить воду регулярно на протяжении всего дня.</a:t>
            </a:r>
            <a:br>
              <a:rPr lang="ru-RU" dirty="0"/>
            </a:br>
            <a:r>
              <a:rPr lang="ru-RU" dirty="0"/>
              <a:t>   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Обязательно пейте чистую воду, пригодную для питья</a:t>
            </a:r>
            <a:r>
              <a:rPr lang="ru-RU" dirty="0"/>
              <a:t>. Это самый полезный для здоровья напиток, потому что вода относительно свободна от электролитов и мочегонных средств, таких как кофеин. Алкогольные напитки, помимо прочих вредных эффектов, также являются </a:t>
            </a:r>
            <a:r>
              <a:rPr lang="ru-RU" dirty="0" err="1"/>
              <a:t>диуретиками</a:t>
            </a:r>
            <a:r>
              <a:rPr lang="ru-RU" dirty="0"/>
              <a:t>. В большинстве безалкогольных напитков содержится</a:t>
            </a:r>
            <a:r>
              <a:rPr lang="ru-RU" baseline="0" dirty="0"/>
              <a:t> большее количество</a:t>
            </a:r>
            <a:r>
              <a:rPr lang="ru-RU" dirty="0"/>
              <a:t> сахара, что способствует развитию ожирения, диабета и кариеса зубов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Поэтому чистая вода — незаменимый универсальный напиток. 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77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Другое важное применение воды – это ее использование в качестве средства гигиены. Регулярное купание удаляет накопившуюся на коже грязь, снижая риск возникновения инфекции.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Частое мытье рук может предотвратить передачу многих возбудителей инфекционных заболеваний от человека к человеку. Если бы люди тщательно мыли руки с мылом перед едой и после загрязняющей руки работы, то можно было бы избавиться от большого процента инфекционных заболеваний.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0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Гидротерапия – это применение воды в качестве простого домашнего терапевтического средства. Ее лучше всего применять для снятия обычной мышечной боли, болевых ощущений и лечения ушибов. В случае боли в мышцах применяют горячие влажные полотенца, которые накладывают на больные места поочередно с холодными влажными полотенцами (заканчивая прикладыванием холодного полотенца) для улучшения кровоснабжения. Сразу же после получения травмы и образования кровоподтека наиболее подходящим является наложение холодного компресса. Следует проявлять осторожность, если имеется кожное заболевание, ссадины или порезы кожи. При нарушении кровоснабжения или при неврологических нарушениях, в результате которых человек утратил способность чувствовать изменение температуры, горячие компрессы могут привести к серьезным ожогам, поэтому рекомендуется соблюдать осторожность. Это особенно актуально для людей с диабетом или тем,  у кого в результате травмы или хирургического вмешательства  были повреждены нервы.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Есть много эффективных водных процедур, такие, например, как растирание холодной варежкой, горячие ножные ванны, согревающие компрессы и пакеты со льдом.  Жаль, что люди редко используют эти полезные свойства воды для облегчения своего состояния.</a:t>
            </a:r>
            <a:r>
              <a:rPr lang="ru-R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Мужчина получил травму локтя во время игры в бадминтон. Он не прислушался к совету наложить компресс со льдом на гематому на локте, чтобы уменьшить кровотечение. На следующий день ткани вокруг его локтя распухли настолько, что ему незамедлительно пришлось обратиться к врачу. Врач посоветовал ему прикладывать дома лед,  и эта консультация обошлась ему в  100 долларов!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«Наружное применение воды является одним из самых простых и наиболее удовлетворительных способов регулирования циркуляции крови. . . Но многие так и не испытали на собственном опыте благотворное влияние правильного использования воды. . . Все должны научиться пользоваться ею в качестве простого домашнего лечебного средства».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1BE3-CF4C-4B0A-A067-12DFFC15D5BA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81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4758" y="762000"/>
            <a:ext cx="51623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Жизнь </a:t>
            </a:r>
          </a:p>
          <a:p>
            <a:pPr algn="r"/>
            <a:r>
              <a:rPr lang="ru-RU" sz="6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как праздник</a:t>
            </a:r>
          </a:p>
        </p:txBody>
      </p:sp>
    </p:spTree>
    <p:extLst>
      <p:ext uri="{BB962C8B-B14F-4D97-AF65-F5344CB8AC3E}">
        <p14:creationId xmlns:p14="http://schemas.microsoft.com/office/powerpoint/2010/main" val="23921647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Гидротерапия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Небезосновательная тревога жителей земли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жизни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Практическое  применение…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8865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98700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62400" y="838200"/>
            <a:ext cx="283122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13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</a:t>
            </a:r>
            <a:r>
              <a:rPr lang="ru-RU" sz="80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ода</a:t>
            </a:r>
            <a:r>
              <a:rPr lang="ru-RU" sz="5400" b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381000"/>
            <a:ext cx="56388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Вода, у тебя нет ни вкуса,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ни цвета, ни запаха,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тебя невозможно описать, тобой наслаждаются,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не ведая, что ты такое. </a:t>
            </a:r>
            <a:endParaRPr lang="ru-RU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itchFamily="2" charset="0"/>
            </a:endParaRPr>
          </a:p>
          <a:p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             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</a:t>
            </a:r>
            <a:r>
              <a:rPr lang="ru-RU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Антуан</a:t>
            </a:r>
            <a:r>
              <a:rPr lang="ru-RU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де Сент-Экзюпери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– эликсир жизни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Мы получаем воду из…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381000"/>
            <a:ext cx="609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Поддержание баланса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143000"/>
            <a:ext cx="5562600" cy="350865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tabLst>
                <a:tab pos="457200" algn="l"/>
              </a:tabLst>
            </a:pPr>
            <a:r>
              <a:rPr lang="ru-RU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Потери воды в организме человека </a:t>
            </a:r>
            <a:br>
              <a:rPr lang="ru-RU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</a:br>
            <a:r>
              <a:rPr lang="ru-RU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в миллилитрах за день в среднем </a:t>
            </a:r>
            <a:br>
              <a:rPr lang="ru-RU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</a:br>
            <a:r>
              <a:rPr lang="ru-RU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в условиях нормальной температуры</a:t>
            </a:r>
            <a:endParaRPr lang="en-US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endParaRPr lang="ru-RU" sz="1400" dirty="0">
              <a:solidFill>
                <a:srgbClr val="FFFFFF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       Низкая           </a:t>
            </a:r>
            <a:r>
              <a:rPr lang="ru-RU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Cricket" pitchFamily="2" charset="0"/>
              </a:rPr>
              <a:t>Интенсивная</a:t>
            </a:r>
            <a:endParaRPr lang="ru-RU" sz="1400" dirty="0">
              <a:solidFill>
                <a:srgbClr val="FFFFFF"/>
              </a:solidFill>
              <a:effectLst>
                <a:glow rad="139700">
                  <a:srgbClr val="000000"/>
                </a:glo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	                    физическая       </a:t>
            </a:r>
            <a:r>
              <a:rPr lang="ru-RU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длительная </a:t>
            </a:r>
            <a:r>
              <a:rPr lang="en-US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</a:t>
            </a:r>
            <a:r>
              <a:rPr lang="ru-RU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 	 активность      </a:t>
            </a:r>
            <a:r>
              <a:rPr lang="ru-RU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</a:effectLst>
                <a:latin typeface="Cricket" pitchFamily="2" charset="0"/>
              </a:rPr>
              <a:t> тренировка</a:t>
            </a:r>
            <a:endParaRPr lang="en-US" sz="1400" dirty="0">
              <a:solidFill>
                <a:schemeClr val="bg1"/>
              </a:solidFill>
              <a:effectLst>
                <a:glow rad="139700">
                  <a:srgbClr val="000000"/>
                </a:glow>
              </a:effectLst>
              <a:latin typeface="Cricket" pitchFamily="2" charset="0"/>
            </a:endParaRP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Неощутимая </a:t>
            </a:r>
            <a:r>
              <a:rPr lang="en-US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(</a:t>
            </a:r>
            <a:r>
              <a:rPr lang="ru-RU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незаметная</a:t>
            </a:r>
            <a:r>
              <a:rPr lang="en-US" sz="1400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) </a:t>
            </a:r>
          </a:p>
          <a:p>
            <a:pPr>
              <a:tabLst>
                <a:tab pos="457200" algn="l"/>
              </a:tabLst>
            </a:pP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потеря через кожу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350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350 </a:t>
            </a: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Неощутимая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(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незаметная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) </a:t>
            </a:r>
          </a:p>
          <a:p>
            <a:pPr>
              <a:tabLst>
                <a:tab pos="457200" algn="l"/>
              </a:tabLst>
            </a:pP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потеря через легкие      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350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650 </a:t>
            </a: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Пот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100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5000 </a:t>
            </a: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Фекалии                                   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100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100 </a:t>
            </a: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Моча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	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1400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500 </a:t>
            </a:r>
          </a:p>
          <a:p>
            <a:pPr>
              <a:tabLst>
                <a:tab pos="457200" algn="l"/>
              </a:tabLst>
            </a:pP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Общий выход                           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2300	</a:t>
            </a:r>
            <a:r>
              <a:rPr lang="ru-RU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              </a:t>
            </a:r>
            <a:r>
              <a:rPr lang="en-US" sz="1400" dirty="0"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ricket" pitchFamily="2" charset="0"/>
              </a:rPr>
              <a:t>6600</a:t>
            </a: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096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Что происходит,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если мы пьем </a:t>
            </a:r>
            <a:b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</a:b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недостаточно воды?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62200" y="381000"/>
            <a:ext cx="6400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Сколько нам нужно воды?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30175" cmpd="sng">
            <a:solidFill>
              <a:srgbClr val="385D8A">
                <a:alpha val="45098"/>
              </a:srgb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62200" y="381000"/>
            <a:ext cx="678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ricket" pitchFamily="2" charset="0"/>
              </a:rPr>
              <a:t>Вода как средство гигиены</a:t>
            </a:r>
            <a:endParaRPr lang="ru-RU" sz="3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ricket" pitchFamily="2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2326</Words>
  <Application>Microsoft Macintosh PowerPoint</Application>
  <PresentationFormat>Экран (4:3)</PresentationFormat>
  <Paragraphs>115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Adventure</vt:lpstr>
      <vt:lpstr>Cricket</vt:lpstr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Microsoft Office User</cp:lastModifiedBy>
  <cp:revision>248</cp:revision>
  <dcterms:created xsi:type="dcterms:W3CDTF">2015-01-31T17:45:20Z</dcterms:created>
  <dcterms:modified xsi:type="dcterms:W3CDTF">2022-03-24T13:19:27Z</dcterms:modified>
</cp:coreProperties>
</file>