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326" r:id="rId2"/>
    <p:sldId id="271" r:id="rId3"/>
    <p:sldId id="272"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73" r:id="rId24"/>
    <p:sldId id="274" r:id="rId25"/>
    <p:sldId id="298" r:id="rId26"/>
    <p:sldId id="302" r:id="rId27"/>
    <p:sldId id="309" r:id="rId28"/>
    <p:sldId id="311" r:id="rId29"/>
    <p:sldId id="327" r:id="rId30"/>
    <p:sldId id="319" r:id="rId31"/>
    <p:sldId id="275"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382"/>
    <p:restoredTop sz="78411" autoAdjust="0"/>
  </p:normalViewPr>
  <p:slideViewPr>
    <p:cSldViewPr>
      <p:cViewPr varScale="1">
        <p:scale>
          <a:sx n="57" d="100"/>
          <a:sy n="57" d="100"/>
        </p:scale>
        <p:origin x="176" y="5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25.03.2022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4153430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Около ста лет назад руководители двух команд поставили перед собой одну и ту же цель: организовать  экспедицию к Южному полюсу, чтобы достичь его первыми.</a:t>
            </a:r>
            <a:endParaRPr lang="en-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Приняв это решение, им предстояло сделать выбор в отношении одежды, пищи, и, самое главное, способа передвижения.</a:t>
            </a:r>
            <a:br>
              <a:rPr lang="ru-RU" sz="1200" kern="1200" dirty="0">
                <a:solidFill>
                  <a:schemeClr val="tx1"/>
                </a:solidFill>
                <a:latin typeface="+mn-lt"/>
                <a:ea typeface="+mn-ea"/>
                <a:cs typeface="+mn-cs"/>
              </a:rPr>
            </a:br>
            <a:r>
              <a:rPr lang="ru-RU" sz="1200" kern="1200" dirty="0" err="1">
                <a:solidFill>
                  <a:schemeClr val="tx1"/>
                </a:solidFill>
                <a:latin typeface="+mn-lt"/>
                <a:ea typeface="+mn-ea"/>
                <a:cs typeface="+mn-cs"/>
              </a:rPr>
              <a:t>Руаль</a:t>
            </a:r>
            <a:r>
              <a:rPr lang="ru-RU" sz="1200" kern="1200" dirty="0">
                <a:solidFill>
                  <a:schemeClr val="tx1"/>
                </a:solidFill>
                <a:latin typeface="+mn-lt"/>
                <a:ea typeface="+mn-ea"/>
                <a:cs typeface="+mn-cs"/>
              </a:rPr>
              <a:t> Амундсен, норвежский исследователь, почерпнул идеи о лучшем виде снаряжения и одежды из опыта эскимосов. </a:t>
            </a:r>
            <a:endParaRPr lang="en-US" dirty="0">
              <a:solidFill>
                <a:prstClr val="black"/>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a:t>
            </a:fld>
            <a:endParaRPr lang="ru-RU"/>
          </a:p>
        </p:txBody>
      </p:sp>
    </p:spTree>
    <p:extLst>
      <p:ext uri="{BB962C8B-B14F-4D97-AF65-F5344CB8AC3E}">
        <p14:creationId xmlns:p14="http://schemas.microsoft.com/office/powerpoint/2010/main" val="1171058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Если сделанный нами в прошлом выбор не поработил нас, и мы не оказались его заложниками, то у </a:t>
            </a:r>
            <a:r>
              <a:rPr lang="ru-RU" sz="1200" b="1" kern="1200" dirty="0">
                <a:solidFill>
                  <a:schemeClr val="tx1"/>
                </a:solidFill>
                <a:latin typeface="+mn-lt"/>
                <a:ea typeface="+mn-ea"/>
                <a:cs typeface="+mn-cs"/>
              </a:rPr>
              <a:t>нас есть свобода воли, позволяющая нам делать выбор снова и снова</a:t>
            </a:r>
            <a:r>
              <a:rPr lang="ru-RU" sz="1200" kern="1200" dirty="0">
                <a:solidFill>
                  <a:schemeClr val="tx1"/>
                </a:solidFill>
                <a:latin typeface="+mn-lt"/>
                <a:ea typeface="+mn-ea"/>
                <a:cs typeface="+mn-cs"/>
              </a:rPr>
              <a:t>. Однако сделать выбор не всегда легко, при этом возможность не делать выбор тоже является решением, которое будет иметь для нас последствия. Выбор охватывает все аспекты жизни  от здоровья и образа жизни </a:t>
            </a:r>
            <a:endParaRPr lang="en-CA" sz="1200" kern="1200" dirty="0">
              <a:solidFill>
                <a:schemeClr val="tx1"/>
              </a:solidFill>
              <a:latin typeface="+mn-lt"/>
              <a:ea typeface="+mn-ea"/>
              <a:cs typeface="+mn-cs"/>
            </a:endParaRPr>
          </a:p>
          <a:p>
            <a:r>
              <a:rPr lang="ru-RU" sz="1200" kern="1200" dirty="0">
                <a:solidFill>
                  <a:schemeClr val="tx1"/>
                </a:solidFill>
                <a:latin typeface="+mn-lt"/>
                <a:ea typeface="+mn-ea"/>
                <a:cs typeface="+mn-cs"/>
              </a:rPr>
              <a:t>до вопросов, которые касаются целостности личности, духовности и отношений.</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12</a:t>
            </a:fld>
            <a:endParaRPr lang="ru-RU"/>
          </a:p>
        </p:txBody>
      </p:sp>
    </p:spTree>
    <p:extLst>
      <p:ext uri="{BB962C8B-B14F-4D97-AF65-F5344CB8AC3E}">
        <p14:creationId xmlns:p14="http://schemas.microsoft.com/office/powerpoint/2010/main" val="4052628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Наиболее заманчиво для нас делать выбор на основе личных предпочтений, а не на основе фактических данных и результатов высококачественных исследований. Однако следует иметь в виду, что не все исследования являются равноценными, что касается широты охвата, анализа полученных данных и других параметров, влияющих на качество.* Знание этого поможет нам более объективно взвесить доказательства, и, в конечном счете, сделать собственный выбор.</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______________________________________________________________________________________________________________________</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 - В 2010 году Консультативный комитет Департамента сельского хозяйства США и Департамента здравоохранения и социальных служб, посвященный разработке руководства по питанию, рекомендовал классифицировать исследования по количеству доказательств, подтверждающих их выводы. Как «сильные» они классифицировали такие исследования, в которых качество, повторяемость, полученные цифры, значимость и обобщенность были на высоком уровне; как «умеренные»  - те, в которых эти факторы были менее обоснованны; и как «слабые» -  те, которые были разработаны и проведены с погрешностями. Выбор и практика, основанные на данном типе информации, называются «научно обоснованными».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13</a:t>
            </a:fld>
            <a:endParaRPr lang="ru-RU"/>
          </a:p>
        </p:txBody>
      </p:sp>
    </p:spTree>
    <p:extLst>
      <p:ext uri="{BB962C8B-B14F-4D97-AF65-F5344CB8AC3E}">
        <p14:creationId xmlns:p14="http://schemas.microsoft.com/office/powerpoint/2010/main" val="36937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Образ жизни, основанный на культурных традициях предков, передается из поколения в поколение, и определенные модели поведения людей и корни их убеждений уходят в глубину веков.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Многие существующие практики не имеют абсолютно никаких научных обоснований.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Нетрудно развенчать миф о пользе наложения коровьего навоза на пуповину новорожденного, но труднее оспорить культурное убеждение в том, что женщина не должна мыться в течение месяца после родов.</a:t>
            </a:r>
            <a:endParaRPr lang="en-US" dirty="0">
              <a:solidFill>
                <a:prstClr val="black"/>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14</a:t>
            </a:fld>
            <a:endParaRPr lang="ru-RU"/>
          </a:p>
        </p:txBody>
      </p:sp>
    </p:spTree>
    <p:extLst>
      <p:ext uri="{BB962C8B-B14F-4D97-AF65-F5344CB8AC3E}">
        <p14:creationId xmlns:p14="http://schemas.microsoft.com/office/powerpoint/2010/main" val="364373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 первой половине девятнадцатого века «реформаторы здоровья» разработали длинный перечень законов здоровья, основанных на скудных доказательствах.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К счастью, сегодня в принятии решений мы можем руководствоваться большим количеством  доказательств.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И эти доказательства убедительно подтверждают, что люди, руководствующиеся принципами баланса и умеренности, отказавшиеся от употребления вредных веществ, укрепляют свое здоровье.</a:t>
            </a:r>
            <a:endParaRPr lang="en-US" dirty="0">
              <a:solidFill>
                <a:prstClr val="black"/>
              </a:solidFill>
            </a:endParaRPr>
          </a:p>
          <a:p>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15</a:t>
            </a:fld>
            <a:endParaRPr lang="ru-RU"/>
          </a:p>
        </p:txBody>
      </p:sp>
    </p:spTree>
    <p:extLst>
      <p:ext uri="{BB962C8B-B14F-4D97-AF65-F5344CB8AC3E}">
        <p14:creationId xmlns:p14="http://schemas.microsoft.com/office/powerpoint/2010/main" val="3298876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defTabSz="931774">
              <a:defRPr/>
            </a:pPr>
            <a:r>
              <a:rPr lang="ru-RU" sz="1200" kern="1200" dirty="0">
                <a:solidFill>
                  <a:schemeClr val="tx1"/>
                </a:solidFill>
                <a:latin typeface="+mn-lt"/>
                <a:ea typeface="+mn-ea"/>
                <a:cs typeface="+mn-cs"/>
              </a:rPr>
              <a:t>Одно из ранних классических исследований по выявлению взаимосвязи между образом жизни и здоровьем было опубликовано в 1972 году. Доктора Недра </a:t>
            </a:r>
            <a:r>
              <a:rPr lang="ru-RU" sz="1200" kern="1200" dirty="0" err="1">
                <a:solidFill>
                  <a:schemeClr val="tx1"/>
                </a:solidFill>
                <a:latin typeface="+mn-lt"/>
                <a:ea typeface="+mn-ea"/>
                <a:cs typeface="+mn-cs"/>
              </a:rPr>
              <a:t>Беллок</a:t>
            </a:r>
            <a:r>
              <a:rPr lang="ru-RU"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Nedra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Bellok</a:t>
            </a:r>
            <a:r>
              <a:rPr lang="ru-RU" sz="1200" kern="1200" dirty="0">
                <a:solidFill>
                  <a:schemeClr val="tx1"/>
                </a:solidFill>
                <a:latin typeface="+mn-lt"/>
                <a:ea typeface="+mn-ea"/>
                <a:cs typeface="+mn-cs"/>
              </a:rPr>
              <a:t>) и </a:t>
            </a:r>
            <a:r>
              <a:rPr lang="ru-RU" sz="1200" kern="1200" dirty="0" err="1">
                <a:solidFill>
                  <a:schemeClr val="tx1"/>
                </a:solidFill>
                <a:latin typeface="+mn-lt"/>
                <a:ea typeface="+mn-ea"/>
                <a:cs typeface="+mn-cs"/>
              </a:rPr>
              <a:t>Лестер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Бреслоу</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Lester </a:t>
            </a:r>
            <a:r>
              <a:rPr lang="en-US" sz="1200" kern="1200" dirty="0" err="1">
                <a:solidFill>
                  <a:schemeClr val="tx1"/>
                </a:solidFill>
                <a:latin typeface="+mn-lt"/>
                <a:ea typeface="+mn-ea"/>
                <a:cs typeface="+mn-cs"/>
              </a:rPr>
              <a:t>Breslow</a:t>
            </a:r>
            <a:r>
              <a:rPr lang="ru-RU" sz="1200" kern="1200" dirty="0">
                <a:solidFill>
                  <a:schemeClr val="tx1"/>
                </a:solidFill>
                <a:latin typeface="+mn-lt"/>
                <a:ea typeface="+mn-ea"/>
                <a:cs typeface="+mn-cs"/>
              </a:rPr>
              <a:t>) из Департамента здравоохранения США были одними из первых исследователей, которые представили убедительные факты о принципах жизни, способствующих  долголетию. В своем исследовании 6 928 взрослых жителей округа </a:t>
            </a:r>
            <a:r>
              <a:rPr lang="ru-RU" sz="1200" kern="1200" dirty="0" err="1">
                <a:solidFill>
                  <a:schemeClr val="tx1"/>
                </a:solidFill>
                <a:latin typeface="+mn-lt"/>
                <a:ea typeface="+mn-ea"/>
                <a:cs typeface="+mn-cs"/>
              </a:rPr>
              <a:t>Аламеда</a:t>
            </a:r>
            <a:r>
              <a:rPr lang="ru-RU" sz="1200" kern="1200" dirty="0">
                <a:solidFill>
                  <a:schemeClr val="tx1"/>
                </a:solidFill>
                <a:latin typeface="+mn-lt"/>
                <a:ea typeface="+mn-ea"/>
                <a:cs typeface="+mn-cs"/>
              </a:rPr>
              <a:t>, штат Калифорния, они обнаружили следующие факторы, оказывающие влияние на продолжительность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жизни:</a:t>
            </a:r>
          </a:p>
          <a:p>
            <a:pPr marL="228600" lvl="0" indent="-228600">
              <a:buFont typeface="+mj-lt"/>
              <a:buAutoNum type="arabicPeriod"/>
            </a:pPr>
            <a:r>
              <a:rPr lang="ru-RU" sz="1200" kern="1200" dirty="0">
                <a:solidFill>
                  <a:schemeClr val="tx1"/>
                </a:solidFill>
                <a:latin typeface="+mn-lt"/>
                <a:ea typeface="+mn-ea"/>
                <a:cs typeface="+mn-cs"/>
              </a:rPr>
              <a:t>Достаточный сон (продолжительность ночного сна 7-8 часов).</a:t>
            </a:r>
            <a:endParaRPr lang="en-CA" sz="1200" kern="1200" dirty="0">
              <a:solidFill>
                <a:schemeClr val="tx1"/>
              </a:solidFill>
              <a:latin typeface="+mn-lt"/>
              <a:ea typeface="+mn-ea"/>
              <a:cs typeface="+mn-cs"/>
            </a:endParaRPr>
          </a:p>
          <a:p>
            <a:pPr marL="228600" lvl="0" indent="-228600">
              <a:buFont typeface="+mj-lt"/>
              <a:buAutoNum type="arabicPeriod"/>
            </a:pPr>
            <a:r>
              <a:rPr lang="ru-RU" sz="1200" kern="1200" dirty="0">
                <a:solidFill>
                  <a:schemeClr val="tx1"/>
                </a:solidFill>
                <a:latin typeface="+mn-lt"/>
                <a:ea typeface="+mn-ea"/>
                <a:cs typeface="+mn-cs"/>
              </a:rPr>
              <a:t>Отсутствие</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перекусов между основными приемами пищи. </a:t>
            </a:r>
            <a:endParaRPr lang="en-CA" sz="1200" kern="1200" dirty="0">
              <a:solidFill>
                <a:schemeClr val="tx1"/>
              </a:solidFill>
              <a:latin typeface="+mn-lt"/>
              <a:ea typeface="+mn-ea"/>
              <a:cs typeface="+mn-cs"/>
            </a:endParaRPr>
          </a:p>
          <a:p>
            <a:pPr marL="228600" lvl="0" indent="-228600">
              <a:buFont typeface="+mj-lt"/>
              <a:buAutoNum type="arabicPeriod"/>
            </a:pPr>
            <a:r>
              <a:rPr lang="ru-RU" sz="1200" kern="1200" dirty="0">
                <a:solidFill>
                  <a:schemeClr val="tx1"/>
                </a:solidFill>
                <a:latin typeface="+mn-lt"/>
                <a:ea typeface="+mn-ea"/>
                <a:cs typeface="+mn-cs"/>
              </a:rPr>
              <a:t>Ежедневный полноценный сбалансированный завтрак </a:t>
            </a:r>
            <a:endParaRPr lang="en-CA" sz="1200" kern="1200" dirty="0">
              <a:solidFill>
                <a:schemeClr val="tx1"/>
              </a:solidFill>
              <a:latin typeface="+mn-lt"/>
              <a:ea typeface="+mn-ea"/>
              <a:cs typeface="+mn-cs"/>
            </a:endParaRPr>
          </a:p>
          <a:p>
            <a:pPr marL="228600" lvl="0" indent="-228600">
              <a:buFont typeface="+mj-lt"/>
              <a:buAutoNum type="arabicPeriod"/>
            </a:pPr>
            <a:r>
              <a:rPr lang="ru-RU" sz="1200" kern="1200" dirty="0">
                <a:solidFill>
                  <a:schemeClr val="tx1"/>
                </a:solidFill>
                <a:latin typeface="+mn-lt"/>
                <a:ea typeface="+mn-ea"/>
                <a:cs typeface="+mn-cs"/>
              </a:rPr>
              <a:t>Поддержание индекса массы тела — ИМТ — в рекомендованных пределах. </a:t>
            </a:r>
            <a:endParaRPr lang="en-CA" sz="1200" kern="1200" dirty="0">
              <a:solidFill>
                <a:schemeClr val="tx1"/>
              </a:solidFill>
              <a:latin typeface="+mn-lt"/>
              <a:ea typeface="+mn-ea"/>
              <a:cs typeface="+mn-cs"/>
            </a:endParaRPr>
          </a:p>
          <a:p>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16</a:t>
            </a:fld>
            <a:endParaRPr lang="ru-RU"/>
          </a:p>
        </p:txBody>
      </p:sp>
    </p:spTree>
    <p:extLst>
      <p:ext uri="{BB962C8B-B14F-4D97-AF65-F5344CB8AC3E}">
        <p14:creationId xmlns:p14="http://schemas.microsoft.com/office/powerpoint/2010/main" val="4035906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startAt="5"/>
            </a:pPr>
            <a:r>
              <a:rPr lang="ru-RU" sz="1200" kern="1200" dirty="0">
                <a:solidFill>
                  <a:schemeClr val="tx1"/>
                </a:solidFill>
                <a:latin typeface="+mn-lt"/>
                <a:ea typeface="+mn-ea"/>
                <a:cs typeface="+mn-cs"/>
              </a:rPr>
              <a:t>Регулярная физическая нагрузка. </a:t>
            </a:r>
            <a:endParaRPr lang="en-CA" sz="1200" kern="1200" dirty="0">
              <a:solidFill>
                <a:schemeClr val="tx1"/>
              </a:solidFill>
              <a:latin typeface="+mn-lt"/>
              <a:ea typeface="+mn-ea"/>
              <a:cs typeface="+mn-cs"/>
            </a:endParaRPr>
          </a:p>
          <a:p>
            <a:pPr marL="228600" lvl="0" indent="-228600">
              <a:buFont typeface="+mj-lt"/>
              <a:buAutoNum type="arabicPeriod" startAt="5"/>
            </a:pPr>
            <a:r>
              <a:rPr lang="ru-RU" sz="1200" kern="1200" dirty="0">
                <a:solidFill>
                  <a:schemeClr val="tx1"/>
                </a:solidFill>
                <a:latin typeface="+mn-lt"/>
                <a:ea typeface="+mn-ea"/>
                <a:cs typeface="+mn-cs"/>
              </a:rPr>
              <a:t>Отказ от употребления табачных изделий. </a:t>
            </a:r>
            <a:endParaRPr lang="en-CA" sz="1200" kern="1200" dirty="0">
              <a:solidFill>
                <a:schemeClr val="tx1"/>
              </a:solidFill>
              <a:latin typeface="+mn-lt"/>
              <a:ea typeface="+mn-ea"/>
              <a:cs typeface="+mn-cs"/>
            </a:endParaRPr>
          </a:p>
          <a:p>
            <a:pPr marL="228600" lvl="0" indent="-228600">
              <a:buFont typeface="+mj-lt"/>
              <a:buAutoNum type="arabicPeriod" startAt="5"/>
            </a:pPr>
            <a:r>
              <a:rPr lang="ru-RU" sz="1200" kern="1200" dirty="0">
                <a:solidFill>
                  <a:schemeClr val="tx1"/>
                </a:solidFill>
                <a:latin typeface="+mn-lt"/>
                <a:ea typeface="+mn-ea"/>
                <a:cs typeface="+mn-cs"/>
              </a:rPr>
              <a:t>Сокращение употребления </a:t>
            </a:r>
            <a:r>
              <a:rPr lang="ru-RU" sz="1200" kern="1200" dirty="0" err="1">
                <a:solidFill>
                  <a:schemeClr val="tx1"/>
                </a:solidFill>
                <a:latin typeface="+mn-lt"/>
                <a:ea typeface="+mn-ea"/>
                <a:cs typeface="+mn-cs"/>
              </a:rPr>
              <a:t>алкоголесодержащих</a:t>
            </a:r>
            <a:r>
              <a:rPr lang="ru-RU" sz="1200" kern="1200" dirty="0">
                <a:solidFill>
                  <a:schemeClr val="tx1"/>
                </a:solidFill>
                <a:latin typeface="+mn-lt"/>
                <a:ea typeface="+mn-ea"/>
                <a:cs typeface="+mn-cs"/>
              </a:rPr>
              <a:t> напитков.**</a:t>
            </a:r>
            <a:endParaRPr lang="en-CA" sz="1200" kern="1200" dirty="0">
              <a:solidFill>
                <a:schemeClr val="tx1"/>
              </a:solidFill>
              <a:latin typeface="+mn-lt"/>
              <a:ea typeface="+mn-ea"/>
              <a:cs typeface="+mn-cs"/>
            </a:endParaRPr>
          </a:p>
          <a:p>
            <a:r>
              <a:rPr lang="ru-RU" sz="1200" kern="1200" dirty="0">
                <a:solidFill>
                  <a:schemeClr val="tx1"/>
                </a:solidFill>
                <a:latin typeface="+mn-lt"/>
                <a:ea typeface="+mn-ea"/>
                <a:cs typeface="+mn-cs"/>
              </a:rPr>
              <a:t>      </a:t>
            </a:r>
          </a:p>
          <a:p>
            <a:r>
              <a:rPr lang="ru-RU" sz="1200" kern="1200" dirty="0">
                <a:solidFill>
                  <a:schemeClr val="tx1"/>
                </a:solidFill>
                <a:latin typeface="+mn-lt"/>
                <a:ea typeface="+mn-ea"/>
                <a:cs typeface="+mn-cs"/>
              </a:rPr>
              <a:t>За девятилетний период наблюдения выяснилось,  что чем большему числу принципов из этого списка следовали люди, тем больше для них была вероятность долголетия. Из группы людей, которые следовали всем семи принципам, лишь 5,5 процента мужчин и 5,3 процента женщин умерло до окончания девятилетнего периода, тогда как в группе, которая следовала только трем из семи принципов, умерло 20 процентов мужчин и 12,3 процента женщин.*3</a:t>
            </a:r>
          </a:p>
          <a:p>
            <a:r>
              <a:rPr lang="ru-RU" dirty="0"/>
              <a:t>_____________________________________________________________________________________________________________________</a:t>
            </a:r>
          </a:p>
          <a:p>
            <a:r>
              <a:rPr lang="ru-RU" sz="1200" kern="1200" dirty="0">
                <a:solidFill>
                  <a:schemeClr val="tx1"/>
                </a:solidFill>
                <a:latin typeface="+mn-lt"/>
                <a:ea typeface="+mn-ea"/>
                <a:cs typeface="+mn-cs"/>
              </a:rPr>
              <a:t>   ** - Авторы этой книги рекомендуют принцип полного отказа от алкоголя</a:t>
            </a:r>
            <a:endParaRPr lang="en-US" dirty="0"/>
          </a:p>
          <a:p>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17</a:t>
            </a:fld>
            <a:endParaRPr lang="ru-RU"/>
          </a:p>
        </p:txBody>
      </p:sp>
    </p:spTree>
    <p:extLst>
      <p:ext uri="{BB962C8B-B14F-4D97-AF65-F5344CB8AC3E}">
        <p14:creationId xmlns:p14="http://schemas.microsoft.com/office/powerpoint/2010/main" val="3231558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pitchFamily="34" charset="0"/>
              <a:buNone/>
            </a:pPr>
            <a:r>
              <a:rPr lang="ru-RU" dirty="0"/>
              <a:t>Даже тогда, когда выбор и решение соответствуют нашим намерениям и в</a:t>
            </a:r>
            <a:r>
              <a:rPr lang="ru-RU" baseline="0" dirty="0"/>
              <a:t> их принятии мы руководствуемся </a:t>
            </a:r>
            <a:r>
              <a:rPr lang="ru-RU" dirty="0"/>
              <a:t>доброй волей и информированностью, решение принять нелегко, особенно когда</a:t>
            </a:r>
            <a:r>
              <a:rPr lang="ru-RU" baseline="0" dirty="0"/>
              <a:t> нужно</a:t>
            </a:r>
            <a:r>
              <a:rPr lang="ru-RU" dirty="0"/>
              <a:t> сохранить объективность. Так что имейте ввиду следующее:</a:t>
            </a:r>
            <a:br>
              <a:rPr lang="ru-RU" dirty="0"/>
            </a:br>
            <a:r>
              <a:rPr lang="ru-RU" dirty="0"/>
              <a:t>*  Получите факты и взвесьте их на весах </a:t>
            </a:r>
            <a:r>
              <a:rPr lang="ru-RU" b="1" dirty="0"/>
              <a:t>здравого смысла</a:t>
            </a:r>
            <a:r>
              <a:rPr lang="ru-RU" dirty="0"/>
              <a:t>.</a:t>
            </a:r>
            <a:br>
              <a:rPr lang="ru-RU" dirty="0"/>
            </a:br>
            <a:r>
              <a:rPr lang="ru-RU" dirty="0"/>
              <a:t>*  По возможности, </a:t>
            </a:r>
            <a:r>
              <a:rPr lang="ru-RU" b="1" dirty="0"/>
              <a:t>не принимайте решение в ситуациях стресса, </a:t>
            </a:r>
            <a:r>
              <a:rPr lang="ru-RU" dirty="0"/>
              <a:t>когда трудно сохранять ясность мысли.</a:t>
            </a:r>
            <a:br>
              <a:rPr lang="ru-RU" dirty="0"/>
            </a:br>
            <a:r>
              <a:rPr lang="ru-RU" dirty="0"/>
              <a:t>*  Следите, чтобы ваше эмоциональное состояние не повлияло на принятие решений. </a:t>
            </a:r>
            <a:r>
              <a:rPr lang="ru-RU" b="1" dirty="0"/>
              <a:t>Гнев, депрессия и чрезмерный восторг могут повлиять на принятие решений.</a:t>
            </a:r>
            <a:br>
              <a:rPr lang="ru-RU" dirty="0"/>
            </a:br>
            <a:r>
              <a:rPr lang="ru-RU" dirty="0"/>
              <a:t>*  </a:t>
            </a:r>
            <a:r>
              <a:rPr lang="ru-RU" b="1" dirty="0"/>
              <a:t>Не руководствуйтесь предположениями</a:t>
            </a:r>
            <a:r>
              <a:rPr lang="ru-RU" dirty="0"/>
              <a:t>. Если сахар приятен на вкус, это не значит, что он полезен, а то, что имеет неприятный вкус, не обязательно способствует укреплению вашего здоровья.</a:t>
            </a:r>
            <a:endParaRPr lang="en-US" dirty="0"/>
          </a:p>
          <a:p>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18</a:t>
            </a:fld>
            <a:endParaRPr lang="ru-RU"/>
          </a:p>
        </p:txBody>
      </p:sp>
    </p:spTree>
    <p:extLst>
      <p:ext uri="{BB962C8B-B14F-4D97-AF65-F5344CB8AC3E}">
        <p14:creationId xmlns:p14="http://schemas.microsoft.com/office/powerpoint/2010/main" val="245085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1" dirty="0"/>
              <a:t>*  Остерегайтесь принимать желаемое за действительное</a:t>
            </a:r>
            <a:r>
              <a:rPr lang="ru-RU" dirty="0"/>
              <a:t>. Не игнорируйте</a:t>
            </a:r>
            <a:r>
              <a:rPr lang="ru-RU" baseline="0" dirty="0"/>
              <a:t> опухоль,</a:t>
            </a:r>
            <a:r>
              <a:rPr lang="ru-RU" dirty="0"/>
              <a:t> потому что вы хотите, чтобы она пропала. Не думайте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aseline="0" dirty="0"/>
              <a:t>    </a:t>
            </a:r>
            <a:r>
              <a:rPr lang="ru-RU" dirty="0"/>
              <a:t>что, чтобы сжечь калории от съеденного куска торта с кокосовым кремом,</a:t>
            </a:r>
            <a:r>
              <a:rPr lang="ru-RU" baseline="0" dirty="0"/>
              <a:t> </a:t>
            </a:r>
            <a:r>
              <a:rPr lang="ru-RU" dirty="0"/>
              <a:t>вам достаточно будет пройти километр.</a:t>
            </a:r>
          </a:p>
          <a:p>
            <a:pPr marL="228600" indent="-228600">
              <a:buFont typeface="Wingdings" pitchFamily="2" charset="2"/>
              <a:buNone/>
            </a:pPr>
            <a:r>
              <a:rPr lang="ru-RU" b="1" dirty="0"/>
              <a:t>*  Будьте осторожны, когда вам дают медицинские советы</a:t>
            </a:r>
            <a:r>
              <a:rPr lang="ru-RU" dirty="0"/>
              <a:t>. Шарлатанство</a:t>
            </a:r>
            <a:r>
              <a:rPr lang="ru-RU" baseline="0" dirty="0"/>
              <a:t> все еще </a:t>
            </a:r>
            <a:r>
              <a:rPr lang="ru-RU" dirty="0"/>
              <a:t>процветает в самых различных формах.</a:t>
            </a:r>
          </a:p>
          <a:p>
            <a:pPr marL="228600" indent="-228600">
              <a:buFont typeface="Wingdings" pitchFamily="2" charset="2"/>
              <a:buNone/>
            </a:pPr>
            <a:r>
              <a:rPr lang="ru-RU" b="1" dirty="0"/>
              <a:t>*  Доверяйте интеллекту</a:t>
            </a:r>
            <a:r>
              <a:rPr lang="ru-RU" dirty="0"/>
              <a:t>; выбирайте умное, а не неразумное, добро, а не зло. Также остерегайтесь путей, ведущих</a:t>
            </a:r>
            <a:r>
              <a:rPr lang="ru-RU" baseline="0" dirty="0"/>
              <a:t> в тупик</a:t>
            </a:r>
            <a:r>
              <a:rPr lang="ru-RU" dirty="0"/>
              <a:t>, которые не</a:t>
            </a:r>
            <a:r>
              <a:rPr lang="ru-RU" baseline="0" dirty="0"/>
              <a:t> </a:t>
            </a:r>
            <a:r>
              <a:rPr lang="ru-RU" dirty="0"/>
              <a:t>приведут вас никуда.</a:t>
            </a:r>
          </a:p>
          <a:p>
            <a:pPr marL="228600" indent="-228600">
              <a:buFont typeface="Wingdings" pitchFamily="2" charset="2"/>
              <a:buNone/>
            </a:pPr>
            <a:r>
              <a:rPr lang="ru-RU" b="1" dirty="0"/>
              <a:t>*  Выбирайте то, что вам по силам, а не то, что вам хотелось бы сделать</a:t>
            </a:r>
            <a:r>
              <a:rPr lang="ru-RU" dirty="0"/>
              <a:t>. Наши желания часто запредельны и их слишком много.</a:t>
            </a:r>
            <a:endParaRPr lang="en-US" sz="1200" kern="1200" dirty="0">
              <a:solidFill>
                <a:schemeClr val="tx1"/>
              </a:solidFill>
              <a:effectLst/>
              <a:latin typeface="+mn-lt"/>
              <a:ea typeface="+mn-ea"/>
              <a:cs typeface="+mn-cs"/>
            </a:endParaRPr>
          </a:p>
          <a:p>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19</a:t>
            </a:fld>
            <a:endParaRPr lang="ru-RU"/>
          </a:p>
        </p:txBody>
      </p:sp>
    </p:spTree>
    <p:extLst>
      <p:ext uri="{BB962C8B-B14F-4D97-AF65-F5344CB8AC3E}">
        <p14:creationId xmlns:p14="http://schemas.microsoft.com/office/powerpoint/2010/main" val="2319531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a:t>Адвентисты считают, что хорошее здоровье является даром нашего Бога - Творца. </a:t>
            </a:r>
          </a:p>
          <a:p>
            <a:r>
              <a:rPr lang="ru-RU" dirty="0"/>
              <a:t>Правильное «профилактическое</a:t>
            </a:r>
            <a:r>
              <a:rPr lang="ru-RU" baseline="0" dirty="0"/>
              <a:t> обслуживание</a:t>
            </a:r>
            <a:r>
              <a:rPr lang="ru-RU" dirty="0"/>
              <a:t>» снижает риск и ведет к счастливой, здоровой и долгой жизни. </a:t>
            </a:r>
          </a:p>
          <a:p>
            <a:r>
              <a:rPr lang="ru-RU" dirty="0"/>
              <a:t>При этом никто не живет вечно</a:t>
            </a:r>
            <a:r>
              <a:rPr lang="ru-RU" b="0" dirty="0"/>
              <a:t> и </a:t>
            </a:r>
            <a:r>
              <a:rPr lang="ru-RU" b="1" dirty="0"/>
              <a:t>даже самый лучший уход не может гарантировать отсутствие болезней</a:t>
            </a:r>
            <a:r>
              <a:rPr lang="ru-RU" dirty="0"/>
              <a:t>.</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20</a:t>
            </a:fld>
            <a:endParaRPr lang="ru-RU"/>
          </a:p>
        </p:txBody>
      </p:sp>
    </p:spTree>
    <p:extLst>
      <p:ext uri="{BB962C8B-B14F-4D97-AF65-F5344CB8AC3E}">
        <p14:creationId xmlns:p14="http://schemas.microsoft.com/office/powerpoint/2010/main" val="3425717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a:t>Последние </a:t>
            </a:r>
            <a:r>
              <a:rPr lang="ru-RU" dirty="0"/>
              <a:t>научные исследования также указывают на важность духовности для нашего психического здоровья. Тревожные расстройства являются наиболее распространенными среди эмоциональных нарушений, а духовные упражнения, такие как чтение Библии и размышления о жизни Христа, могут принести покой и мир</a:t>
            </a:r>
            <a:r>
              <a:rPr lang="ru-RU" baseline="0" dirty="0"/>
              <a:t> -</a:t>
            </a:r>
            <a:r>
              <a:rPr lang="ru-RU" dirty="0"/>
              <a:t> один из компонентов психического здоровья.</a:t>
            </a:r>
            <a:br>
              <a:rPr lang="ru-RU" dirty="0"/>
            </a:br>
            <a:endParaRPr lang="en-US" dirty="0"/>
          </a:p>
          <a:p>
            <a:r>
              <a:rPr lang="ru-RU" dirty="0"/>
              <a:t>Для некоторых людей, качество жизни важнее, чем ее продолжительность. Есть больные с хроническими заболеваниями, которые счастливы и довольны жизнью, потому что они намеренно решили извлечь</a:t>
            </a:r>
            <a:r>
              <a:rPr lang="ru-RU" baseline="0" dirty="0"/>
              <a:t> все лучшее </a:t>
            </a:r>
            <a:r>
              <a:rPr lang="ru-RU" dirty="0"/>
              <a:t>из сложившегося положения вещей. В то же время многие совершенно здоровые физически люди могут поддерживать отрицательный ход мыслей, что нарушает их внутренний покой. </a:t>
            </a:r>
            <a:r>
              <a:rPr lang="ru-RU" b="1" dirty="0"/>
              <a:t>Люди сами выбирают свой «взгляд на мир» </a:t>
            </a:r>
            <a:r>
              <a:rPr lang="ru-RU" dirty="0"/>
              <a:t>и этот выбор влияет на то, как они относятся к победам, поражениям и промежуточным ситуациям.</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21</a:t>
            </a:fld>
            <a:endParaRPr lang="ru-RU"/>
          </a:p>
        </p:txBody>
      </p:sp>
    </p:spTree>
    <p:extLst>
      <p:ext uri="{BB962C8B-B14F-4D97-AF65-F5344CB8AC3E}">
        <p14:creationId xmlns:p14="http://schemas.microsoft.com/office/powerpoint/2010/main" val="92795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Средством передвижения он выбрал собачьи упряжки. Перед отправлением основной экспедиции он стратегически разместил склады с продуктами питания на участке предполагаемого маршрута, который им предстояло пройти в начале путешествия, уменьшив тем самым нагрузку на своих собак. Он тщательно продумал каждую деталь и учел опыт северных народов, принимая решения о том, как действовать дальше.</a:t>
            </a:r>
            <a:endParaRPr lang="en-US" sz="1200"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4</a:t>
            </a:fld>
            <a:endParaRPr lang="ru-RU"/>
          </a:p>
        </p:txBody>
      </p:sp>
    </p:spTree>
    <p:extLst>
      <p:ext uri="{BB962C8B-B14F-4D97-AF65-F5344CB8AC3E}">
        <p14:creationId xmlns:p14="http://schemas.microsoft.com/office/powerpoint/2010/main" val="3320819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Сам выбор определяется конечно же тем, во что мы верим. </a:t>
            </a:r>
          </a:p>
          <a:p>
            <a:r>
              <a:rPr lang="ru-RU" dirty="0"/>
              <a:t>Наука не освещает все аспекты жизни, поэтому жизнь</a:t>
            </a:r>
            <a:r>
              <a:rPr lang="ru-RU" baseline="0" dirty="0"/>
              <a:t> </a:t>
            </a:r>
            <a:r>
              <a:rPr lang="ru-RU" dirty="0"/>
              <a:t>людей во многом определяется </a:t>
            </a:r>
            <a:r>
              <a:rPr lang="ru-RU" b="1" dirty="0"/>
              <a:t>системой их убеждений</a:t>
            </a:r>
            <a:r>
              <a:rPr lang="ru-RU" dirty="0"/>
              <a:t>. </a:t>
            </a:r>
          </a:p>
          <a:p>
            <a:r>
              <a:rPr lang="ru-RU" dirty="0"/>
              <a:t>Некоторые называют это «верой». </a:t>
            </a:r>
          </a:p>
          <a:p>
            <a:r>
              <a:rPr lang="ru-RU" dirty="0"/>
              <a:t>Многие, выбрали веру в Бога, как нашего Творца и Отца небесного, хотя мы не можем увидеть Его или прикоснуться к Нему. </a:t>
            </a:r>
          </a:p>
          <a:p>
            <a:r>
              <a:rPr lang="ru-RU" dirty="0"/>
              <a:t>Сделав выбор о</a:t>
            </a:r>
            <a:r>
              <a:rPr lang="ru-RU" baseline="0" dirty="0"/>
              <a:t> вере</a:t>
            </a:r>
            <a:r>
              <a:rPr lang="ru-RU" dirty="0"/>
              <a:t>, можно найти огромное количество доказательств, подтверждающих эту веру. </a:t>
            </a:r>
          </a:p>
          <a:p>
            <a:r>
              <a:rPr lang="ru-RU" dirty="0"/>
              <a:t>По своей сути, однако, она является выбором – это самый важный выбор принимаемый человеком, потому что только благодаря развитию и поддержанию близких отношений с нашим Господом мы обретем по-настоящему крепкое здоровье и познаем радость благодатной жизни, как здесь, так и в вечности.</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22</a:t>
            </a:fld>
            <a:endParaRPr lang="ru-RU"/>
          </a:p>
        </p:txBody>
      </p:sp>
    </p:spTree>
    <p:extLst>
      <p:ext uri="{BB962C8B-B14F-4D97-AF65-F5344CB8AC3E}">
        <p14:creationId xmlns:p14="http://schemas.microsoft.com/office/powerpoint/2010/main" val="317678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Практическое применение - Вопросы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23</a:t>
            </a:fld>
            <a:endParaRPr lang="ru-RU"/>
          </a:p>
        </p:txBody>
      </p:sp>
    </p:spTree>
    <p:extLst>
      <p:ext uri="{BB962C8B-B14F-4D97-AF65-F5344CB8AC3E}">
        <p14:creationId xmlns:p14="http://schemas.microsoft.com/office/powerpoint/2010/main" val="303852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Есть ли в моей жизни выбор, сделанный мною осознанно или неосознанно, который не основан на доказательствах?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a:t>- Как этот выбор влияет на мое использование времени, мое здоровье, мои отношения на работе, дома и с Богом?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a:t>- Каковы причины такого выбора?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24</a:t>
            </a:fld>
            <a:endParaRPr lang="ru-RU"/>
          </a:p>
        </p:txBody>
      </p:sp>
    </p:spTree>
    <p:extLst>
      <p:ext uri="{BB962C8B-B14F-4D97-AF65-F5344CB8AC3E}">
        <p14:creationId xmlns:p14="http://schemas.microsoft.com/office/powerpoint/2010/main" val="1196859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Не сделал ли я этот выбор только потому, что мне это приятно?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Не проявил ли я неосторожность?</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-Критично ли я отношусь к информации, которую нахожу в Интернете?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Какой негативный выбор, сделанный другими людьми, определил траекторию моей собственной жизни?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Как я отреагировал на эти обстоятельства?</a:t>
            </a:r>
            <a:endParaRPr lang="en-US" dirty="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25</a:t>
            </a:fld>
            <a:endParaRPr lang="ru-RU"/>
          </a:p>
        </p:txBody>
      </p:sp>
    </p:spTree>
    <p:extLst>
      <p:ext uri="{BB962C8B-B14F-4D97-AF65-F5344CB8AC3E}">
        <p14:creationId xmlns:p14="http://schemas.microsoft.com/office/powerpoint/2010/main" val="981808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Что может помочь  мне выбрать новое жизненное направление?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a:t>
            </a:r>
            <a:r>
              <a:rPr lang="ru-RU" baseline="0" dirty="0"/>
              <a:t> </a:t>
            </a:r>
            <a:r>
              <a:rPr lang="ru-RU" dirty="0"/>
              <a:t>Каким образом я могу улучшить свое отношение даже в условиях, далеких от идеальных</a:t>
            </a:r>
            <a:r>
              <a:rPr lang="en-US" dirty="0"/>
              <a:t>?</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Сколько из семи принципов, влияющих на продолжительность жизни, я регулярно практикую</a:t>
            </a:r>
            <a:r>
              <a:rPr lang="en-US" dirty="0">
                <a:solidFill>
                  <a:prstClr val="white"/>
                </a:solidFill>
              </a:rPr>
              <a:t>?</a:t>
            </a:r>
            <a:endParaRPr lang="ru-RU" dirty="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Достаточно ли я сплю, регулярно ли занимаюсь физическими упражнениями, избегаю ли употребления табачных изделий и алкоголя, ем ли полноценный завтрак и не перекусываю ли между основными приемами пищи</a:t>
            </a:r>
            <a:r>
              <a:rPr lang="en-US" dirty="0">
                <a:solidFill>
                  <a:prstClr val="white"/>
                </a:solidFill>
              </a:rPr>
              <a:t>?</a:t>
            </a:r>
            <a:endParaRPr lang="ru-RU" dirty="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Находится ли мой индекс массы тела (ИМТ) в рекомендуемых пределах?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(См., например, http://www.dietplan.ru/kak/index/  ИМТ с удобным калькулятором.)</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Какие из этих принципов  я сегодня выбираю для улучшения своей жизни?</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26</a:t>
            </a:fld>
            <a:endParaRPr lang="ru-RU"/>
          </a:p>
        </p:txBody>
      </p:sp>
    </p:spTree>
    <p:extLst>
      <p:ext uri="{BB962C8B-B14F-4D97-AF65-F5344CB8AC3E}">
        <p14:creationId xmlns:p14="http://schemas.microsoft.com/office/powerpoint/2010/main" val="3305394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Сергей был ответственным человеком, часто задерживался на работе допоздна.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Но однажды сослуживцы обвинили его в проступке, который он не совершал.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Встретившись с другом после работы, он рассказал ему о своих неприятностях.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Немного выпив и расслабившись, он решил уволиться с работы, переехать в другой город и там начать все сначала.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27</a:t>
            </a:fld>
            <a:endParaRPr lang="ru-RU"/>
          </a:p>
        </p:txBody>
      </p:sp>
    </p:spTree>
    <p:extLst>
      <p:ext uri="{BB962C8B-B14F-4D97-AF65-F5344CB8AC3E}">
        <p14:creationId xmlns:p14="http://schemas.microsoft.com/office/powerpoint/2010/main" val="3392017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Что повлияло на его поспешное решение?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Что он забыл сделать?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Как бы я поступил в подобной ситуации?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Вспомните какую-либо недавнюю ситуацию, когда Вы сделали неправильный выбор</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Подумайте, не находились ли Вы тогда под влиянием стресса, раздражения или депрессии?</a:t>
            </a:r>
            <a:endParaRPr lang="ru-RU" b="0" dirty="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Не было ли это решение принято поздно вечером, после обильного приема пищи или после долгого рабочего дня?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Не стоит ли взять за правило не принимать решений, находясь в подобных эмоциональных состояниях?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Прошу ли я Божественного руководства?</a:t>
            </a:r>
            <a:endParaRPr lang="en-US" dirty="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28</a:t>
            </a:fld>
            <a:endParaRPr lang="ru-RU"/>
          </a:p>
        </p:txBody>
      </p:sp>
    </p:spTree>
    <p:extLst>
      <p:ext uri="{BB962C8B-B14F-4D97-AF65-F5344CB8AC3E}">
        <p14:creationId xmlns:p14="http://schemas.microsoft.com/office/powerpoint/2010/main" val="246579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Какое время дня подходит лучше всего для принятия решений? </a:t>
            </a:r>
            <a:endParaRPr lang="ru-RU" dirty="0">
              <a:solidFill>
                <a:prstClr val="white"/>
              </a:solidFill>
            </a:endParaRPr>
          </a:p>
          <a:p>
            <a:r>
              <a:rPr lang="ru-RU" sz="1200" kern="1200" dirty="0">
                <a:solidFill>
                  <a:schemeClr val="tx1"/>
                </a:solidFill>
                <a:latin typeface="+mn-lt"/>
                <a:ea typeface="+mn-ea"/>
                <a:cs typeface="+mn-cs"/>
              </a:rPr>
              <a:t>- Что помогает мне принимать мудрые решения в повседневных ситуациях?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А что может помочь в принятии серьезного решения?</a:t>
            </a:r>
            <a:endParaRPr lang="en-US" dirty="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Какой важный выбор нам предстоит сделать для взаимоотношений с нашим Творцом, Который великодушно дает нам свободу выбора</a:t>
            </a:r>
            <a:r>
              <a:rPr lang="en-US" dirty="0">
                <a:solidFill>
                  <a:prstClr val="white"/>
                </a:solidFill>
              </a:rPr>
              <a:t>? </a:t>
            </a:r>
            <a:endParaRPr lang="ru-RU" dirty="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29</a:t>
            </a:fld>
            <a:endParaRPr lang="ru-RU"/>
          </a:p>
        </p:txBody>
      </p:sp>
    </p:spTree>
    <p:extLst>
      <p:ext uri="{BB962C8B-B14F-4D97-AF65-F5344CB8AC3E}">
        <p14:creationId xmlns:p14="http://schemas.microsoft.com/office/powerpoint/2010/main" val="1422115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Как мы можем больше узнать о Его любви и Его интересе к нашему  выбору? </a:t>
            </a:r>
          </a:p>
          <a:p>
            <a:r>
              <a:rPr lang="ru-RU" sz="1200" kern="1200" dirty="0">
                <a:solidFill>
                  <a:schemeClr val="tx1"/>
                </a:solidFill>
                <a:latin typeface="+mn-lt"/>
                <a:ea typeface="+mn-ea"/>
                <a:cs typeface="+mn-cs"/>
              </a:rPr>
              <a:t>-</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Познавать Бога люди могут через изучение Его Слова, через природу и посредством молитвы.  </a:t>
            </a:r>
          </a:p>
          <a:p>
            <a:r>
              <a:rPr lang="ru-RU" sz="1200" kern="1200" dirty="0">
                <a:solidFill>
                  <a:schemeClr val="tx1"/>
                </a:solidFill>
                <a:latin typeface="+mn-lt"/>
                <a:ea typeface="+mn-ea"/>
                <a:cs typeface="+mn-cs"/>
              </a:rPr>
              <a:t>- Достаточно ли времени  мы уделяем этим путям познания?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Можем ли мы найти больше доказательств для обоснования нашей веры?</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a:t>Мартин Хайдеггер однажды сказал:</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30</a:t>
            </a:fld>
            <a:endParaRPr lang="ru-RU"/>
          </a:p>
        </p:txBody>
      </p:sp>
    </p:spTree>
    <p:extLst>
      <p:ext uri="{BB962C8B-B14F-4D97-AF65-F5344CB8AC3E}">
        <p14:creationId xmlns:p14="http://schemas.microsoft.com/office/powerpoint/2010/main" val="1304167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Колебание оправданно, когда медлительность опирается на осторожность. </a:t>
            </a:r>
          </a:p>
          <a:p>
            <a:r>
              <a:rPr lang="ru-RU" dirty="0"/>
              <a:t>Выбирайте правильно!</a:t>
            </a:r>
          </a:p>
          <a:p>
            <a:r>
              <a:rPr lang="ru-RU" dirty="0"/>
              <a:t>Наполните свою жизнь праздником!</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31</a:t>
            </a:fld>
            <a:endParaRPr lang="ru-RU"/>
          </a:p>
        </p:txBody>
      </p:sp>
    </p:spTree>
    <p:extLst>
      <p:ext uri="{BB962C8B-B14F-4D97-AF65-F5344CB8AC3E}">
        <p14:creationId xmlns:p14="http://schemas.microsoft.com/office/powerpoint/2010/main" val="2113859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Роберт </a:t>
            </a:r>
            <a:r>
              <a:rPr lang="ru-RU" sz="1200" kern="1200" dirty="0" err="1">
                <a:solidFill>
                  <a:schemeClr val="tx1"/>
                </a:solidFill>
                <a:latin typeface="+mn-lt"/>
                <a:ea typeface="+mn-ea"/>
                <a:cs typeface="+mn-cs"/>
              </a:rPr>
              <a:t>Фалкон</a:t>
            </a:r>
            <a:r>
              <a:rPr lang="ru-RU" sz="1200" kern="1200" dirty="0">
                <a:solidFill>
                  <a:schemeClr val="tx1"/>
                </a:solidFill>
                <a:latin typeface="+mn-lt"/>
                <a:ea typeface="+mn-ea"/>
                <a:cs typeface="+mn-cs"/>
              </a:rPr>
              <a:t> Скотт, британский морской офицер, решил использовать пони и «современные» моторизованные сани. Он был храбрым и смелым человеком, но,  в отличие от Амундсена, очевидно, не уделил должного внимания опыту эскимосов. Через несколько дней после старта  его моторизованные сани вышли из строя, а пони не справлялись с суровыми условиями.  К тому времени  как он и его команда достигли Трансантарктических гор, пони были настолько истощены и обморожены, что их пришлось пристрелить.  Когда Скотт в конце концов прибыл на Южный полюс, он узнал, что Амундсен опередил его в достижении цели.</a:t>
            </a:r>
            <a:endParaRPr lang="en-US" dirty="0">
              <a:solidFill>
                <a:prstClr val="black"/>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5</a:t>
            </a:fld>
            <a:endParaRPr lang="ru-RU"/>
          </a:p>
        </p:txBody>
      </p:sp>
    </p:spTree>
    <p:extLst>
      <p:ext uri="{BB962C8B-B14F-4D97-AF65-F5344CB8AC3E}">
        <p14:creationId xmlns:p14="http://schemas.microsoft.com/office/powerpoint/2010/main" val="4007364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Результатом  для одной команды стал триумф, а для другой – катастрофа и гибель. Дневники героической команды Скотта описывают в хронологическом порядке историю обморожений, голода и в конечном итоге многих смертей на обратном пути с полюса.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Решения, принятые или не принятые Амундсеном и Скоттом, стали последствием сделанного ими выбора. Некоторые решения были приняты осознанно и намеренно, а другие, возможно, под влиянием эмоций, личностных предпочтений, культуры или прихоти.  Хотя Скотт и члены его команды были храбрыми и мужественными людьми, они пострадали от последствий своего выбора и решений, приведших к смертельному исходу.</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Амундсен</a:t>
            </a:r>
            <a:r>
              <a:rPr lang="ru-RU" sz="1200" kern="1200" baseline="0" dirty="0">
                <a:solidFill>
                  <a:schemeClr val="tx1"/>
                </a:solidFill>
                <a:latin typeface="+mn-lt"/>
                <a:ea typeface="+mn-ea"/>
                <a:cs typeface="+mn-cs"/>
              </a:rPr>
              <a:t> и Скотт сделали свой выбор</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6</a:t>
            </a:fld>
            <a:endParaRPr lang="ru-RU"/>
          </a:p>
        </p:txBody>
      </p:sp>
    </p:spTree>
    <p:extLst>
      <p:ext uri="{BB962C8B-B14F-4D97-AF65-F5344CB8AC3E}">
        <p14:creationId xmlns:p14="http://schemas.microsoft.com/office/powerpoint/2010/main" val="1974464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31774"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Наш выбор зачастую определяет нашу судьбу. </a:t>
            </a:r>
          </a:p>
          <a:p>
            <a:pPr marL="0" marR="0" indent="0" algn="l" defTabSz="931774"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Даже наше здоровье в значительной степени зависит от выбранного нами образа жизни, взятыми на себя обязательствами и рисками. </a:t>
            </a:r>
          </a:p>
          <a:p>
            <a:pPr marL="0" marR="0" indent="0" algn="l" defTabSz="931774"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Мы все приходим в этот мир с индивидуальным набором генов, определяющим здоровье, но на реализацию нашего генетического потенциала влияет то, как мы заботимся о полученном даре здоровья.</a:t>
            </a:r>
          </a:p>
        </p:txBody>
      </p:sp>
      <p:sp>
        <p:nvSpPr>
          <p:cNvPr id="4" name="Номер слайда 3"/>
          <p:cNvSpPr>
            <a:spLocks noGrp="1"/>
          </p:cNvSpPr>
          <p:nvPr>
            <p:ph type="sldNum" sz="quarter" idx="10"/>
          </p:nvPr>
        </p:nvSpPr>
        <p:spPr/>
        <p:txBody>
          <a:bodyPr/>
          <a:lstStyle/>
          <a:p>
            <a:fld id="{37D21BE3-CF4C-4B0A-A067-12DFFC15D5BA}" type="slidenum">
              <a:rPr lang="ru-RU" smtClean="0"/>
              <a:pPr/>
              <a:t>7</a:t>
            </a:fld>
            <a:endParaRPr lang="ru-RU"/>
          </a:p>
        </p:txBody>
      </p:sp>
    </p:spTree>
    <p:extLst>
      <p:ext uri="{BB962C8B-B14F-4D97-AF65-F5344CB8AC3E}">
        <p14:creationId xmlns:p14="http://schemas.microsoft.com/office/powerpoint/2010/main" val="293625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Мы восхищаемся удивительными  хитросплетениями  сделанных вручную азиатских ковров, которые являются примером сотен тысяч, а иногда и миллионов индивидуальных решений и выбора. </a:t>
            </a:r>
          </a:p>
          <a:p>
            <a:r>
              <a:rPr lang="ru-RU" sz="1200" kern="1200" dirty="0">
                <a:solidFill>
                  <a:schemeClr val="tx1"/>
                </a:solidFill>
                <a:latin typeface="+mn-lt"/>
                <a:ea typeface="+mn-ea"/>
                <a:cs typeface="+mn-cs"/>
              </a:rPr>
              <a:t>Для ковров с 800 узелков на квадратный сантиметр,  завязанными вручную, мастер должен выбрать цветную нить для воссоздания узора 800 раз. Именно индивидуальность каждого узла определяет тонкое разнообразие форм, составляющих единое целое в общем узоре ковра.</a:t>
            </a:r>
          </a:p>
          <a:p>
            <a:r>
              <a:rPr lang="ru-RU" sz="1200" kern="1200" dirty="0">
                <a:solidFill>
                  <a:schemeClr val="tx1"/>
                </a:solidFill>
                <a:latin typeface="+mn-lt"/>
                <a:ea typeface="+mn-ea"/>
                <a:cs typeface="+mn-cs"/>
              </a:rPr>
              <a:t>Так же и наша жизнь: каждый день мы принимаем бесчисленное количество казалось бы незначительных решений, но все вместе они создают общее полотно нашей жизни.</a:t>
            </a:r>
            <a:endParaRPr lang="en-US" dirty="0">
              <a:solidFill>
                <a:prstClr val="black"/>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8</a:t>
            </a:fld>
            <a:endParaRPr lang="ru-RU"/>
          </a:p>
        </p:txBody>
      </p:sp>
    </p:spTree>
    <p:extLst>
      <p:ext uri="{BB962C8B-B14F-4D97-AF65-F5344CB8AC3E}">
        <p14:creationId xmlns:p14="http://schemas.microsoft.com/office/powerpoint/2010/main" val="384254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31774"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latin typeface="+mn-lt"/>
                <a:ea typeface="+mn-ea"/>
                <a:cs typeface="+mn-cs"/>
              </a:rPr>
              <a:t>Целеустремленность</a:t>
            </a:r>
            <a:r>
              <a:rPr lang="ru-RU" sz="1200" kern="1200" dirty="0">
                <a:solidFill>
                  <a:schemeClr val="tx1"/>
                </a:solidFill>
                <a:latin typeface="+mn-lt"/>
                <a:ea typeface="+mn-ea"/>
                <a:cs typeface="+mn-cs"/>
              </a:rPr>
              <a:t> в принятии решения задает направленность и придает упорядоченность нашей жизни. Успешные люди обычно ставят перед собой цели и задачи; очень успешные люди  принимают научно обоснованные решения, которые способствуют достижению поставленных ими целей. </a:t>
            </a:r>
          </a:p>
          <a:p>
            <a:pPr defTabSz="931774">
              <a:defRPr/>
            </a:pPr>
            <a:endParaRPr lang="en-US" dirty="0">
              <a:solidFill>
                <a:prstClr val="black"/>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9</a:t>
            </a:fld>
            <a:endParaRPr lang="ru-RU"/>
          </a:p>
        </p:txBody>
      </p:sp>
    </p:spTree>
    <p:extLst>
      <p:ext uri="{BB962C8B-B14F-4D97-AF65-F5344CB8AC3E}">
        <p14:creationId xmlns:p14="http://schemas.microsoft.com/office/powerpoint/2010/main" val="104948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К сожалению, некоторые решения, принятые еще в молодости - в результате невежества, бунта или упрямства - могут иметь последствия на всю жизнь. Так же и плохие методы воспитания могут обречь детей на пожизненные негативные последствия. Во многих случаях нынешняя эпидемия ожирения среди детей в западном мире – это результат вседозволенности и разрешения родителей заменить физическую активность электронными развлечениями. </a:t>
            </a:r>
            <a:r>
              <a:rPr lang="ru-RU" sz="1200" kern="1200" dirty="0" err="1">
                <a:solidFill>
                  <a:schemeClr val="tx1"/>
                </a:solidFill>
                <a:latin typeface="+mn-lt"/>
                <a:ea typeface="+mn-ea"/>
                <a:cs typeface="+mn-cs"/>
              </a:rPr>
              <a:t>Фастфуд</a:t>
            </a:r>
            <a:r>
              <a:rPr lang="ru-RU" sz="1200" kern="1200" dirty="0">
                <a:solidFill>
                  <a:schemeClr val="tx1"/>
                </a:solidFill>
                <a:latin typeface="+mn-lt"/>
                <a:ea typeface="+mn-ea"/>
                <a:cs typeface="+mn-cs"/>
              </a:rPr>
              <a:t> и полуфабрикаты  заменяют собой простые нерафинированные и натуральные продукты питания. Моментальное удовлетворение, получаемое от  жирной высококалорийной пищи, нравится и родителям, и детям, однако последствия такого выбора могут сказываться всю жизнь. </a:t>
            </a:r>
          </a:p>
          <a:p>
            <a:r>
              <a:rPr lang="ru-RU" sz="1200" kern="1200" dirty="0">
                <a:solidFill>
                  <a:schemeClr val="tx1"/>
                </a:solidFill>
                <a:latin typeface="+mn-lt"/>
                <a:ea typeface="+mn-ea"/>
                <a:cs typeface="+mn-cs"/>
              </a:rPr>
              <a:t>Знаете ли вы, что образовавшиеся жировые клетки не погибают, и лишние калории откладываются в них в виде жира? Пухленькие дети станут взрослыми людьми, страдающими ожирением. Жир, накопленный в теле ребенка, становится его наследием на всю жизнь, наследием, отражающим неспособность или нежелание родителей контролировать потребление калорий их ребенком. Осознанное намерение является важной частью такого выбора.</a:t>
            </a:r>
            <a:endParaRPr lang="en-US" dirty="0"/>
          </a:p>
          <a:p>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10</a:t>
            </a:fld>
            <a:endParaRPr lang="ru-RU"/>
          </a:p>
        </p:txBody>
      </p:sp>
    </p:spTree>
    <p:extLst>
      <p:ext uri="{BB962C8B-B14F-4D97-AF65-F5344CB8AC3E}">
        <p14:creationId xmlns:p14="http://schemas.microsoft.com/office/powerpoint/2010/main" val="2897959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Выбор и свобода тесно взаимосвязаны. Многие исправительные учреждения стремятся дисциплинировать людей путем ограничения их выбора. Даже в самом свободном обществе допускается только такой выбор, который не оказывает негативного влияния на жизнь других людей. Свобода выбора не допускает свободы безнаказанно наносить вред  другим людям.</a:t>
            </a:r>
          </a:p>
          <a:p>
            <a:br>
              <a:rPr lang="ru-RU" sz="1200" kern="1200" dirty="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11</a:t>
            </a:fld>
            <a:endParaRPr lang="ru-RU"/>
          </a:p>
        </p:txBody>
      </p:sp>
    </p:spTree>
    <p:extLst>
      <p:ext uri="{BB962C8B-B14F-4D97-AF65-F5344CB8AC3E}">
        <p14:creationId xmlns:p14="http://schemas.microsoft.com/office/powerpoint/2010/main" val="120250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JPG"/>
          <p:cNvPicPr>
            <a:picLocks noChangeAspect="1"/>
          </p:cNvPicPr>
          <p:nvPr/>
        </p:nvPicPr>
        <p:blipFill>
          <a:blip r:embed="rId2" cstate="print"/>
          <a:stretch>
            <a:fillRect/>
          </a:stretch>
        </p:blipFill>
        <p:spPr>
          <a:xfrm>
            <a:off x="0" y="0"/>
            <a:ext cx="9144000" cy="6858000"/>
          </a:xfrm>
          <a:prstGeom prst="rect">
            <a:avLst/>
          </a:prstGeom>
        </p:spPr>
      </p:pic>
      <p:sp>
        <p:nvSpPr>
          <p:cNvPr id="8" name="Прямоугольник 7"/>
          <p:cNvSpPr/>
          <p:nvPr/>
        </p:nvSpPr>
        <p:spPr>
          <a:xfrm rot="21219924">
            <a:off x="2255361" y="2116343"/>
            <a:ext cx="5299109"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Жизнь</a:t>
            </a:r>
          </a:p>
          <a:p>
            <a:pPr algn="ctr"/>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как праздник</a:t>
            </a:r>
            <a:endPar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Решения, принятые в юности…</a:t>
            </a:r>
          </a:p>
        </p:txBody>
      </p:sp>
      <p:pic>
        <p:nvPicPr>
          <p:cNvPr id="4" name="Picture 2" descr="C:\Users\thomasn\Downloads\dv201400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73" b="7362"/>
          <a:stretch/>
        </p:blipFill>
        <p:spPr bwMode="auto">
          <a:xfrm>
            <a:off x="228600" y="1600201"/>
            <a:ext cx="8763000" cy="5257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1.JPG"/>
          <p:cNvPicPr>
            <a:picLocks noChangeAspect="1"/>
          </p:cNvPicPr>
          <p:nvPr/>
        </p:nvPicPr>
        <p:blipFill>
          <a:blip r:embed="rId3" cstate="print"/>
          <a:stretch>
            <a:fillRect/>
          </a:stretch>
        </p:blipFill>
        <p:spPr>
          <a:xfrm>
            <a:off x="0" y="0"/>
            <a:ext cx="9144000" cy="6858000"/>
          </a:xfrm>
          <a:prstGeom prst="rect">
            <a:avLst/>
          </a:prstGeom>
        </p:spPr>
      </p:pic>
      <p:sp>
        <p:nvSpPr>
          <p:cNvPr id="9" name="Прямоугольник 8"/>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Выбор и свобода</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cstate="print"/>
          <a:stretch>
            <a:fillRect/>
          </a:stretch>
        </p:blipFill>
        <p:spPr>
          <a:xfrm>
            <a:off x="16099" y="-8586"/>
            <a:ext cx="9144000" cy="6858000"/>
          </a:xfrm>
          <a:prstGeom prst="rect">
            <a:avLst/>
          </a:prstGeom>
        </p:spPr>
      </p:pic>
      <p:sp>
        <p:nvSpPr>
          <p:cNvPr id="8" name="Прямоугольник 7"/>
          <p:cNvSpPr/>
          <p:nvPr/>
        </p:nvSpPr>
        <p:spPr>
          <a:xfrm>
            <a:off x="397099" y="6096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 нас есть свобода воли,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позволяющая делать выбор…</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3.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Обоснование выбора</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4.JPG"/>
          <p:cNvPicPr>
            <a:picLocks noChangeAspect="1"/>
          </p:cNvPicPr>
          <p:nvPr/>
        </p:nvPicPr>
        <p:blipFill>
          <a:blip r:embed="rId3" cstate="print"/>
          <a:stretch>
            <a:fillRect/>
          </a:stretch>
        </p:blipFill>
        <p:spPr>
          <a:xfrm>
            <a:off x="0" y="0"/>
            <a:ext cx="9144000" cy="6858000"/>
          </a:xfrm>
          <a:prstGeom prst="rect">
            <a:avLst/>
          </a:prstGeom>
        </p:spPr>
      </p:pic>
      <p:sp>
        <p:nvSpPr>
          <p:cNvPr id="2" name="TextBox 1"/>
          <p:cNvSpPr txBox="1"/>
          <p:nvPr/>
        </p:nvSpPr>
        <p:spPr>
          <a:xfrm>
            <a:off x="1143000" y="228600"/>
            <a:ext cx="6400800" cy="1077218"/>
          </a:xfrm>
          <a:prstGeom prst="rect">
            <a:avLst/>
          </a:prstGeom>
          <a:noFill/>
        </p:spPr>
        <p:txBody>
          <a:bodyPr wrap="square" rtlCol="0">
            <a:spAutoFit/>
          </a:bodyPr>
          <a:lstStyle/>
          <a:p>
            <a:pPr algn="ctr"/>
            <a:r>
              <a:rPr lang="ru-RU" sz="3200" b="1" dirty="0"/>
              <a:t>Культурные традиции, </a:t>
            </a:r>
            <a:br>
              <a:rPr lang="ru-RU" sz="3200" b="1" dirty="0"/>
            </a:br>
            <a:r>
              <a:rPr lang="ru-RU" sz="3200" b="1" dirty="0"/>
              <a:t>модели поведения и мифы</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5.JPG"/>
          <p:cNvPicPr>
            <a:picLocks noChangeAspect="1"/>
          </p:cNvPicPr>
          <p:nvPr/>
        </p:nvPicPr>
        <p:blipFill>
          <a:blip r:embed="rId3" cstate="print"/>
          <a:stretch>
            <a:fillRect/>
          </a:stretch>
        </p:blipFill>
        <p:spPr>
          <a:xfrm>
            <a:off x="8586" y="11806"/>
            <a:ext cx="9144000" cy="6858000"/>
          </a:xfrm>
          <a:prstGeom prst="rect">
            <a:avLst/>
          </a:prstGeom>
        </p:spPr>
      </p:pic>
      <p:sp>
        <p:nvSpPr>
          <p:cNvPr id="8" name="Прямоугольник 7"/>
          <p:cNvSpPr/>
          <p:nvPr/>
        </p:nvSpPr>
        <p:spPr>
          <a:xfrm>
            <a:off x="533400" y="6096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«Реформаторы здоровья» </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6.JPG"/>
          <p:cNvPicPr>
            <a:picLocks noChangeAspect="1"/>
          </p:cNvPicPr>
          <p:nvPr/>
        </p:nvPicPr>
        <p:blipFill>
          <a:blip r:embed="rId3" cstate="print"/>
          <a:stretch>
            <a:fillRect/>
          </a:stretch>
        </p:blipFill>
        <p:spPr>
          <a:xfrm>
            <a:off x="0" y="-41409"/>
            <a:ext cx="9144000" cy="6858000"/>
          </a:xfrm>
          <a:prstGeom prst="rect">
            <a:avLst/>
          </a:prstGeom>
        </p:spPr>
      </p:pic>
      <p:sp>
        <p:nvSpPr>
          <p:cNvPr id="8" name="Прямоугольник 7"/>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Принципы, способствующие  долголетию:</a:t>
            </a:r>
          </a:p>
        </p:txBody>
      </p:sp>
      <p:sp>
        <p:nvSpPr>
          <p:cNvPr id="2" name="Прямоугольник 1"/>
          <p:cNvSpPr/>
          <p:nvPr/>
        </p:nvSpPr>
        <p:spPr>
          <a:xfrm>
            <a:off x="228600" y="2133600"/>
            <a:ext cx="6705600" cy="2677656"/>
          </a:xfrm>
          <a:prstGeom prst="rect">
            <a:avLst/>
          </a:prstGeom>
        </p:spPr>
        <p:txBody>
          <a:bodyPr wrap="square">
            <a:spAutoFit/>
          </a:bodyPr>
          <a:lstStyle/>
          <a:p>
            <a:pPr marL="228600" lvl="0" indent="-228600">
              <a:buFont typeface="+mj-lt"/>
              <a:buAutoNum type="arabicPeriod"/>
            </a:pPr>
            <a:r>
              <a:rPr lang="ru-RU" sz="2400" dirty="0"/>
              <a:t> Достаточный сон ( 7-8 ч)</a:t>
            </a:r>
            <a:endParaRPr lang="en-CA" sz="2400" dirty="0"/>
          </a:p>
          <a:p>
            <a:pPr marL="228600" lvl="0" indent="-228600">
              <a:buFont typeface="+mj-lt"/>
              <a:buAutoNum type="arabicPeriod"/>
            </a:pPr>
            <a:r>
              <a:rPr lang="ru-RU" sz="2400" dirty="0"/>
              <a:t> Отсутствие перекусов </a:t>
            </a:r>
            <a:br>
              <a:rPr lang="ru-RU" sz="2400" dirty="0"/>
            </a:br>
            <a:r>
              <a:rPr lang="ru-RU" sz="2400" dirty="0"/>
              <a:t>между основными приемами пищи. </a:t>
            </a:r>
            <a:endParaRPr lang="en-CA" sz="2400" dirty="0"/>
          </a:p>
          <a:p>
            <a:pPr marL="228600" lvl="0" indent="-228600">
              <a:buFont typeface="+mj-lt"/>
              <a:buAutoNum type="arabicPeriod"/>
            </a:pPr>
            <a:r>
              <a:rPr lang="ru-RU" sz="2400" dirty="0"/>
              <a:t> Ежедневный полноценный </a:t>
            </a:r>
            <a:br>
              <a:rPr lang="ru-RU" sz="2400" dirty="0"/>
            </a:br>
            <a:r>
              <a:rPr lang="ru-RU" sz="2400" dirty="0"/>
              <a:t>сбалансированный завтрак </a:t>
            </a:r>
            <a:endParaRPr lang="en-CA" sz="2400" dirty="0"/>
          </a:p>
          <a:p>
            <a:pPr marL="228600" lvl="0" indent="-228600">
              <a:buFont typeface="+mj-lt"/>
              <a:buAutoNum type="arabicPeriod"/>
            </a:pPr>
            <a:r>
              <a:rPr lang="ru-RU" sz="2400" dirty="0"/>
              <a:t> Поддержание ИМТ </a:t>
            </a:r>
            <a:br>
              <a:rPr lang="ru-RU" sz="2400" dirty="0"/>
            </a:br>
            <a:r>
              <a:rPr lang="ru-RU" sz="2400" dirty="0"/>
              <a:t>в рекомендованных пределах </a:t>
            </a:r>
            <a:endParaRPr lang="en-CA" sz="2400" dirty="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7.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Принципы, способствующие  долголетию:</a:t>
            </a:r>
          </a:p>
        </p:txBody>
      </p:sp>
      <p:sp>
        <p:nvSpPr>
          <p:cNvPr id="2" name="Прямоугольник 1"/>
          <p:cNvSpPr/>
          <p:nvPr/>
        </p:nvSpPr>
        <p:spPr>
          <a:xfrm>
            <a:off x="228600" y="2305615"/>
            <a:ext cx="6248400" cy="1938992"/>
          </a:xfrm>
          <a:prstGeom prst="rect">
            <a:avLst/>
          </a:prstGeom>
        </p:spPr>
        <p:txBody>
          <a:bodyPr wrap="square">
            <a:spAutoFit/>
          </a:bodyPr>
          <a:lstStyle/>
          <a:p>
            <a:pPr marL="228600" lvl="0" indent="-228600">
              <a:buFont typeface="+mj-lt"/>
              <a:buAutoNum type="arabicPeriod" startAt="5"/>
            </a:pPr>
            <a:r>
              <a:rPr lang="ru-RU" sz="2400" dirty="0"/>
              <a:t> Регулярная физическая нагрузка </a:t>
            </a:r>
            <a:endParaRPr lang="en-CA" sz="2400" dirty="0"/>
          </a:p>
          <a:p>
            <a:pPr marL="228600" lvl="0" indent="-228600">
              <a:buFont typeface="+mj-lt"/>
              <a:buAutoNum type="arabicPeriod" startAt="5"/>
            </a:pPr>
            <a:r>
              <a:rPr lang="ru-RU" sz="2400" dirty="0"/>
              <a:t> Отказ от употребления </a:t>
            </a:r>
            <a:br>
              <a:rPr lang="ru-RU" sz="2400" dirty="0"/>
            </a:br>
            <a:r>
              <a:rPr lang="ru-RU" sz="2400" dirty="0"/>
              <a:t>табачных изделий</a:t>
            </a:r>
            <a:endParaRPr lang="en-CA" sz="2400" dirty="0"/>
          </a:p>
          <a:p>
            <a:pPr marL="228600" lvl="0" indent="-228600">
              <a:buFont typeface="+mj-lt"/>
              <a:buAutoNum type="arabicPeriod" startAt="5"/>
            </a:pPr>
            <a:r>
              <a:rPr lang="ru-RU" sz="2400" dirty="0"/>
              <a:t> Исключение употребления </a:t>
            </a:r>
            <a:r>
              <a:rPr lang="ru-RU" sz="2400" dirty="0" err="1"/>
              <a:t>алкоголесодержащих</a:t>
            </a:r>
            <a:r>
              <a:rPr lang="ru-RU" sz="2400" dirty="0"/>
              <a:t> напитков.**</a:t>
            </a:r>
            <a:endParaRPr lang="en-CA" sz="2400"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8.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Сохраните объективность</a:t>
            </a:r>
          </a:p>
        </p:txBody>
      </p:sp>
      <p:sp>
        <p:nvSpPr>
          <p:cNvPr id="4" name="TextBox 3"/>
          <p:cNvSpPr txBox="1"/>
          <p:nvPr/>
        </p:nvSpPr>
        <p:spPr>
          <a:xfrm>
            <a:off x="228600" y="3048000"/>
            <a:ext cx="4267200" cy="286232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wrap="square" rtlCol="0">
            <a:spAutoFit/>
          </a:bodyPr>
          <a:lstStyle/>
          <a:p>
            <a:pPr marL="457200" indent="-457200">
              <a:buFont typeface="Arial" pitchFamily="34" charset="0"/>
              <a:buChar char="•"/>
            </a:pPr>
            <a:r>
              <a:rPr lang="ru-RU" sz="2000" dirty="0">
                <a:latin typeface="Arial" pitchFamily="34" charset="0"/>
                <a:cs typeface="Arial" pitchFamily="34" charset="0"/>
              </a:rPr>
              <a:t>Здравый смысл</a:t>
            </a:r>
            <a:endParaRPr lang="en-US" sz="2000" dirty="0">
              <a:latin typeface="Arial" pitchFamily="34" charset="0"/>
              <a:cs typeface="Arial" pitchFamily="34" charset="0"/>
            </a:endParaRPr>
          </a:p>
          <a:p>
            <a:pPr marL="457200" indent="-457200">
              <a:buFont typeface="Arial" pitchFamily="34" charset="0"/>
              <a:buChar char="•"/>
            </a:pPr>
            <a:r>
              <a:rPr lang="ru-RU" sz="2000" dirty="0">
                <a:latin typeface="Arial" pitchFamily="34" charset="0"/>
                <a:cs typeface="Arial" pitchFamily="34" charset="0"/>
              </a:rPr>
              <a:t>Не принимайте решения </a:t>
            </a:r>
            <a:br>
              <a:rPr lang="ru-RU" sz="2000" dirty="0">
                <a:latin typeface="Arial" pitchFamily="34" charset="0"/>
                <a:cs typeface="Arial" pitchFamily="34" charset="0"/>
              </a:rPr>
            </a:br>
            <a:r>
              <a:rPr lang="ru-RU" sz="2000" dirty="0">
                <a:latin typeface="Arial" pitchFamily="34" charset="0"/>
                <a:cs typeface="Arial" pitchFamily="34" charset="0"/>
              </a:rPr>
              <a:t>в ситуациях сильного стресса</a:t>
            </a:r>
            <a:endParaRPr lang="en-US" sz="2000" dirty="0">
              <a:latin typeface="Arial" pitchFamily="34" charset="0"/>
              <a:cs typeface="Arial" pitchFamily="34" charset="0"/>
            </a:endParaRPr>
          </a:p>
          <a:p>
            <a:pPr marL="457200" indent="-457200">
              <a:buFont typeface="Arial" pitchFamily="34" charset="0"/>
              <a:buChar char="•"/>
            </a:pPr>
            <a:r>
              <a:rPr lang="ru-RU" sz="2000" dirty="0">
                <a:latin typeface="Arial" pitchFamily="34" charset="0"/>
                <a:cs typeface="Arial" pitchFamily="34" charset="0"/>
              </a:rPr>
              <a:t>Гнев, депрессия </a:t>
            </a:r>
            <a:br>
              <a:rPr lang="ru-RU" sz="2000" dirty="0">
                <a:latin typeface="Arial" pitchFamily="34" charset="0"/>
                <a:cs typeface="Arial" pitchFamily="34" charset="0"/>
              </a:rPr>
            </a:br>
            <a:r>
              <a:rPr lang="ru-RU" sz="2000" dirty="0">
                <a:latin typeface="Arial" pitchFamily="34" charset="0"/>
                <a:cs typeface="Arial" pitchFamily="34" charset="0"/>
              </a:rPr>
              <a:t>и сильный восторг </a:t>
            </a:r>
            <a:br>
              <a:rPr lang="ru-RU" sz="2000" dirty="0">
                <a:latin typeface="Arial" pitchFamily="34" charset="0"/>
                <a:cs typeface="Arial" pitchFamily="34" charset="0"/>
              </a:rPr>
            </a:br>
            <a:r>
              <a:rPr lang="ru-RU" sz="2000" dirty="0">
                <a:latin typeface="Arial" pitchFamily="34" charset="0"/>
                <a:cs typeface="Arial" pitchFamily="34" charset="0"/>
              </a:rPr>
              <a:t>могут повлиять </a:t>
            </a:r>
            <a:br>
              <a:rPr lang="ru-RU" sz="2000" dirty="0">
                <a:latin typeface="Arial" pitchFamily="34" charset="0"/>
                <a:cs typeface="Arial" pitchFamily="34" charset="0"/>
              </a:rPr>
            </a:br>
            <a:r>
              <a:rPr lang="ru-RU" sz="2000" dirty="0">
                <a:latin typeface="Arial" pitchFamily="34" charset="0"/>
                <a:cs typeface="Arial" pitchFamily="34" charset="0"/>
              </a:rPr>
              <a:t>на принятие решений</a:t>
            </a:r>
            <a:endParaRPr lang="en-US" sz="2000" dirty="0">
              <a:latin typeface="Arial" pitchFamily="34" charset="0"/>
              <a:cs typeface="Arial" pitchFamily="34" charset="0"/>
            </a:endParaRPr>
          </a:p>
          <a:p>
            <a:pPr marL="457200" indent="-457200">
              <a:buFont typeface="Arial" pitchFamily="34" charset="0"/>
              <a:buChar char="•"/>
            </a:pPr>
            <a:r>
              <a:rPr lang="ru-RU" sz="2000" dirty="0">
                <a:latin typeface="Arial" pitchFamily="34" charset="0"/>
                <a:cs typeface="Arial" pitchFamily="34" charset="0"/>
              </a:rPr>
              <a:t>Не руководствуйтесь предположениями</a:t>
            </a:r>
            <a:endParaRPr lang="en-US" sz="2000" dirty="0">
              <a:latin typeface="Arial" pitchFamily="34" charset="0"/>
              <a:cs typeface="Arial" pitchFamily="34" charset="0"/>
            </a:endParaRP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9.JPG"/>
          <p:cNvPicPr>
            <a:picLocks noChangeAspect="1"/>
          </p:cNvPicPr>
          <p:nvPr/>
        </p:nvPicPr>
        <p:blipFill>
          <a:blip r:embed="rId3" cstate="print"/>
          <a:stretch>
            <a:fillRect/>
          </a:stretch>
        </p:blipFill>
        <p:spPr>
          <a:xfrm>
            <a:off x="0" y="7513"/>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Храните объективность</a:t>
            </a:r>
          </a:p>
        </p:txBody>
      </p:sp>
      <p:sp>
        <p:nvSpPr>
          <p:cNvPr id="4" name="TextBox 3"/>
          <p:cNvSpPr txBox="1"/>
          <p:nvPr/>
        </p:nvSpPr>
        <p:spPr>
          <a:xfrm>
            <a:off x="5029200" y="2209800"/>
            <a:ext cx="3962400" cy="415498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square" rtlCol="0">
            <a:spAutoFit/>
          </a:bodyPr>
          <a:lstStyle/>
          <a:p>
            <a:pPr marL="457200" indent="-457200" algn="r">
              <a:buFont typeface="Arial" pitchFamily="34" charset="0"/>
              <a:buChar char="•"/>
            </a:pPr>
            <a:r>
              <a:rPr lang="ru-RU" sz="2400" dirty="0">
                <a:latin typeface="+mj-lt"/>
                <a:cs typeface="Arial" pitchFamily="34" charset="0"/>
              </a:rPr>
              <a:t>Остерегайтесь принимать желаемое  </a:t>
            </a:r>
            <a:br>
              <a:rPr lang="ru-RU" sz="2400" dirty="0">
                <a:latin typeface="+mj-lt"/>
                <a:cs typeface="Arial" pitchFamily="34" charset="0"/>
              </a:rPr>
            </a:br>
            <a:r>
              <a:rPr lang="ru-RU" sz="2400" dirty="0">
                <a:latin typeface="+mj-lt"/>
                <a:cs typeface="Arial" pitchFamily="34" charset="0"/>
              </a:rPr>
              <a:t>за действительное</a:t>
            </a:r>
          </a:p>
          <a:p>
            <a:pPr marL="457200" indent="-457200" algn="r">
              <a:buFont typeface="Arial" pitchFamily="34" charset="0"/>
              <a:buChar char="•"/>
            </a:pPr>
            <a:r>
              <a:rPr lang="ru-RU" sz="2400" dirty="0">
                <a:latin typeface="+mj-lt"/>
              </a:rPr>
              <a:t>Будьте осторожны, </a:t>
            </a:r>
            <a:br>
              <a:rPr lang="ru-RU" sz="2400" dirty="0">
                <a:latin typeface="+mj-lt"/>
              </a:rPr>
            </a:br>
            <a:r>
              <a:rPr lang="ru-RU" sz="2400" dirty="0">
                <a:latin typeface="+mj-lt"/>
              </a:rPr>
              <a:t>когда вам  дают медицинские советы</a:t>
            </a:r>
          </a:p>
          <a:p>
            <a:pPr marL="457200" indent="-457200" algn="r">
              <a:buFont typeface="Arial" pitchFamily="34" charset="0"/>
              <a:buChar char="•"/>
            </a:pPr>
            <a:r>
              <a:rPr lang="ru-RU" sz="2400" dirty="0">
                <a:latin typeface="+mj-lt"/>
              </a:rPr>
              <a:t>Доверяйте интеллекту</a:t>
            </a:r>
          </a:p>
          <a:p>
            <a:pPr marL="457200" indent="-457200" algn="r">
              <a:buFont typeface="Arial" pitchFamily="34" charset="0"/>
              <a:buChar char="•"/>
            </a:pPr>
            <a:r>
              <a:rPr lang="ru-RU" sz="2400" dirty="0">
                <a:latin typeface="+mj-lt"/>
              </a:rPr>
              <a:t>Выбирайте то, что вам </a:t>
            </a:r>
            <a:br>
              <a:rPr lang="ru-RU" sz="2400" dirty="0">
                <a:latin typeface="+mj-lt"/>
              </a:rPr>
            </a:br>
            <a:r>
              <a:rPr lang="ru-RU" sz="2400" dirty="0">
                <a:latin typeface="+mj-lt"/>
              </a:rPr>
              <a:t>по силам, а не то, </a:t>
            </a:r>
            <a:br>
              <a:rPr lang="ru-RU" sz="2400" dirty="0">
                <a:latin typeface="+mj-lt"/>
              </a:rPr>
            </a:br>
            <a:r>
              <a:rPr lang="ru-RU" sz="2400" dirty="0">
                <a:latin typeface="+mj-lt"/>
              </a:rPr>
              <a:t>что вам хотелось бы сделать</a:t>
            </a:r>
            <a:endParaRPr lang="en-US" sz="2400" dirty="0">
              <a:latin typeface="+mj-lt"/>
              <a:cs typeface="Arial" pitchFamily="34" charset="0"/>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JPG"/>
          <p:cNvPicPr>
            <a:picLocks noChangeAspect="1"/>
          </p:cNvPicPr>
          <p:nvPr/>
        </p:nvPicPr>
        <p:blipFill>
          <a:blip r:embed="rId2" cstate="print"/>
          <a:stretch>
            <a:fillRect/>
          </a:stretch>
        </p:blipFill>
        <p:spPr>
          <a:xfrm>
            <a:off x="0" y="0"/>
            <a:ext cx="9144000" cy="6858000"/>
          </a:xfrm>
          <a:prstGeom prst="rect">
            <a:avLst/>
          </a:prstGeom>
        </p:spPr>
      </p:pic>
      <p:sp>
        <p:nvSpPr>
          <p:cNvPr id="8" name="Прямоугольник 7"/>
          <p:cNvSpPr/>
          <p:nvPr/>
        </p:nvSpPr>
        <p:spPr>
          <a:xfrm>
            <a:off x="4724400" y="4191000"/>
            <a:ext cx="3421129"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a:t>
            </a:r>
            <a:r>
              <a:rPr lang="ru-RU" sz="8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ыбор</a:t>
            </a:r>
            <a:r>
              <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0.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457200" y="4800600"/>
            <a:ext cx="8229600" cy="1981200"/>
          </a:xfrm>
          <a:prstGeom prst="rect">
            <a:avLst/>
          </a:prstGeom>
          <a:solidFill>
            <a:srgbClr val="EAEBEA"/>
          </a:solidFill>
        </p:spPr>
        <p:txBody>
          <a:bodyPr>
            <a:noAutofit/>
          </a:bodyPr>
          <a:lstStyle>
            <a:lvl1pPr algn="ctr" defTabSz="914400" rtl="0" latinLnBrk="0">
              <a:spcBef>
                <a:spcPct val="0"/>
              </a:spcBef>
              <a:buNone/>
              <a:defRPr sz="4400" kern="1200">
                <a:solidFill>
                  <a:schemeClr val="tx1"/>
                </a:solidFill>
                <a:latin typeface="+mj-lt"/>
                <a:ea typeface="+mj-ea"/>
                <a:cs typeface="+mj-cs"/>
              </a:defRPr>
            </a:lvl1pPr>
          </a:lstStyle>
          <a:p>
            <a:r>
              <a:rPr lang="ru-RU" sz="2000" b="1" dirty="0"/>
              <a:t>Адвентисты считают хорошее здоровье </a:t>
            </a:r>
            <a:br>
              <a:rPr lang="ru-RU" sz="2000" b="1" dirty="0"/>
            </a:br>
            <a:r>
              <a:rPr lang="ru-RU" sz="2000" b="1" dirty="0"/>
              <a:t>даром нашего Бога - Творца.  </a:t>
            </a:r>
            <a:br>
              <a:rPr lang="ru-RU" sz="2000" b="1" dirty="0"/>
            </a:br>
            <a:r>
              <a:rPr lang="ru-RU" sz="2000" b="1" dirty="0"/>
              <a:t>Правильное «профилактическое обслуживание» </a:t>
            </a:r>
            <a:br>
              <a:rPr lang="ru-RU" sz="2000" b="1" dirty="0"/>
            </a:br>
            <a:r>
              <a:rPr lang="ru-RU" sz="2000" b="1" dirty="0"/>
              <a:t>снижает риски и ведет к счастливой, здоровой и долгой жизни. </a:t>
            </a:r>
            <a:br>
              <a:rPr lang="ru-RU" sz="2000" b="1" dirty="0"/>
            </a:br>
            <a:r>
              <a:rPr lang="ru-RU" sz="2000" b="1" dirty="0"/>
              <a:t>При этом никто не живет вечно, и даже самый лучший уход </a:t>
            </a:r>
            <a:br>
              <a:rPr lang="ru-RU" sz="2000" b="1" dirty="0"/>
            </a:br>
            <a:r>
              <a:rPr lang="ru-RU" sz="2000" b="1" dirty="0"/>
              <a:t>не может гарантировать отсутствия болезней</a:t>
            </a:r>
            <a:endParaRPr lang="en-US" sz="2800" dirty="0">
              <a:latin typeface="Arial" pitchFamily="34" charset="0"/>
              <a:cs typeface="Arial" pitchFamily="34" charset="0"/>
            </a:endParaRP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1.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304800" y="914400"/>
            <a:ext cx="5943600" cy="1143000"/>
          </a:xfrm>
          <a:prstGeom prst="rect">
            <a:avLst/>
          </a:prstGeom>
        </p:spPr>
        <p:txBody>
          <a:bodyPr>
            <a:normAutofit fontScale="90000" lnSpcReduction="20000"/>
          </a:bodyPr>
          <a:lstStyle>
            <a:lvl1pPr algn="ctr" defTabSz="914400" rtl="0" latinLnBrk="0">
              <a:spcBef>
                <a:spcPct val="0"/>
              </a:spcBef>
              <a:buNone/>
              <a:defRPr sz="4400" kern="1200">
                <a:solidFill>
                  <a:schemeClr val="tx1"/>
                </a:solidFill>
                <a:latin typeface="+mj-lt"/>
                <a:ea typeface="+mj-ea"/>
                <a:cs typeface="+mj-cs"/>
              </a:defRPr>
            </a:lvl1pPr>
          </a:lstStyle>
          <a:p>
            <a:r>
              <a:rPr lang="ru-RU" b="1" dirty="0"/>
              <a:t>Люди сами выбирают </a:t>
            </a:r>
            <a:br>
              <a:rPr lang="ru-RU" b="1" dirty="0"/>
            </a:br>
            <a:r>
              <a:rPr lang="ru-RU" b="1" dirty="0"/>
              <a:t>свой взгляд на мир</a:t>
            </a:r>
            <a:endParaRPr lang="en-US" sz="3600" dirty="0"/>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2.JPG"/>
          <p:cNvPicPr>
            <a:picLocks noChangeAspect="1"/>
          </p:cNvPicPr>
          <p:nvPr/>
        </p:nvPicPr>
        <p:blipFill>
          <a:blip r:embed="rId3" cstate="print"/>
          <a:stretch>
            <a:fillRect/>
          </a:stretch>
        </p:blipFill>
        <p:spPr>
          <a:xfrm>
            <a:off x="0" y="36490"/>
            <a:ext cx="9144000" cy="6858000"/>
          </a:xfrm>
          <a:prstGeom prst="rect">
            <a:avLst/>
          </a:prstGeom>
        </p:spPr>
      </p:pic>
      <p:sp>
        <p:nvSpPr>
          <p:cNvPr id="8" name="Прямоугольник 7"/>
          <p:cNvSpPr/>
          <p:nvPr/>
        </p:nvSpPr>
        <p:spPr>
          <a:xfrm>
            <a:off x="533400" y="685800"/>
            <a:ext cx="8382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Вера</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3.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381000" y="6096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4.JPG"/>
          <p:cNvPicPr>
            <a:picLocks noChangeAspect="1"/>
          </p:cNvPicPr>
          <p:nvPr/>
        </p:nvPicPr>
        <p:blipFill>
          <a:blip r:embed="rId3" cstate="print"/>
          <a:stretch>
            <a:fillRect/>
          </a:stretch>
        </p:blipFill>
        <p:spPr>
          <a:xfrm>
            <a:off x="0" y="-19878"/>
            <a:ext cx="9144000" cy="6858000"/>
          </a:xfrm>
          <a:prstGeom prst="rect">
            <a:avLst/>
          </a:prstGeom>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5.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6.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7.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8.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9.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838200" y="5715000"/>
            <a:ext cx="6096000" cy="58477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2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Руаль</a:t>
            </a:r>
            <a:r>
              <a:rPr lang="ru-RU" sz="32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Амундсен</a:t>
            </a:r>
            <a:endParaRPr lang="ru-RU" sz="32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0.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1.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533400" y="685800"/>
            <a:ext cx="8305800" cy="280076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Колебание оправданно</a:t>
            </a:r>
            <a:r>
              <a:rPr lang="ru-RU" sz="48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br>
              <a:rPr lang="ru-RU" sz="48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8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когда </a:t>
            </a:r>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медлительность опирается на осторожность. </a:t>
            </a:r>
          </a:p>
          <a:p>
            <a:r>
              <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32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Мартин Хайдеггер</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JPG"/>
          <p:cNvPicPr>
            <a:picLocks noChangeAspect="1"/>
          </p:cNvPicPr>
          <p:nvPr/>
        </p:nvPicPr>
        <p:blipFill>
          <a:blip r:embed="rId3" cstate="print"/>
          <a:stretch>
            <a:fillRect/>
          </a:stretch>
        </p:blipFill>
        <p:spPr>
          <a:xfrm>
            <a:off x="0" y="0"/>
            <a:ext cx="9144000" cy="6858000"/>
          </a:xfrm>
          <a:prstGeom prst="rect">
            <a:avLst/>
          </a:prstGeom>
        </p:spPr>
      </p:pic>
      <p:sp>
        <p:nvSpPr>
          <p:cNvPr id="2" name="TextBox 1"/>
          <p:cNvSpPr txBox="1"/>
          <p:nvPr/>
        </p:nvSpPr>
        <p:spPr>
          <a:xfrm>
            <a:off x="5562600" y="1837569"/>
            <a:ext cx="2939203" cy="1569660"/>
          </a:xfrm>
          <a:prstGeom prst="rect">
            <a:avLst/>
          </a:prstGeom>
          <a:noFill/>
        </p:spPr>
        <p:txBody>
          <a:bodyPr wrap="none" rtlCol="0">
            <a:spAutoFit/>
          </a:bodyPr>
          <a:lstStyle/>
          <a:p>
            <a:pPr algn="r"/>
            <a:r>
              <a:rPr lang="ru-RU" sz="3200" b="1" dirty="0"/>
              <a:t>Он тщательно </a:t>
            </a:r>
            <a:br>
              <a:rPr lang="ru-RU" sz="3200" b="1" dirty="0"/>
            </a:br>
            <a:r>
              <a:rPr lang="ru-RU" sz="3200" b="1" dirty="0"/>
              <a:t>продумал </a:t>
            </a:r>
            <a:br>
              <a:rPr lang="ru-RU" sz="3200" b="1" dirty="0"/>
            </a:br>
            <a:r>
              <a:rPr lang="ru-RU" sz="3200" b="1" dirty="0"/>
              <a:t>каждую деталь</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5.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838200" y="5715000"/>
            <a:ext cx="6096000" cy="58477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2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Роберт </a:t>
            </a:r>
            <a:r>
              <a:rPr lang="ru-RU" sz="32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Фалкон</a:t>
            </a:r>
            <a:r>
              <a:rPr lang="ru-RU" sz="32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Скотт</a:t>
            </a:r>
          </a:p>
        </p:txBody>
      </p:sp>
      <p:sp>
        <p:nvSpPr>
          <p:cNvPr id="2" name="Прямоугольник 1"/>
          <p:cNvSpPr/>
          <p:nvPr/>
        </p:nvSpPr>
        <p:spPr>
          <a:xfrm>
            <a:off x="381000" y="1094018"/>
            <a:ext cx="3810000" cy="1200329"/>
          </a:xfrm>
          <a:prstGeom prst="rect">
            <a:avLst/>
          </a:prstGeom>
        </p:spPr>
        <p:txBody>
          <a:bodyPr wrap="square">
            <a:spAutoFit/>
          </a:bodyPr>
          <a:lstStyle/>
          <a:p>
            <a:r>
              <a:rPr lang="ru-RU" sz="2400" b="1" dirty="0"/>
              <a:t>Решил использовать </a:t>
            </a:r>
            <a:br>
              <a:rPr lang="ru-RU" sz="2400" b="1" dirty="0"/>
            </a:br>
            <a:r>
              <a:rPr lang="ru-RU" sz="2400" b="1" dirty="0"/>
              <a:t>пони и «современные» моторизованные сани</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6.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0" y="152400"/>
            <a:ext cx="8229600" cy="1143000"/>
          </a:xfrm>
          <a:prstGeom prst="rect">
            <a:avLst/>
          </a:prstGeom>
        </p:spPr>
        <p:txBody>
          <a:bodyPr>
            <a:noAutofit/>
          </a:bodyPr>
          <a:lstStyle>
            <a:lvl1pPr algn="ctr" defTabSz="914400" rtl="0" latinLnBrk="0">
              <a:spcBef>
                <a:spcPct val="0"/>
              </a:spcBef>
              <a:buNone/>
              <a:defRPr sz="4400" kern="1200">
                <a:solidFill>
                  <a:schemeClr val="tx1"/>
                </a:solidFill>
                <a:latin typeface="+mj-lt"/>
                <a:ea typeface="+mj-ea"/>
                <a:cs typeface="+mj-cs"/>
              </a:defRPr>
            </a:lvl1pPr>
          </a:lstStyle>
          <a:p>
            <a:pPr>
              <a:spcBef>
                <a:spcPts val="0"/>
              </a:spcBef>
              <a:defRPr/>
            </a:pPr>
            <a:r>
              <a:rPr lang="ru-RU" dirty="0"/>
              <a:t>  </a:t>
            </a:r>
            <a:r>
              <a:rPr lang="ru-RU" b="1" dirty="0"/>
              <a:t>Амундсен и Скотт </a:t>
            </a:r>
            <a:br>
              <a:rPr lang="ru-RU" b="1" dirty="0"/>
            </a:br>
            <a:r>
              <a:rPr lang="ru-RU" b="1" dirty="0"/>
              <a:t>сделали свой выбор</a:t>
            </a:r>
            <a:endParaRPr lang="en-US" b="1" dirty="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Выбор человека –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это колыбель его судьбы</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8.JPG"/>
          <p:cNvPicPr>
            <a:picLocks noChangeAspect="1"/>
          </p:cNvPicPr>
          <p:nvPr/>
        </p:nvPicPr>
        <p:blipFill>
          <a:blip r:embed="rId3" cstate="print"/>
          <a:stretch>
            <a:fillRect/>
          </a:stretch>
        </p:blipFill>
        <p:spPr>
          <a:xfrm>
            <a:off x="0" y="0"/>
            <a:ext cx="9144000" cy="6858000"/>
          </a:xfrm>
          <a:prstGeom prst="rect">
            <a:avLst/>
          </a:prstGeom>
        </p:spPr>
      </p:pic>
      <p:sp>
        <p:nvSpPr>
          <p:cNvPr id="2" name="Прямоугольник 1"/>
          <p:cNvSpPr/>
          <p:nvPr/>
        </p:nvSpPr>
        <p:spPr>
          <a:xfrm>
            <a:off x="533400" y="914400"/>
            <a:ext cx="7620000" cy="1446550"/>
          </a:xfrm>
          <a:prstGeom prst="rect">
            <a:avLst/>
          </a:prstGeom>
        </p:spPr>
        <p:txBody>
          <a:bodyPr wrap="square">
            <a:spAutoFit/>
          </a:bodyPr>
          <a:lstStyle/>
          <a:p>
            <a:pPr algn="ctr"/>
            <a:r>
              <a:rPr lang="ru-RU" sz="4400" b="1" dirty="0"/>
              <a:t>Так же создается </a:t>
            </a:r>
            <a:br>
              <a:rPr lang="ru-RU" sz="4400" b="1" dirty="0"/>
            </a:br>
            <a:r>
              <a:rPr lang="ru-RU" sz="4400" b="1" dirty="0"/>
              <a:t>и полотно нашей жизни</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Целеустремленность – это ключ</a:t>
            </a: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2724</Words>
  <Application>Microsoft Macintosh PowerPoint</Application>
  <PresentationFormat>Экран (4:3)</PresentationFormat>
  <Paragraphs>174</Paragraphs>
  <Slides>31</Slides>
  <Notes>29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Adventure</vt:lpstr>
      <vt:lpstr>Calibri</vt:lpstr>
      <vt:lpstr>Cricket</vt:lpstr>
      <vt:lpstr>Arial</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Microsoft Office User</cp:lastModifiedBy>
  <cp:revision>118</cp:revision>
  <dcterms:created xsi:type="dcterms:W3CDTF">2015-01-31T17:45:20Z</dcterms:created>
  <dcterms:modified xsi:type="dcterms:W3CDTF">2022-03-25T06:57:44Z</dcterms:modified>
</cp:coreProperties>
</file>