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61" r:id="rId3"/>
    <p:sldId id="260" r:id="rId4"/>
    <p:sldId id="262" r:id="rId5"/>
    <p:sldId id="265" r:id="rId6"/>
    <p:sldId id="266" r:id="rId7"/>
    <p:sldId id="294" r:id="rId8"/>
    <p:sldId id="268" r:id="rId9"/>
    <p:sldId id="321" r:id="rId10"/>
    <p:sldId id="271" r:id="rId11"/>
    <p:sldId id="269" r:id="rId12"/>
    <p:sldId id="270" r:id="rId13"/>
    <p:sldId id="325" r:id="rId14"/>
    <p:sldId id="326" r:id="rId15"/>
    <p:sldId id="273" r:id="rId16"/>
    <p:sldId id="272" r:id="rId17"/>
    <p:sldId id="274" r:id="rId18"/>
    <p:sldId id="275" r:id="rId19"/>
    <p:sldId id="338" r:id="rId20"/>
    <p:sldId id="276" r:id="rId21"/>
    <p:sldId id="327" r:id="rId22"/>
    <p:sldId id="328" r:id="rId23"/>
    <p:sldId id="278" r:id="rId24"/>
    <p:sldId id="296" r:id="rId25"/>
    <p:sldId id="280" r:id="rId26"/>
    <p:sldId id="283" r:id="rId27"/>
    <p:sldId id="284" r:id="rId28"/>
    <p:sldId id="341" r:id="rId29"/>
    <p:sldId id="322" r:id="rId30"/>
    <p:sldId id="285" r:id="rId31"/>
    <p:sldId id="286" r:id="rId32"/>
    <p:sldId id="287" r:id="rId33"/>
    <p:sldId id="330" r:id="rId34"/>
    <p:sldId id="288" r:id="rId35"/>
    <p:sldId id="289" r:id="rId36"/>
    <p:sldId id="290" r:id="rId37"/>
    <p:sldId id="291" r:id="rId38"/>
    <p:sldId id="292" r:id="rId39"/>
    <p:sldId id="297" r:id="rId40"/>
    <p:sldId id="298" r:id="rId41"/>
    <p:sldId id="331" r:id="rId42"/>
    <p:sldId id="342" r:id="rId43"/>
    <p:sldId id="299" r:id="rId44"/>
    <p:sldId id="332" r:id="rId45"/>
    <p:sldId id="313" r:id="rId46"/>
    <p:sldId id="303" r:id="rId47"/>
    <p:sldId id="333" r:id="rId48"/>
    <p:sldId id="304" r:id="rId49"/>
    <p:sldId id="305" r:id="rId50"/>
    <p:sldId id="306" r:id="rId51"/>
    <p:sldId id="307" r:id="rId52"/>
    <p:sldId id="308" r:id="rId53"/>
    <p:sldId id="310" r:id="rId54"/>
    <p:sldId id="311" r:id="rId55"/>
    <p:sldId id="335" r:id="rId56"/>
    <p:sldId id="336" r:id="rId57"/>
    <p:sldId id="312" r:id="rId58"/>
    <p:sldId id="314" r:id="rId59"/>
    <p:sldId id="315" r:id="rId60"/>
    <p:sldId id="316" r:id="rId61"/>
    <p:sldId id="317" r:id="rId62"/>
    <p:sldId id="337" r:id="rId63"/>
    <p:sldId id="318" r:id="rId64"/>
    <p:sldId id="320" r:id="rId65"/>
    <p:sldId id="339" r:id="rId66"/>
    <p:sldId id="340" r:id="rId67"/>
  </p:sldIdLst>
  <p:sldSz cx="9144000" cy="5143500" type="screen16x9"/>
  <p:notesSz cx="6858000" cy="9144000"/>
  <p:embeddedFontLst>
    <p:embeddedFont>
      <p:font typeface="Kalinga" panose="020B0604020202020204" charset="0"/>
      <p:regular r:id="rId70"/>
      <p:bold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" initials="S" lastIdx="11" clrIdx="0"/>
  <p:cmAuthor id="1" name="MJ" initials="M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BAF"/>
    <a:srgbClr val="A9A599"/>
    <a:srgbClr val="F2EFE0"/>
    <a:srgbClr val="F8F5E6"/>
    <a:srgbClr val="C2C2C2"/>
    <a:srgbClr val="A5C3FB"/>
    <a:srgbClr val="BEDB61"/>
    <a:srgbClr val="D34306"/>
    <a:srgbClr val="93230E"/>
    <a:srgbClr val="BBD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8" autoAdjust="0"/>
    <p:restoredTop sz="76673" autoAdjust="0"/>
  </p:normalViewPr>
  <p:slideViewPr>
    <p:cSldViewPr>
      <p:cViewPr varScale="1">
        <p:scale>
          <a:sx n="84" d="100"/>
          <a:sy n="84" d="100"/>
        </p:scale>
        <p:origin x="119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0" d="100"/>
          <a:sy n="80" d="100"/>
        </p:scale>
        <p:origin x="1875" y="-79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72D27DC-1D59-4AAA-BE41-BA4A3C2B1580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108D5962-644C-4138-98DC-2CD62A2E74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EA5F04F-46EB-41B6-9B2C-65ADFED666F6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8592043D-A3B0-45A2-87FE-59C0CF6DAE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Краткое содержание: 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Эта презентация помогает установить, почему Церковь адвентистов седьмого дня считает, что Эллен Уайт была пророческой вестницей Господа. Мы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рассмотрим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библейское испытание (тест) пророка и покажем, что Эллен Уайт проходит каждое из них.
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05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Первый тест говорит о принятии того, что сделал Иисус для нас «во плоти», потому что только тогда мы действительно ценим Его служение для нас:
Его любовь;
спасение;
принятие грешников;
и так далее.
Возвышает ли Эллен Уайт Христа?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0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Она это делает!
На самом деле существует – обилие таких утверждений, как </a:t>
            </a:r>
            <a:r>
              <a:rPr lang="ru-RU" dirty="0" smtClean="0"/>
              <a:t>следующие</a:t>
            </a:r>
            <a:r>
              <a:rPr lang="ru-RU" dirty="0"/>
              <a:t>:
«Смотри, о посмотри на Иисуса и живи!» (Основы христианского образования, </a:t>
            </a:r>
            <a:r>
              <a:rPr lang="ru-RU" dirty="0" smtClean="0"/>
              <a:t>с. </a:t>
            </a:r>
            <a:r>
              <a:rPr lang="ru-RU" dirty="0"/>
              <a:t>179</a:t>
            </a:r>
            <a:r>
              <a:rPr lang="ru-RU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93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Вот одно из самых красивых высказываний о Христе…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ru-RU" baseline="0" dirty="0"/>
              <a:t>Тот, кто читает труды Эллен Уайт, столкнется со многими подобными заявлениями.
Она даже написала – целую книгу из почти 1000 страниц о Христе!
Иисус был всем для Эллен Уайт.
Ее труды отражают это.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Вердикт: Эллен Уайт четко проходит </a:t>
            </a:r>
            <a:r>
              <a:rPr lang="ru-RU" baseline="0" dirty="0" smtClean="0"/>
              <a:t>первый </a:t>
            </a:r>
            <a:r>
              <a:rPr lang="ru-RU" baseline="0" dirty="0"/>
              <a:t>тест.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Второй тест – </a:t>
            </a:r>
            <a:r>
              <a:rPr lang="ru-RU" dirty="0" err="1" smtClean="0"/>
              <a:t>Ис</a:t>
            </a:r>
            <a:r>
              <a:rPr lang="ru-RU" dirty="0" smtClean="0"/>
              <a:t>. </a:t>
            </a:r>
            <a:r>
              <a:rPr lang="ru-RU" dirty="0"/>
              <a:t>8:20.
</a:t>
            </a:r>
            <a:r>
              <a:rPr lang="ru-RU" dirty="0" smtClean="0"/>
              <a:t>Выражение</a:t>
            </a:r>
            <a:r>
              <a:rPr lang="ru-RU" baseline="0" dirty="0" smtClean="0"/>
              <a:t> </a:t>
            </a:r>
            <a:r>
              <a:rPr lang="ru-RU" dirty="0" smtClean="0"/>
              <a:t>«Закон </a:t>
            </a:r>
            <a:r>
              <a:rPr lang="ru-RU" dirty="0"/>
              <a:t>и откровение» </a:t>
            </a:r>
            <a:r>
              <a:rPr lang="ru-RU" dirty="0" smtClean="0"/>
              <a:t>используется </a:t>
            </a:r>
            <a:r>
              <a:rPr lang="ru-RU" dirty="0"/>
              <a:t>для </a:t>
            </a:r>
            <a:r>
              <a:rPr lang="ru-RU" dirty="0" smtClean="0"/>
              <a:t>обозначения Писаний, написанных </a:t>
            </a:r>
            <a:r>
              <a:rPr lang="ru-RU" dirty="0"/>
              <a:t>до пророка Исаии.
Каждый пророк </a:t>
            </a:r>
            <a:r>
              <a:rPr lang="ru-RU" dirty="0" smtClean="0"/>
              <a:t>испытывается </a:t>
            </a:r>
            <a:r>
              <a:rPr lang="ru-RU" dirty="0"/>
              <a:t>тем, что было написано до него.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1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Моисей был – первым великим пророком.
Было ясно, что Бог говорил через него.
Бог дал Израилю много знамений, которые совершенно ясно дали понять: Моисей человек Божий.
Если весть от Бога, то истина не может противоречить сама себе и все, что написал Иисус Навин не могло противоречить тому, что написал Моисей.
Если бы Иисус Навин противоречил Моисею, то его весть не была бы истинной и не могла быть от Бога.
Эллен Уайт также должна была согласоваться с Библией. В противном случае ее весть </a:t>
            </a:r>
            <a:r>
              <a:rPr lang="ru-RU" dirty="0" smtClean="0"/>
              <a:t>была бы </a:t>
            </a:r>
            <a:r>
              <a:rPr lang="ru-RU" dirty="0"/>
              <a:t>не от Бога.
Но </a:t>
            </a:r>
            <a:r>
              <a:rPr lang="ru-RU" dirty="0" smtClean="0"/>
              <a:t>проблема </a:t>
            </a:r>
            <a:r>
              <a:rPr lang="ru-RU" dirty="0"/>
              <a:t>в том, как мы можем узнать где истина, не прочитав ее трудов?
Эллен Уайт написала более 100 000 страниц. Что делать, если одно предложение – неправильно?
Давайте рассмотрим следующую ситуацию…</a:t>
            </a:r>
          </a:p>
          <a:p>
            <a:pPr marL="171450" indent="-171450">
              <a:buFontTx/>
              <a:buChar char="-"/>
            </a:pPr>
            <a:r>
              <a:rPr lang="ru-RU" dirty="0"/>
              <a:t>
Выберите 20 различных тем, например – «образование».
Поместите в одну колонку все то, что Библия говорит об «образовании».
Затем отправляйтесь к Эллен Уайт и изберите наугад ее высказывания об образовании и поместите их в – параллельную колонку.
Это может быть одним из самых интересных исследований, которые вы когда-либо делали!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1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Вы найдете, как и многие адвентисты раньше </a:t>
            </a:r>
            <a:r>
              <a:rPr lang="ru-RU" dirty="0" smtClean="0"/>
              <a:t>находили,</a:t>
            </a:r>
            <a:r>
              <a:rPr lang="ru-RU" baseline="0" dirty="0" smtClean="0"/>
              <a:t> что </a:t>
            </a:r>
            <a:r>
              <a:rPr lang="ru-RU" dirty="0" smtClean="0"/>
              <a:t>Эллен </a:t>
            </a:r>
            <a:r>
              <a:rPr lang="ru-RU" dirty="0"/>
              <a:t>Уайт не противоречит Писанию!
</a:t>
            </a:r>
            <a:r>
              <a:rPr lang="ru-RU" dirty="0" smtClean="0"/>
              <a:t>Поэтому</a:t>
            </a:r>
            <a:r>
              <a:rPr lang="ru-RU" baseline="0" dirty="0" smtClean="0"/>
              <a:t> </a:t>
            </a:r>
            <a:r>
              <a:rPr lang="ru-RU" dirty="0" smtClean="0"/>
              <a:t>она </a:t>
            </a:r>
            <a:r>
              <a:rPr lang="ru-RU" dirty="0"/>
              <a:t>проходит и второй тест!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1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i="0" dirty="0"/>
              <a:t>Истинный Пророк должен призвать к покаянию.
Во времена Иеремии </a:t>
            </a:r>
            <a:r>
              <a:rPr lang="ru-RU" i="0" dirty="0" smtClean="0"/>
              <a:t>было </a:t>
            </a:r>
            <a:r>
              <a:rPr lang="ru-RU" i="0" dirty="0"/>
              <a:t>два вида пророков:
Первый вид пророков </a:t>
            </a:r>
            <a:r>
              <a:rPr lang="ru-RU" i="0" dirty="0" smtClean="0"/>
              <a:t>получал содержание у короля. </a:t>
            </a:r>
            <a:r>
              <a:rPr lang="ru-RU" i="0" dirty="0"/>
              <a:t>Такой пророк ел за его столом и конечно не хотел потерять свою работу, следовательно он говорил то, </a:t>
            </a:r>
            <a:r>
              <a:rPr lang="ru-RU" i="0" dirty="0" smtClean="0"/>
              <a:t>что </a:t>
            </a:r>
            <a:r>
              <a:rPr lang="ru-RU" i="0" dirty="0"/>
              <a:t>король хотел услышать.
Второй вид пророков – люди посланные Богом. Из-за отступничества Божьего народа, они призывали к покаянию. Очень часть они вообще презирались народом</a:t>
            </a:r>
            <a:r>
              <a:rPr lang="ru-RU" i="0" dirty="0" smtClean="0"/>
              <a:t>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Представьте себе – контейнеровоз – путешествие из Нью-Йорка в Гамбург до того времени, как был изобретен </a:t>
            </a:r>
            <a:r>
              <a:rPr lang="en-US" dirty="0"/>
              <a:t>GPS.
</a:t>
            </a:r>
            <a:r>
              <a:rPr lang="ru-RU" dirty="0"/>
              <a:t>Капитан использует навигационную книгу, чтобы пересечь океан.
Навигационная книга требует, чтобы специализированный лоцман сел на борт у входа в порт из-за мелководья.</a:t>
            </a:r>
            <a:endParaRPr lang="en-US" baseline="0" dirty="0"/>
          </a:p>
          <a:p>
            <a:pPr marL="0" lvl="0" indent="0">
              <a:buFontTx/>
              <a:buNone/>
            </a:pPr>
            <a:endParaRPr lang="ru-RU" baseline="0" dirty="0"/>
          </a:p>
          <a:p>
            <a:pPr marL="0" lvl="0" indent="0">
              <a:buFontTx/>
              <a:buNone/>
            </a:pPr>
            <a:r>
              <a:rPr lang="en-US" baseline="0" dirty="0"/>
              <a:t>[</a:t>
            </a:r>
            <a:r>
              <a:rPr lang="ru-RU" baseline="0" dirty="0"/>
              <a:t>Эта история первоначально была рассказана </a:t>
            </a:r>
            <a:r>
              <a:rPr lang="ru-RU" baseline="0" dirty="0" err="1"/>
              <a:t>Урией</a:t>
            </a:r>
            <a:r>
              <a:rPr lang="ru-RU" baseline="0" dirty="0"/>
              <a:t> Смитом в</a:t>
            </a:r>
            <a:r>
              <a:rPr lang="en-US" baseline="0" dirty="0"/>
              <a:t> </a:t>
            </a:r>
            <a:r>
              <a:rPr lang="uk-UA" baseline="0" dirty="0"/>
              <a:t>РГ</a:t>
            </a:r>
            <a:r>
              <a:rPr lang="en-US" baseline="0" dirty="0"/>
              <a:t> </a:t>
            </a:r>
            <a:r>
              <a:rPr lang="ru-RU" baseline="0" dirty="0"/>
              <a:t>13 </a:t>
            </a:r>
            <a:r>
              <a:rPr lang="ru-RU" baseline="0" dirty="0" err="1"/>
              <a:t>Янв</a:t>
            </a:r>
            <a:r>
              <a:rPr lang="en-US" baseline="0" dirty="0"/>
              <a:t>., 1863, </a:t>
            </a:r>
            <a:r>
              <a:rPr lang="ru-RU" baseline="0" dirty="0"/>
              <a:t>с</a:t>
            </a:r>
            <a:r>
              <a:rPr lang="en-US" baseline="0" dirty="0"/>
              <a:t>. 52]</a:t>
            </a:r>
            <a:r>
              <a:rPr lang="ru-RU" baseline="0" dirty="0"/>
              <a:t>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34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</a:rPr>
              <a:t>Призывала ли Эллен Уайт к покаянию?
Конечно!</a:t>
            </a:r>
            <a:endParaRPr lang="en-US" b="0" i="0" u="none" strike="noStrike" kern="1200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b="0" i="0" u="none" strike="noStrike" kern="1200" baseline="0" dirty="0">
                <a:solidFill>
                  <a:schemeClr val="tx1"/>
                </a:solidFill>
              </a:rPr>
              <a:t>Вот </a:t>
            </a:r>
            <a:r>
              <a:rPr lang="ru-RU" b="0" i="0" u="none" strike="noStrike" kern="1200" baseline="0" dirty="0" smtClean="0">
                <a:solidFill>
                  <a:schemeClr val="tx1"/>
                </a:solidFill>
              </a:rPr>
              <a:t>пример</a:t>
            </a:r>
            <a:r>
              <a:rPr lang="ru-RU" b="0" i="0" u="none" strike="noStrike" kern="1200" baseline="0" dirty="0">
                <a:solidFill>
                  <a:schemeClr val="tx1"/>
                </a:solidFill>
              </a:rPr>
              <a:t>, который содержит очень важный урок для большинства из нас.</a:t>
            </a:r>
            <a:endParaRPr lang="en-US" b="0" i="0" u="none" strike="noStrike" kern="1200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sz="1200" i="0" kern="1200" dirty="0">
              <a:solidFill>
                <a:schemeClr val="tx1"/>
              </a:solidFill>
              <a:effectLst/>
            </a:endParaRPr>
          </a:p>
          <a:p>
            <a:pPr marL="171450" lvl="0" indent="-171450">
              <a:buFontTx/>
              <a:buChar char="-"/>
            </a:pPr>
            <a:r>
              <a:rPr lang="ru-RU" sz="1200" i="0" kern="1200" dirty="0">
                <a:solidFill>
                  <a:schemeClr val="tx1"/>
                </a:solidFill>
                <a:effectLst/>
              </a:rPr>
              <a:t>Этот призыв к покаянию, который пророк Божий должен быть донести людям,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</a:rPr>
              <a:t>делал жизнь </a:t>
            </a:r>
            <a:r>
              <a:rPr lang="ru-RU" sz="1200" i="0" kern="1200" dirty="0">
                <a:solidFill>
                  <a:schemeClr val="tx1"/>
                </a:solidFill>
                <a:effectLst/>
              </a:rPr>
              <a:t>пророка очень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</a:rPr>
              <a:t>трудной.</a:t>
            </a:r>
            <a:r>
              <a:rPr lang="ru-RU" sz="1200" i="0" kern="1200" dirty="0">
                <a:solidFill>
                  <a:schemeClr val="tx1"/>
                </a:solidFill>
                <a:effectLst/>
              </a:rPr>
              <a:t>
Может быть, многие хотели бы стать пророком</a:t>
            </a:r>
            <a:r>
              <a:rPr lang="ru-RU" sz="1200" i="0" kern="1200" dirty="0" smtClean="0">
                <a:solidFill>
                  <a:schemeClr val="tx1"/>
                </a:solidFill>
                <a:effectLst/>
              </a:rPr>
              <a:t>. Но </a:t>
            </a:r>
            <a:r>
              <a:rPr lang="ru-RU" sz="1200" i="0" kern="1200" dirty="0">
                <a:solidFill>
                  <a:schemeClr val="tx1"/>
                </a:solidFill>
                <a:effectLst/>
              </a:rPr>
              <a:t>Эллен Уайт с радостью сменила бы карьеру. На самом же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</a:rPr>
              <a:t>деле,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</a:rPr>
              <a:t>она </a:t>
            </a:r>
            <a:r>
              <a:rPr lang="ru-RU" sz="1200" i="0" kern="1200" dirty="0">
                <a:solidFill>
                  <a:schemeClr val="tx1"/>
                </a:solidFill>
                <a:effectLst/>
              </a:rPr>
              <a:t>желала скорее умереть, чем взять на себя ответственность пророка Божьего.</a:t>
            </a:r>
            <a:endParaRPr lang="en-US" sz="1200" i="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Эллен Уайт действительно призвала к покаянию и поэтому также прошла тест на истинность пророка!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Следующий тест</a:t>
            </a:r>
            <a:r>
              <a:rPr lang="ru-RU" dirty="0" smtClean="0"/>
              <a:t>: Пророчества </a:t>
            </a:r>
            <a:r>
              <a:rPr lang="ru-RU" dirty="0"/>
              <a:t>должны сбыться – если они от </a:t>
            </a:r>
            <a:r>
              <a:rPr lang="ru-RU" dirty="0" smtClean="0"/>
              <a:t>Бога</a:t>
            </a:r>
            <a:r>
              <a:rPr lang="ru-RU" baseline="0" dirty="0" smtClean="0"/>
              <a:t> (</a:t>
            </a:r>
            <a:r>
              <a:rPr lang="ru-RU" dirty="0" smtClean="0"/>
              <a:t>Иеремия 28:9).</a:t>
            </a:r>
            <a:endParaRPr lang="ru-RU" dirty="0"/>
          </a:p>
          <a:p>
            <a:pPr marL="0" indent="0">
              <a:buFontTx/>
              <a:buNone/>
            </a:pPr>
            <a:r>
              <a:rPr lang="ru-RU" dirty="0"/>
              <a:t>
Цель Иеремии – придворные пророки.
Они просто говорили то, что хотел слышать царь.</a:t>
            </a:r>
          </a:p>
          <a:p>
            <a:pPr marL="0" indent="0">
              <a:buFontTx/>
              <a:buNone/>
            </a:pPr>
            <a:r>
              <a:rPr lang="ru-RU" dirty="0"/>
              <a:t>
Прежде чем мы узнаем, сбылись ли пророчества </a:t>
            </a:r>
            <a:r>
              <a:rPr lang="ru-RU" dirty="0" smtClean="0"/>
              <a:t>Эллен </a:t>
            </a:r>
            <a:r>
              <a:rPr lang="ru-RU" dirty="0"/>
              <a:t>Уайт, нам нужно </a:t>
            </a:r>
            <a:r>
              <a:rPr lang="ru-RU" dirty="0" smtClean="0"/>
              <a:t>помнить </a:t>
            </a:r>
            <a:r>
              <a:rPr lang="ru-RU" dirty="0"/>
              <a:t>две вещи:
Главная задача </a:t>
            </a:r>
            <a:r>
              <a:rPr lang="ru-RU" dirty="0" smtClean="0"/>
              <a:t>пророка </a:t>
            </a:r>
            <a:r>
              <a:rPr lang="ru-RU" dirty="0"/>
              <a:t>не только предсказание будущего, </a:t>
            </a:r>
            <a:r>
              <a:rPr lang="ru-RU" dirty="0" smtClean="0"/>
              <a:t>но и открытие воли Божьей </a:t>
            </a:r>
            <a:r>
              <a:rPr lang="ru-RU" dirty="0"/>
              <a:t>для настоящего – как жить людям практической жизнью с Богом.
Кроме того, многие вести, которые являются пророческими, ясно ссылаться на время незадолго до пришествия Иисуса.
</a:t>
            </a: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97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noProof="0" dirty="0" smtClean="0"/>
              <a:t>Одно </a:t>
            </a:r>
            <a:r>
              <a:rPr lang="ru-RU" noProof="0" dirty="0"/>
              <a:t>из таких </a:t>
            </a:r>
            <a:r>
              <a:rPr lang="ru-RU" noProof="0" dirty="0" smtClean="0"/>
              <a:t>пророчеств - </a:t>
            </a:r>
            <a:r>
              <a:rPr lang="ru-RU" noProof="0" dirty="0"/>
              <a:t>об уничтожении адвентистского издательства.
«</a:t>
            </a:r>
            <a:r>
              <a:rPr lang="en-US" noProof="0" dirty="0"/>
              <a:t>Review &amp; Herald» </a:t>
            </a:r>
            <a:r>
              <a:rPr lang="ru-RU" noProof="0" dirty="0"/>
              <a:t>было крупнейшим издательством в Мичигане на рубеже 20-го века.
Многие печатные материалы были коммерческими, для предприятий, не входящих в систему АСД;
некоторые – римско-католического происхождения,
некоторые – спиритуалистическое происхождение.
Эллен Уайт писала в свидетельствах, в ноябре 1901 г. [Свидетельства Церкви, том 8, страницы 91 и 96</a:t>
            </a:r>
            <a:r>
              <a:rPr lang="ru-RU" noProof="0" dirty="0" smtClean="0"/>
              <a:t>]:</a:t>
            </a:r>
            <a:br>
              <a:rPr lang="ru-RU" noProof="0" dirty="0" smtClean="0"/>
            </a:br>
            <a:r>
              <a:rPr lang="ru-RU" noProof="0" dirty="0" smtClean="0"/>
              <a:t>«</a:t>
            </a:r>
            <a:r>
              <a:rPr lang="ru-RU" noProof="0" dirty="0"/>
              <a:t>Бог... имеет тяжбу с менеджерами издательства. Я почти боялась открывать «</a:t>
            </a:r>
            <a:r>
              <a:rPr lang="ru-RU" noProof="0" dirty="0" err="1"/>
              <a:t>Ревью</a:t>
            </a:r>
            <a:r>
              <a:rPr lang="ru-RU" noProof="0" dirty="0"/>
              <a:t>», боясь увидеть, что Бог очистил издательство огнем... Если не произойдет реформация, беда настигнет издательство, и мир узнает причину». [8Т, 91, 96]
Но, Ее совету – не прислушались.
30 декабря 1902 года издательство было полностью уничтожено пожаром неизвестного происхождения.
В течение часа после его открытия из здания осталась только куча пылающих руин.
Ничего не </a:t>
            </a:r>
            <a:r>
              <a:rPr lang="ru-RU" noProof="0" dirty="0" smtClean="0"/>
              <a:t>уцелело!</a:t>
            </a:r>
            <a:r>
              <a:rPr lang="ru-RU" noProof="0" dirty="0"/>
              <a:t>
Техника, мебель, печатные книги и периодические издания, бумажный инвентарь... все было потеряно.
Страховка в размере 150 000 долларов не полностью покрывала </a:t>
            </a:r>
            <a:r>
              <a:rPr lang="ru-RU" noProof="0" dirty="0" smtClean="0"/>
              <a:t>строительство </a:t>
            </a:r>
            <a:r>
              <a:rPr lang="ru-RU" noProof="0" dirty="0"/>
              <a:t>и содержание этого здания.</a:t>
            </a:r>
            <a:endParaRPr lang="en-US" kern="1200" baseline="0" noProof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4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kern="1200" baseline="0" dirty="0">
                <a:solidFill>
                  <a:schemeClr val="tx1"/>
                </a:solidFill>
                <a:effectLst/>
              </a:rPr>
              <a:t>Ранее, 18 февраля 1902 года, санаторий </a:t>
            </a:r>
            <a:r>
              <a:rPr lang="ru-RU" kern="1200" baseline="0" dirty="0" err="1">
                <a:solidFill>
                  <a:schemeClr val="tx1"/>
                </a:solidFill>
                <a:effectLst/>
              </a:rPr>
              <a:t>Батл</a:t>
            </a:r>
            <a:r>
              <a:rPr lang="ru-RU" kern="1200" baseline="0" dirty="0">
                <a:solidFill>
                  <a:schemeClr val="tx1"/>
                </a:solidFill>
                <a:effectLst/>
              </a:rPr>
              <a:t>-Крик также сгорел дотла.
Пожарники были не в состоянии потушить </a:t>
            </a:r>
            <a:r>
              <a:rPr lang="ru-RU" kern="1200" baseline="0" dirty="0" smtClean="0">
                <a:solidFill>
                  <a:schemeClr val="tx1"/>
                </a:solidFill>
                <a:effectLst/>
              </a:rPr>
              <a:t>этот пожар.</a:t>
            </a:r>
            <a:r>
              <a:rPr lang="ru-RU" kern="1200" baseline="0" dirty="0">
                <a:solidFill>
                  <a:schemeClr val="tx1"/>
                </a:solidFill>
                <a:effectLst/>
              </a:rPr>
              <a:t>
Начальник пожарной охраны сказал, что с пожарами АСД особенно трудно бороться.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4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Другим </a:t>
            </a:r>
            <a:r>
              <a:rPr lang="ru-RU" dirty="0" smtClean="0"/>
              <a:t>примером,</a:t>
            </a:r>
            <a:r>
              <a:rPr lang="ru-RU" baseline="0" dirty="0" smtClean="0"/>
              <a:t> </a:t>
            </a:r>
            <a:r>
              <a:rPr lang="ru-RU" dirty="0" smtClean="0"/>
              <a:t>более масштабным, является предсказание </a:t>
            </a:r>
            <a:r>
              <a:rPr lang="ru-RU" dirty="0"/>
              <a:t>Эллен Уайт о Гражданской войне в Америке.
У нее было два видения </a:t>
            </a:r>
            <a:r>
              <a:rPr lang="ru-RU" dirty="0" smtClean="0"/>
              <a:t>на этот счёт: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[</a:t>
            </a:r>
            <a:r>
              <a:rPr lang="en-US" sz="1200" kern="1200" dirty="0">
                <a:solidFill>
                  <a:schemeClr val="tx1"/>
                </a:solidFill>
                <a:effectLst/>
              </a:rPr>
              <a:t>Jan. 12, 1861, at Dedication of Parkville, MI, church (JNL, RPSDA, 236f, cf. GSAM 338; GCB 1893, p. 70; “Sketches of the Past – No. 121, </a:t>
            </a:r>
            <a:r>
              <a:rPr lang="en-US" sz="1200" i="1" kern="1200" dirty="0">
                <a:solidFill>
                  <a:schemeClr val="tx1"/>
                </a:solidFill>
                <a:effectLst/>
              </a:rPr>
              <a:t>Pacific Union Recorder</a:t>
            </a:r>
            <a:r>
              <a:rPr lang="en-US" sz="1200" kern="1200" dirty="0">
                <a:solidFill>
                  <a:schemeClr val="tx1"/>
                </a:solidFill>
                <a:effectLst/>
              </a:rPr>
              <a:t>, Mar. 7, 1912); August 3, 1861, at Roosevelt, NY]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>
                <a:solidFill>
                  <a:srgbClr val="C00000"/>
                </a:solidFill>
              </a:rPr>
              <a:t>[Image courtesy of </a:t>
            </a:r>
            <a:r>
              <a:rPr lang="en-US" dirty="0" err="1">
                <a:solidFill>
                  <a:srgbClr val="C00000"/>
                </a:solidFill>
              </a:rPr>
              <a:t>Samlevan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n-US" baseline="0" dirty="0">
                <a:solidFill>
                  <a:srgbClr val="C00000"/>
                </a:solidFill>
              </a:rPr>
              <a:t> http://</a:t>
            </a:r>
            <a:r>
              <a:rPr lang="en-US" baseline="0" dirty="0">
                <a:solidFill>
                  <a:schemeClr val="tx1"/>
                </a:solidFill>
              </a:rPr>
              <a:t>www.sxc.hu/profile/samlevan]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4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Путешествие прошло хорошо и капитан встречает лоцмана у входа в гавань, который должен провести его в порт через очень сложный фарватер последних километров долгого пути.
Что скажет капитан лоцману?
«У меня </a:t>
            </a:r>
            <a:r>
              <a:rPr lang="ru-RU" dirty="0" smtClean="0"/>
              <a:t>есть </a:t>
            </a:r>
            <a:r>
              <a:rPr lang="ru-RU" dirty="0"/>
              <a:t>навигационная </a:t>
            </a:r>
            <a:r>
              <a:rPr lang="ru-RU" dirty="0" smtClean="0"/>
              <a:t>книга, ты </a:t>
            </a:r>
            <a:r>
              <a:rPr lang="ru-RU" dirty="0"/>
              <a:t>мне не нужен!»
Или: «Навигационная книга призывает нас следовать руководству и взять на борт лоцмана. Добро пожаловать – садитесь на мой корабль!».
Если капитан действительно следует инструкции, согласно навигационной книге, то его ответ будет: «Добро пожаловать на борт!».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79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dirty="0"/>
              <a:t>
В 1883 году </a:t>
            </a:r>
            <a:r>
              <a:rPr lang="ru-RU" dirty="0" err="1"/>
              <a:t>Дж.Н</a:t>
            </a:r>
            <a:r>
              <a:rPr lang="ru-RU" dirty="0"/>
              <a:t>. </a:t>
            </a:r>
            <a:r>
              <a:rPr lang="ru-RU" dirty="0" err="1"/>
              <a:t>Лафборо</a:t>
            </a:r>
            <a:r>
              <a:rPr lang="ru-RU" dirty="0"/>
              <a:t> взял интервью у местного старейшины церкви </a:t>
            </a:r>
            <a:r>
              <a:rPr lang="ru-RU" dirty="0" err="1" smtClean="0"/>
              <a:t>Парквилла</a:t>
            </a:r>
            <a:r>
              <a:rPr lang="ru-RU" dirty="0" smtClean="0"/>
              <a:t>,</a:t>
            </a:r>
            <a:r>
              <a:rPr lang="ru-RU" baseline="0" dirty="0" smtClean="0"/>
              <a:t> в</a:t>
            </a:r>
            <a:r>
              <a:rPr lang="ru-RU" dirty="0" smtClean="0"/>
              <a:t> </a:t>
            </a:r>
            <a:r>
              <a:rPr lang="ru-RU" dirty="0"/>
              <a:t>которой говорила Эллен Уайт.
Он сразу же вспомнил по меньшей мере пять семей, которые понесли потери.
</a:t>
            </a:r>
            <a:endParaRPr lang="en-US" sz="1200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4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i="0" baseline="0" dirty="0"/>
              <a:t>И снова Эллен Уайт проходит очередное испытание.
Ее поддающиеся проверке пророчества действительно сбылись.
Дополнительно – необходимо учитывать то, что называется «условным характером пророчеств».
Не все пророчества сбудутся.
</a:t>
            </a: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97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32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32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Tx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32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>
              <a:buFontTx/>
              <a:buChar char="-"/>
            </a:pPr>
            <a:endParaRPr lang="en-US" sz="1200" b="0" i="0" u="none" strike="noStrike" kern="1200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324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sz="1200" b="0" i="0" u="none" strike="noStrike" kern="1200" baseline="0" dirty="0">
              <a:solidFill>
                <a:schemeClr val="tx1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ru-RU" b="0" i="0" u="none" strike="noStrike" kern="1200" baseline="0" dirty="0">
                <a:solidFill>
                  <a:schemeClr val="tx1"/>
                </a:solidFill>
              </a:rPr>
              <a:t>Из того, что мы прочитали, ясно:
Пророчества – не всегда исполняются, даже несмотря на то, что они от Бога.
Ниневия – один из примеров.</a:t>
            </a: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324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То же самое касается и Эллен Уайт.
На конференции – 1856 г., было сделано следующее заявление… [</a:t>
            </a:r>
            <a:r>
              <a:rPr lang="ru-RU" dirty="0" smtClean="0"/>
              <a:t>Свидетельства для Церкви, </a:t>
            </a:r>
            <a:r>
              <a:rPr lang="ru-RU" dirty="0"/>
              <a:t>том 1, </a:t>
            </a:r>
            <a:r>
              <a:rPr lang="ru-RU" dirty="0" smtClean="0"/>
              <a:t>с. </a:t>
            </a:r>
            <a:r>
              <a:rPr lang="ru-RU" dirty="0"/>
              <a:t>131]
Конечно, все, кто был на этой конференции – поумирали.
Была ли Елена Уайт – лжепророком? Нет!
Елена Уайт ясно понимала – эти пророчества были условными…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9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9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Капитан не может сказать: «Ты мне не нужен - у меня есть – навигационная книга».
Потому что навигационная книга указывает </a:t>
            </a:r>
            <a:r>
              <a:rPr lang="ru-RU" dirty="0" smtClean="0"/>
              <a:t>на </a:t>
            </a:r>
            <a:r>
              <a:rPr lang="ru-RU" dirty="0"/>
              <a:t>лоцмана.
Он примет его.
То же самое с Библией и Эллен Уайт.
Давайте посмотрим, </a:t>
            </a:r>
            <a:r>
              <a:rPr lang="ru-RU" dirty="0" smtClean="0"/>
              <a:t>что </a:t>
            </a:r>
            <a:r>
              <a:rPr lang="ru-RU" dirty="0"/>
              <a:t>Библия говорит о пророках.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14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0" i="0" kern="1200" baseline="0" dirty="0">
                <a:solidFill>
                  <a:schemeClr val="tx1"/>
                </a:solidFill>
                <a:effectLst/>
              </a:rPr>
              <a:t>Она сравнивает странствия Израиля в пустыне с адвентистами.
Мы могли бы быть на небесах, если бы не наша неверность.
Дело в том, что это пророчество не исполнилось, но это не указывает на то, что Эллен Уайт лжепророк.
Вместо этого пророчество указывает на теплое состояние Божьего народа.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9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noProof="0" dirty="0"/>
              <a:t>Мы видим, что Эллен Уайт опять соответствует критериям Божьего </a:t>
            </a:r>
            <a:r>
              <a:rPr lang="ru-RU" noProof="0"/>
              <a:t>прорка. </a:t>
            </a:r>
            <a:r>
              <a:rPr lang="ru-RU" noProof="0" dirty="0"/>
              <a:t>Ее пророчества сбылись за исключением условных пророчеств – точно так как это было и с библейскими пророчествами.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22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Следующий тест – под названием: Тест-сад».</a:t>
            </a:r>
            <a:r>
              <a:rPr lang="en-US" dirty="0"/>
              <a:t>
</a:t>
            </a:r>
            <a:r>
              <a:rPr lang="ru-RU" dirty="0"/>
              <a:t>Потому что – происходит от метафоры Иисуса о фруктовых деревьях.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70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Если </a:t>
            </a:r>
            <a:r>
              <a:rPr lang="ru-RU" dirty="0" smtClean="0"/>
              <a:t>плод </a:t>
            </a:r>
            <a:r>
              <a:rPr lang="ru-RU" dirty="0"/>
              <a:t>Эллен Уайт </a:t>
            </a:r>
            <a:r>
              <a:rPr lang="ru-RU" dirty="0" smtClean="0"/>
              <a:t>хороший </a:t>
            </a:r>
            <a:r>
              <a:rPr lang="ru-RU" dirty="0"/>
              <a:t>и соответствует требованиям других тестов, тогда она должна быть квалифицирована как истинный пророк.
Каковы плоды ее служения?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70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62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94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94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dirty="0"/>
              <a:t>Церковь адвентистов седьмого дня – крупная организация, которая делает огромные, позитивные изменения в жизнь многих людей, как на духовном уровне, </a:t>
            </a:r>
            <a:r>
              <a:rPr lang="ru-RU" dirty="0" smtClean="0"/>
              <a:t>так и </a:t>
            </a:r>
            <a:r>
              <a:rPr lang="ru-RU" dirty="0"/>
              <a:t>на других </a:t>
            </a:r>
            <a:r>
              <a:rPr lang="ru-RU" dirty="0" smtClean="0"/>
              <a:t>уровнях,</a:t>
            </a:r>
            <a:r>
              <a:rPr lang="ru-RU" baseline="0" dirty="0" smtClean="0"/>
              <a:t> как </a:t>
            </a:r>
            <a:r>
              <a:rPr lang="ru-RU" dirty="0" smtClean="0"/>
              <a:t>здравоохранение</a:t>
            </a:r>
            <a:r>
              <a:rPr lang="ru-RU" dirty="0"/>
              <a:t>, образование и многие др.
Церковные историки согласны, что без Эллен Уайт и доверия Божьим пророкам все было бы совсем иначе.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70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И этот тест пройден - </a:t>
            </a:r>
            <a:r>
              <a:rPr lang="ru-RU"/>
              <a:t>служение Эллен </a:t>
            </a:r>
            <a:r>
              <a:rPr lang="ru-RU" dirty="0"/>
              <a:t>Уайт принесло очень хорошие </a:t>
            </a:r>
            <a:r>
              <a:rPr lang="ru-RU"/>
              <a:t>плоды!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70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Последний тест: пророк получает видения и сны.
Числа 12:6
Именно так Эллен Уайт сказала, что она получала сообщения от Бога.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1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Ветхий Завет предсказывает о пророках в конце времен.
Этот текст говорит о </a:t>
            </a:r>
            <a:r>
              <a:rPr lang="ru-RU" baseline="0" dirty="0" smtClean="0"/>
              <a:t>конце </a:t>
            </a:r>
            <a:r>
              <a:rPr lang="ru-RU" baseline="0" dirty="0"/>
              <a:t>времени.
Он говорит, что пророки будут иметь пророческие сны и видения.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269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baseline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14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И этот тест Эллен Уайт прошла успешно.
Что касается ее собственных заявлений, то она получала видения и </a:t>
            </a:r>
            <a:r>
              <a:rPr lang="ru-RU" dirty="0" smtClean="0"/>
              <a:t>сны </a:t>
            </a:r>
            <a:r>
              <a:rPr lang="ru-RU" dirty="0"/>
              <a:t>точно </a:t>
            </a:r>
            <a:r>
              <a:rPr lang="ru-RU" dirty="0" smtClean="0"/>
              <a:t>так, </a:t>
            </a:r>
            <a:r>
              <a:rPr lang="ru-RU" dirty="0"/>
              <a:t>как об этом говорит Библия.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149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К тому́ же, особенно в первые годы служения Эллен Уайт сопровождали физические проявления во время видений. Для чего?
Чтобы каждый мог видеть, что здесь происходит что-то сверхъестественное.
Перед тем, как </a:t>
            </a:r>
            <a:r>
              <a:rPr lang="ru-RU" baseline="0" dirty="0" smtClean="0"/>
              <a:t>посмотреть, что </a:t>
            </a:r>
            <a:r>
              <a:rPr lang="ru-RU" baseline="0" dirty="0"/>
              <a:t>происходило во время видения, давайте посмотрим, испытывали ли люди в библейские времена физические проявления.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11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В свое время, </a:t>
            </a:r>
            <a:r>
              <a:rPr lang="ru-RU" baseline="0" dirty="0" smtClean="0"/>
              <a:t>когда </a:t>
            </a:r>
            <a:r>
              <a:rPr lang="ru-RU" baseline="0" dirty="0"/>
              <a:t>п</a:t>
            </a:r>
            <a:r>
              <a:rPr lang="ru-RU" baseline="0" dirty="0" smtClean="0"/>
              <a:t>ророк </a:t>
            </a:r>
            <a:r>
              <a:rPr lang="ru-RU" baseline="0" dirty="0"/>
              <a:t>Даниил получил </a:t>
            </a:r>
            <a:r>
              <a:rPr lang="ru-RU" baseline="0" dirty="0" smtClean="0"/>
              <a:t>видение, </a:t>
            </a:r>
            <a:r>
              <a:rPr lang="ru-RU" baseline="0" dirty="0"/>
              <a:t>у него был </a:t>
            </a:r>
            <a:r>
              <a:rPr lang="ru-RU" baseline="0" dirty="0" smtClean="0"/>
              <a:t>особый опыт: Даниила </a:t>
            </a:r>
            <a:r>
              <a:rPr lang="ru-RU" baseline="0" dirty="0"/>
              <a:t>10:7-8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Тем не менее, я слышал звук его слов; и пока я слышал звук его слов, я был в глубоком сне на своем лице, лицом к земле».
Как только он получил видение, он потерял все свои силы и упал на землю.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Затем – чуть позже, вот что произошло: Даниил 10:16-17.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baseline="0" dirty="0"/>
              <a:t>Он получил достаточно сил, чтобы говорить, но – не дышал.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О другом пророке, Валааме, говорится: [Числа 24:15-16].
Конечно, «глаза открыты», может быть и символически, но наверное - так оно и было.
Но даже если нет, то Эллен Уайт также соответствовала бы этому критерию.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Н. </a:t>
            </a:r>
            <a:r>
              <a:rPr lang="ru-RU" baseline="0" dirty="0" err="1"/>
              <a:t>Лафборо</a:t>
            </a:r>
            <a:r>
              <a:rPr lang="ru-RU" baseline="0" dirty="0"/>
              <a:t> – давний знакомый Эллен Уайт, видел ее во время видений около 50 раз.
Он описывает переход Эллен Уайт в видение: [Женщина видения, стр. 35].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0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Иисус предупреждает нас о появлении лжепророков…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5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«Все эти движения происходили самым изощренным образом. В любом положении руку или ее часть можно было расположить таким образом, чтобы никто не мог их пошевелить. Ее глаза всегда открыты, но она не моргает ими; ее голова поднята вверх, а взгляд направлен вдаль, и не с пустым восприятием увиденной ею реальности, а с приятным выражением лица...».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ru-RU" dirty="0" err="1"/>
              <a:t>Лафборо</a:t>
            </a:r>
            <a:r>
              <a:rPr lang="ru-RU" dirty="0"/>
              <a:t> упоминает все признаки, найденные в Библии, которые сопровождали пророков Божьих.
Эти признаки в основном были даны присутствующим в первые годы, во время публичных собраний, чтобы помочь ранней церкви признать сверхъестественную работу Божью.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Эллен Уайт прошла тест, что касается физических признаков, которые сопровождают пророков Божьих во время видений.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336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u="sng" baseline="0" dirty="0"/>
              <a:t>Подведем итог:</a:t>
            </a:r>
            <a:r>
              <a:rPr lang="ru-RU" baseline="0" dirty="0"/>
              <a:t>
Мы использовали – библейские критерии испытания пророка Божьего.
Мы установили, что Эллен Уайт соответствует каждому критерию.
Этот </a:t>
            </a:r>
            <a:r>
              <a:rPr lang="ru-RU" baseline="0" dirty="0" smtClean="0"/>
              <a:t>тест </a:t>
            </a:r>
            <a:r>
              <a:rPr lang="ru-RU" baseline="0" dirty="0"/>
              <a:t>Бог дал нам в Библии.
Мы можем быть уверены, что вести полученные Эллен Уайт, на самом деле это Божьи вести посланные для нас!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86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Предоставление </a:t>
            </a:r>
            <a:r>
              <a:rPr lang="ru-RU" dirty="0"/>
              <a:t>библейских критериев пророка - это Божий путь – обеспечение того, чтобы люди не </a:t>
            </a:r>
            <a:r>
              <a:rPr lang="ru-RU" dirty="0" smtClean="0"/>
              <a:t>впадали </a:t>
            </a:r>
            <a:r>
              <a:rPr lang="ru-RU" dirty="0"/>
              <a:t>в заблуждение.
Божья любовь – сильная и глубокая.
Он желает, чтобы никто не </a:t>
            </a:r>
            <a:r>
              <a:rPr lang="ru-RU" dirty="0" smtClean="0"/>
              <a:t>впал </a:t>
            </a:r>
            <a:r>
              <a:rPr lang="ru-RU" dirty="0"/>
              <a:t>в заблуждение.
Доверьтесь Ему!
Расскажите Ему о своих самых трудных вопросах.
Бог может справиться с ними!
Он послал Своего пророка, потому что Он сильно любит тебя</a:t>
            </a:r>
            <a:r>
              <a:rPr lang="ru-RU" dirty="0" smtClean="0"/>
              <a:t>!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1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соответствует всем библейским критериям пророка Божьего!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Мы должны ожидать и ценить пророчества.
Также мы должны проверить – истинно ли оно.
Но как мы можем проверить пророчество, от Бога ли оно?
Что может послужить стандартом истины?</a:t>
            </a: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Во-первых, мы должны признать – пророчество может получить каждый, кого призовет Бог быть пророком.
Самуил был простым мальчиком, когда его призывал Бог. [1 </a:t>
            </a:r>
            <a:r>
              <a:rPr lang="ru-RU" baseline="0" dirty="0" err="1"/>
              <a:t>Цар</a:t>
            </a:r>
            <a:r>
              <a:rPr lang="ru-RU" baseline="0" dirty="0"/>
              <a:t> 3:20].
Иезекиль был – священником. </a:t>
            </a:r>
            <a:r>
              <a:rPr lang="ru-RU" baseline="0" dirty="0" smtClean="0"/>
              <a:t>[</a:t>
            </a:r>
            <a:r>
              <a:rPr lang="ru-RU" baseline="0" dirty="0" err="1" smtClean="0"/>
              <a:t>Иез</a:t>
            </a:r>
            <a:r>
              <a:rPr lang="ru-RU" baseline="0" dirty="0" smtClean="0"/>
              <a:t>. </a:t>
            </a:r>
            <a:r>
              <a:rPr lang="ru-RU" baseline="0" dirty="0"/>
              <a:t>1:3].
Амос был – пастухом. [</a:t>
            </a:r>
            <a:r>
              <a:rPr lang="ru-RU" baseline="0" dirty="0" err="1" smtClean="0"/>
              <a:t>Ам</a:t>
            </a:r>
            <a:r>
              <a:rPr lang="ru-RU" baseline="0" dirty="0" smtClean="0"/>
              <a:t>. </a:t>
            </a:r>
            <a:r>
              <a:rPr lang="ru-RU" baseline="0" dirty="0"/>
              <a:t>1:1].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6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ru-RU" baseline="0" dirty="0"/>
              <a:t>И, что интересно, Библия также упоминает женщин-пророков в </a:t>
            </a:r>
            <a:r>
              <a:rPr lang="ru-RU" baseline="0" dirty="0" err="1" smtClean="0"/>
              <a:t>Деян</a:t>
            </a:r>
            <a:r>
              <a:rPr lang="ru-RU" baseline="0" dirty="0" smtClean="0"/>
              <a:t>. </a:t>
            </a:r>
            <a:r>
              <a:rPr lang="ru-RU" baseline="0" dirty="0"/>
              <a:t>21:9:
«У этого человека было четыре дочери, которые пророчествовали».
Важно не то, кто этот </a:t>
            </a:r>
            <a:r>
              <a:rPr lang="ru-RU" baseline="0" dirty="0" smtClean="0"/>
              <a:t>человек – но </a:t>
            </a:r>
            <a:r>
              <a:rPr lang="ru-RU" baseline="0" dirty="0"/>
              <a:t>чтобы он был тем, кого призывает Бог!
Обратимся к библейским текстам о критериях истинного </a:t>
            </a:r>
            <a:r>
              <a:rPr lang="ru-RU" baseline="0" dirty="0" smtClean="0"/>
              <a:t>пророка.</a:t>
            </a:r>
            <a:r>
              <a:rPr lang="ru-RU" baseline="0" dirty="0"/>
              <a:t>
Есть шесть критериев, которые должны быть выполнены, прежде чем мы узнаем, что человек послан Богом.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6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7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4289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8099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257800" y="1428750"/>
            <a:ext cx="3429000" cy="3115954"/>
          </a:xfr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Image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4644" y="1428750"/>
            <a:ext cx="4078356" cy="31242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41909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092" y="1428750"/>
            <a:ext cx="4078356" cy="31242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93928" y="1428750"/>
            <a:ext cx="3429000" cy="3115954"/>
          </a:xfr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; Quota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6575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4644" y="1428750"/>
            <a:ext cx="4078356" cy="312420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429000" cy="3111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8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; Quot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4" y="1451508"/>
            <a:ext cx="3429000" cy="3111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4289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092" y="1428750"/>
            <a:ext cx="4078356" cy="3124200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7337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 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71503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310088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9910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494165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3232750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502572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413517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6152102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421924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8861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 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310088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16649" y="2718462"/>
            <a:ext cx="2731268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3232750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120881" y="2718462"/>
            <a:ext cx="2754480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6152102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991197" y="2718462"/>
            <a:ext cx="2852552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51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04802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151486" y="4471062"/>
            <a:ext cx="2837374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5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3227464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3103485" y="4471062"/>
            <a:ext cx="2778700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  <p:sp>
        <p:nvSpPr>
          <p:cNvPr id="55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6146816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</a:t>
            </a:r>
            <a:endParaRPr lang="en-US" dirty="0"/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5960153" y="4471062"/>
            <a:ext cx="2904068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/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29714"/>
            <a:ext cx="9144000" cy="4094635"/>
          </a:xfr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/>
              <a:t>Image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0428" y="4483738"/>
            <a:ext cx="4495800" cy="4205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47062" y="4409176"/>
            <a:ext cx="3962400" cy="4572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/>
              <a:t>Text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3114" y="4498848"/>
            <a:ext cx="0" cy="267005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9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3581399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Why is Ellen White </a:t>
            </a:r>
            <a:br>
              <a:rPr lang="en-US" sz="1600" spc="-100" baseline="0" dirty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>
                <a:latin typeface="Kalinga" pitchFamily="34" charset="0"/>
                <a:cs typeface="Kalinga" pitchFamily="34" charset="0"/>
              </a:rPr>
              <a:t>a True Prophet?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1827775" y="1428750"/>
            <a:ext cx="5469611" cy="31242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 1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 rot="-180000">
            <a:off x="1808319" y="1460221"/>
            <a:ext cx="5486400" cy="313378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 2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 rot="120000">
            <a:off x="2051033" y="1447332"/>
            <a:ext cx="5486400" cy="313378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/>
              <a:t>Image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7381642" y="4988214"/>
            <a:ext cx="1371600" cy="116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900" b="1" kern="0" spc="-30" baseline="0" dirty="0">
                <a:solidFill>
                  <a:schemeClr val="bg1">
                    <a:lumMod val="75000"/>
                  </a:schemeClr>
                </a:solidFill>
                <a:latin typeface="Kalinga" pitchFamily="34" charset="0"/>
                <a:cs typeface="Kalinga" pitchFamily="34" charset="0"/>
              </a:rPr>
              <a:t>Ellen G. White Estate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38126"/>
            <a:ext cx="177818" cy="17008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0" y="5143500"/>
            <a:ext cx="914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2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2" r:id="rId6"/>
    <p:sldLayoutId id="2147483658" r:id="rId7"/>
    <p:sldLayoutId id="2147483653" r:id="rId8"/>
    <p:sldLayoutId id="214748365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spcBef>
          <a:spcPct val="0"/>
        </a:spcBef>
        <a:buNone/>
        <a:defRPr sz="3400" kern="1200" spc="-150" baseline="0">
          <a:solidFill>
            <a:schemeClr val="tx1"/>
          </a:solidFill>
          <a:latin typeface="Kalinga" pitchFamily="34" charset="0"/>
          <a:ea typeface="+mj-ea"/>
          <a:cs typeface="Kaling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 warm welcome to everyone!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1428750"/>
            <a:ext cx="26670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en-US" sz="14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095750"/>
            <a:ext cx="7848599" cy="533400"/>
          </a:xfrm>
          <a:prstGeom prst="rect">
            <a:avLst/>
          </a:prstGeom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rtlCol="0" anchor="t">
            <a:norm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+mj-lt"/>
                <a:cs typeface="Kalinga" pitchFamily="34" charset="0"/>
              </a:rPr>
              <a:t>ПОЧЕМУ </a:t>
            </a:r>
            <a:r>
              <a:rPr lang="uk-UA" sz="2400" dirty="0" smtClean="0">
                <a:solidFill>
                  <a:schemeClr val="bg1"/>
                </a:solidFill>
                <a:latin typeface="+mj-lt"/>
                <a:cs typeface="Kalinga" pitchFamily="34" charset="0"/>
              </a:rPr>
              <a:t>ЭЛЛЕН </a:t>
            </a:r>
            <a:r>
              <a:rPr lang="uk-UA" sz="2400" dirty="0">
                <a:solidFill>
                  <a:schemeClr val="bg1"/>
                </a:solidFill>
                <a:latin typeface="+mj-lt"/>
                <a:cs typeface="Kalinga" pitchFamily="34" charset="0"/>
              </a:rPr>
              <a:t>УАЙТ ЯВЛЯЕТСЯ ИСТИННЫМ ПРОРОКОМ?</a:t>
            </a:r>
            <a:endParaRPr lang="en-US" sz="1200" dirty="0">
              <a:solidFill>
                <a:schemeClr val="bg1"/>
              </a:solidFill>
              <a:latin typeface="+mj-lt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1. Должен признать и возвеличивать Иисуса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622092" y="1428750"/>
            <a:ext cx="4369508" cy="3124200"/>
          </a:xfrm>
        </p:spPr>
        <p:txBody>
          <a:bodyPr/>
          <a:lstStyle/>
          <a:p>
            <a:r>
              <a:rPr lang="ru-RU" sz="2400" b="0" dirty="0">
                <a:latin typeface="+mn-lt"/>
              </a:rPr>
              <a:t>«Возлюбленные! не всякому духу верьте, но испытывайте духов, от Бога ли они, потому что много лжепророков появилось в мире. Духа Божия (и духа заблуждения) узнавайте так: всякий дух, который исповедует Иисуса Христа, пришедшего во плоти, есть от Бога</a:t>
            </a:r>
            <a:r>
              <a:rPr lang="ru-RU" sz="2400" b="0" dirty="0" smtClean="0">
                <a:latin typeface="+mn-lt"/>
              </a:rPr>
              <a:t>» </a:t>
            </a:r>
            <a:r>
              <a:rPr lang="ru-RU" sz="2400" b="0" dirty="0">
                <a:latin typeface="+mn-lt"/>
              </a:rPr>
              <a:t>(1 Ин. 4:1-2</a:t>
            </a:r>
            <a:r>
              <a:rPr lang="ru-RU" sz="2400" b="0" dirty="0" smtClean="0">
                <a:latin typeface="+mn-lt"/>
              </a:rPr>
              <a:t>).</a:t>
            </a:r>
            <a:endParaRPr lang="ru-RU" sz="2400" b="0" dirty="0">
              <a:latin typeface="+mn-lt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81B14A3B-FD45-FB02-0E72-40BA8E628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4645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1. Должен признать и возвеличивать Иисуса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sz="2800" b="0" dirty="0">
                <a:latin typeface="+mj-lt"/>
              </a:rPr>
              <a:t>«</a:t>
            </a:r>
            <a:r>
              <a:rPr lang="ru-RU" sz="2800" b="0" dirty="0">
                <a:latin typeface="+mj-lt"/>
              </a:rPr>
              <a:t>Смотрите на Иисуса и живите!</a:t>
            </a:r>
            <a:r>
              <a:rPr lang="uk-UA" sz="2800" b="0" dirty="0">
                <a:latin typeface="+mj-lt"/>
              </a:rPr>
              <a:t>».</a:t>
            </a:r>
            <a:r>
              <a:rPr lang="en-US" sz="2800" b="0" dirty="0">
                <a:latin typeface="+mj-lt"/>
              </a:rPr>
              <a:t> </a:t>
            </a:r>
            <a:endParaRPr lang="uk-UA" sz="2800" b="0" dirty="0">
              <a:latin typeface="+mj-lt"/>
            </a:endParaRPr>
          </a:p>
          <a:p>
            <a:pPr algn="r"/>
            <a:r>
              <a:rPr lang="en-US" sz="1800" b="0" i="1" dirty="0">
                <a:latin typeface="+mn-lt"/>
              </a:rPr>
              <a:t>(</a:t>
            </a:r>
            <a:r>
              <a:rPr lang="ru-RU" sz="1800" b="0" i="1" dirty="0">
                <a:latin typeface="+mn-lt"/>
              </a:rPr>
              <a:t>Основы христианского образов</a:t>
            </a:r>
            <a:r>
              <a:rPr lang="uk-UA" sz="1800" b="0" i="1" dirty="0" err="1">
                <a:latin typeface="+mn-lt"/>
              </a:rPr>
              <a:t>ания</a:t>
            </a:r>
            <a:r>
              <a:rPr lang="uk-UA" sz="1800" b="0" i="1" dirty="0">
                <a:latin typeface="+mn-lt"/>
              </a:rPr>
              <a:t>, </a:t>
            </a:r>
            <a:r>
              <a:rPr lang="uk-UA" sz="1800" b="0" i="1" dirty="0" smtClean="0">
                <a:latin typeface="+mn-lt"/>
              </a:rPr>
              <a:t>с. </a:t>
            </a:r>
            <a:r>
              <a:rPr lang="en-US" sz="1800" b="0" i="1" dirty="0" smtClean="0">
                <a:latin typeface="+mn-lt"/>
              </a:rPr>
              <a:t>179)</a:t>
            </a:r>
            <a:endParaRPr lang="en-US" sz="1800" b="0" i="1" dirty="0">
              <a:latin typeface="+mn-lt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6AA910C-BC0F-2532-30BB-511022894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7815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1. Должен признать и возвеличивать Иисуса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sz="2400" b="0" dirty="0">
                <a:latin typeface="+mn-lt"/>
              </a:rPr>
              <a:t>«</a:t>
            </a:r>
            <a:r>
              <a:rPr lang="ru-RU" sz="2400" b="0" dirty="0">
                <a:latin typeface="+mn-lt"/>
              </a:rPr>
              <a:t>Возвышайте Иисуса, наставляющие людей, возвышайте Его в проповеди, в пении, в молитве. Все ваши силы должны быть направлены на то, чтобы указывать смущенным, озадаченным и заблудшим на Агнца Божьего…»</a:t>
            </a:r>
            <a:r>
              <a:rPr lang="uk-UA" sz="2400" b="0" dirty="0">
                <a:latin typeface="+mn-lt"/>
              </a:rPr>
              <a:t>.</a:t>
            </a:r>
            <a:endParaRPr lang="en-US" sz="2400" b="0" dirty="0">
              <a:latin typeface="+mn-lt"/>
            </a:endParaRPr>
          </a:p>
          <a:p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D7B4081-CF6B-AEF1-D0F7-3F69D2573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0319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1. Должен признать и возвеличивать Иисуса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«Пусть наука спасения станет основой каждой проповеди, темой каждой песни. Пусть она звучит в каждом прошении. Не привносите в свою проповедь ничего, чтобы дополнить Христа, мудрость и силу Божью…».</a:t>
            </a:r>
            <a:endParaRPr lang="en-US" sz="16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06B878D-57B8-7BF6-FCB5-32D0A764D1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68515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1. Должен признать и возвеличивать Иисуса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622092" y="1428750"/>
            <a:ext cx="4445708" cy="34290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«Проповедуйте Слово жизни, представляющее Иисуса как упование всякого кающегося и крепость всякого верующего. Покажите путь к миру мятущемуся и утратившему надежду. Раскройте благодать и совершенную полноту Спасителя».</a:t>
            </a:r>
          </a:p>
          <a:p>
            <a:pPr algn="r"/>
            <a:r>
              <a:rPr lang="ru-RU" b="0" dirty="0">
                <a:latin typeface="+mj-lt"/>
              </a:rPr>
              <a:t>(Служители </a:t>
            </a:r>
            <a:r>
              <a:rPr lang="ru-RU" b="0" dirty="0" smtClean="0">
                <a:latin typeface="+mj-lt"/>
              </a:rPr>
              <a:t>Еванг</a:t>
            </a:r>
            <a:r>
              <a:rPr lang="ru-RU" b="0" dirty="0" smtClean="0">
                <a:latin typeface="+mj-lt"/>
              </a:rPr>
              <a:t>елия, с.</a:t>
            </a:r>
            <a:r>
              <a:rPr lang="ru-RU" b="0" dirty="0" smtClean="0">
                <a:latin typeface="+mj-lt"/>
              </a:rPr>
              <a:t> </a:t>
            </a:r>
            <a:r>
              <a:rPr lang="ru-RU" b="0" dirty="0">
                <a:latin typeface="+mj-lt"/>
              </a:rPr>
              <a:t>160)</a:t>
            </a: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492533CB-F3C8-F969-2F23-21DBAE8390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9665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1. Должен признать и возвеличивать Иисуса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700" dirty="0">
                <a:sym typeface="Wingdings"/>
              </a:rPr>
              <a:t></a:t>
            </a:r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4415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02F0A88B-92D8-D162-68BE-CC0285922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9259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+mn-lt"/>
              </a:rPr>
              <a:t>2. Должен гармонизировать с Библией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3838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n-lt"/>
              </a:rPr>
              <a:t>«Обращайтесь к закону и откровению. Если они не говорят, как это слово, то нет в них света</a:t>
            </a:r>
            <a:r>
              <a:rPr lang="ru-RU" sz="2400" b="0" dirty="0" smtClean="0">
                <a:latin typeface="+mn-lt"/>
              </a:rPr>
              <a:t>!»</a:t>
            </a:r>
            <a:endParaRPr lang="ru-RU" sz="2400" b="0" dirty="0">
              <a:latin typeface="+mn-lt"/>
            </a:endParaRPr>
          </a:p>
          <a:p>
            <a:pPr algn="r"/>
            <a:r>
              <a:rPr lang="uk-UA" sz="2400" b="0" dirty="0">
                <a:latin typeface="+mn-lt"/>
              </a:rPr>
              <a:t> (</a:t>
            </a:r>
            <a:r>
              <a:rPr lang="uk-UA" sz="2400" b="0" dirty="0" err="1">
                <a:latin typeface="+mn-lt"/>
              </a:rPr>
              <a:t>Ис</a:t>
            </a:r>
            <a:r>
              <a:rPr lang="uk-UA" sz="2400" b="0" dirty="0">
                <a:latin typeface="+mn-lt"/>
              </a:rPr>
              <a:t>. 8:20)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852FBE-FF6D-AF35-0E89-48265B3A5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1940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2. Должен гармонизировать с Библией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3838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7200" y="1428750"/>
            <a:ext cx="4495800" cy="3124200"/>
          </a:xfrm>
        </p:spPr>
        <p:txBody>
          <a:bodyPr/>
          <a:lstStyle/>
          <a:p>
            <a:r>
              <a:rPr lang="uk-UA" sz="2400" b="0" dirty="0">
                <a:latin typeface="+mj-lt"/>
              </a:rPr>
              <a:t>«</a:t>
            </a:r>
            <a:r>
              <a:rPr lang="ru-RU" sz="2400" b="0" dirty="0"/>
              <a:t>Обращайтесь к закону и откровению. Если они не говорят, как это слово, то нет в них света</a:t>
            </a:r>
            <a:r>
              <a:rPr lang="uk-UA" sz="2400" b="0" dirty="0">
                <a:latin typeface="+mj-lt"/>
              </a:rPr>
              <a:t>!» </a:t>
            </a:r>
            <a:r>
              <a:rPr lang="uk-UA" sz="2400" b="0" dirty="0" smtClean="0">
                <a:latin typeface="+mj-lt"/>
              </a:rPr>
              <a:t>(</a:t>
            </a:r>
            <a:r>
              <a:rPr lang="uk-UA" sz="2400" b="0" dirty="0" err="1" smtClean="0">
                <a:latin typeface="+mj-lt"/>
              </a:rPr>
              <a:t>Ис</a:t>
            </a:r>
            <a:r>
              <a:rPr lang="uk-UA" sz="2400" b="0" dirty="0" smtClean="0">
                <a:latin typeface="+mj-lt"/>
              </a:rPr>
              <a:t>. </a:t>
            </a:r>
            <a:r>
              <a:rPr lang="uk-UA" sz="2400" b="0" dirty="0">
                <a:latin typeface="+mj-lt"/>
              </a:rPr>
              <a:t>8:20)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81200" y="2808584"/>
            <a:ext cx="1676400" cy="1981199"/>
            <a:chOff x="1981200" y="2118756"/>
            <a:chExt cx="1219200" cy="2290771"/>
          </a:xfrm>
        </p:grpSpPr>
        <p:sp>
          <p:nvSpPr>
            <p:cNvPr id="2" name="Flowchart: Process 1"/>
            <p:cNvSpPr/>
            <p:nvPr/>
          </p:nvSpPr>
          <p:spPr>
            <a:xfrm>
              <a:off x="1981200" y="2118756"/>
              <a:ext cx="1219200" cy="331708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2000" dirty="0" err="1" smtClean="0"/>
                <a:t>Моисей</a:t>
              </a:r>
              <a:endParaRPr lang="en-US" sz="2000" dirty="0"/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1981200" y="2652156"/>
              <a:ext cx="1219200" cy="309368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2000" dirty="0" err="1"/>
                <a:t>Иисус</a:t>
              </a:r>
              <a:r>
                <a:rPr lang="uk-UA" sz="2000" dirty="0"/>
                <a:t> Навин</a:t>
              </a:r>
              <a:endParaRPr lang="en-US" sz="2000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1981200" y="3185556"/>
              <a:ext cx="1219200" cy="287029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2000" dirty="0" smtClean="0"/>
                <a:t>Книга </a:t>
              </a:r>
              <a:r>
                <a:rPr lang="uk-UA" sz="2000" dirty="0" err="1" smtClean="0"/>
                <a:t>Судей</a:t>
              </a:r>
              <a:endParaRPr lang="en-US" sz="2000" dirty="0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1981200" y="4099956"/>
              <a:ext cx="1219200" cy="309571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2000" dirty="0" err="1"/>
                <a:t>Откровение</a:t>
              </a:r>
              <a:endParaRPr lang="en-US" sz="2000" dirty="0"/>
            </a:p>
          </p:txBody>
        </p:sp>
        <p:cxnSp>
          <p:nvCxnSpPr>
            <p:cNvPr id="5" name="Straight Connector 4"/>
            <p:cNvCxnSpPr>
              <a:stCxn id="2" idx="2"/>
              <a:endCxn id="8" idx="0"/>
            </p:cNvCxnSpPr>
            <p:nvPr/>
          </p:nvCxnSpPr>
          <p:spPr>
            <a:xfrm>
              <a:off x="2590800" y="2450464"/>
              <a:ext cx="0" cy="20169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8" idx="2"/>
              <a:endCxn id="11" idx="0"/>
            </p:cNvCxnSpPr>
            <p:nvPr/>
          </p:nvCxnSpPr>
          <p:spPr>
            <a:xfrm>
              <a:off x="2590800" y="2961524"/>
              <a:ext cx="0" cy="2240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1" idx="2"/>
              <a:endCxn id="12" idx="0"/>
            </p:cNvCxnSpPr>
            <p:nvPr/>
          </p:nvCxnSpPr>
          <p:spPr>
            <a:xfrm>
              <a:off x="2590800" y="3472585"/>
              <a:ext cx="0" cy="62737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CB9D96E3-C49F-0EC1-A172-AD9AF320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TextBox 14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0224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2. Должен гармонизировать с Библией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3838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700">
                <a:sym typeface="Wingdings"/>
              </a:rPr>
              <a:t></a:t>
            </a:r>
            <a:endParaRPr lang="en-US" sz="28700"/>
          </a:p>
          <a:p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539DF-32AF-28CB-8BAD-8F5A6644FD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828801" cy="721805"/>
          </a:xfrm>
          <a:prstGeom prst="rect">
            <a:avLst/>
          </a:prstGeom>
          <a:solidFill>
            <a:srgbClr val="F7D532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2485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4116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00550"/>
            <a:ext cx="4495800" cy="42052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j-lt"/>
              </a:rPr>
              <a:t>3. Призыв к покаянию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21B06B-15E4-CF66-7444-9BDFAA8D0C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600" dirty="0"/>
              <a:t>История лоцмана</a:t>
            </a:r>
            <a:endParaRPr lang="ru-RU" sz="1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1927"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35A4CB5-9B89-5B91-CDB2-8BA852930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FE843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13231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2400" y="742950"/>
            <a:ext cx="4419600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3. Призыв к покаянию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130038" y="1357100"/>
            <a:ext cx="4556762" cy="2899296"/>
          </a:xfrm>
        </p:spPr>
        <p:txBody>
          <a:bodyPr>
            <a:noAutofit/>
          </a:bodyPr>
          <a:lstStyle/>
          <a:p>
            <a:r>
              <a:rPr lang="ru-RU" sz="2400" b="0" dirty="0">
                <a:latin typeface="+mj-lt"/>
              </a:rPr>
              <a:t>«Так говорит Господь Саваоф: не слушайте слов пророков, пророчествующих вам: они обманывают вас, рассказывают мечты сердца своего, а не от уст Господних. Они постоянно говорят пренебрегающим Меня: «Господь сказал: мир будет у вас</a:t>
            </a:r>
            <a:r>
              <a:rPr lang="ru-RU" sz="2400" b="0" dirty="0" smtClean="0">
                <a:latin typeface="+mj-lt"/>
              </a:rPr>
              <a:t>»!».</a:t>
            </a:r>
            <a:endParaRPr lang="ru-RU" sz="24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3988"/>
          <a:stretch>
            <a:fillRect/>
          </a:stretch>
        </p:blipFill>
        <p:spPr>
          <a:xfrm>
            <a:off x="304800" y="1357100"/>
            <a:ext cx="3429000" cy="3115954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1FE574C-D844-1E66-9403-CF551821B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90550"/>
            <a:ext cx="2590801" cy="533400"/>
          </a:xfrm>
          <a:prstGeom prst="rect">
            <a:avLst/>
          </a:prstGeom>
          <a:solidFill>
            <a:srgbClr val="BBD5F3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969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038600" y="1504950"/>
            <a:ext cx="4217108" cy="3211830"/>
          </a:xfrm>
        </p:spPr>
        <p:txBody>
          <a:bodyPr>
            <a:noAutofit/>
          </a:bodyPr>
          <a:lstStyle/>
          <a:p>
            <a:r>
              <a:rPr lang="ru-RU" sz="2400" b="0" dirty="0">
                <a:latin typeface="+mj-lt"/>
              </a:rPr>
              <a:t>«И всякому, поступающему по упорству своего сердца, говорят: «не придет на вас беда»!».</a:t>
            </a:r>
            <a:endParaRPr lang="ru-RU" sz="16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B21795-ED9A-50C9-8465-61524E8F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838199" y="590550"/>
            <a:ext cx="2590801" cy="533400"/>
          </a:xfrm>
          <a:prstGeom prst="rect">
            <a:avLst/>
          </a:prstGeom>
          <a:solidFill>
            <a:srgbClr val="BBD5F3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10" name="Picture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3988"/>
          <a:stretch>
            <a:fillRect/>
          </a:stretch>
        </p:blipFill>
        <p:spPr>
          <a:xfrm>
            <a:off x="304800" y="1357100"/>
            <a:ext cx="3429000" cy="311595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3962400" y="742950"/>
            <a:ext cx="4419600" cy="42052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 spc="-150" baseline="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/>
              <a:t>3. Призыв к покаянию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391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038600" y="1428750"/>
            <a:ext cx="4648200" cy="3044304"/>
          </a:xfrm>
        </p:spPr>
        <p:txBody>
          <a:bodyPr/>
          <a:lstStyle/>
          <a:p>
            <a:pPr lvl="0"/>
            <a:r>
              <a:rPr lang="ru-RU" sz="2400" b="0" dirty="0">
                <a:latin typeface="+mj-lt"/>
              </a:rPr>
              <a:t>«Я не посылал пророков сих, а они сами побежали; Я не говорил им, а они пророчествовали. Если бы они стояли в Моем совете, то объявили бы народу Моему слова Мои и отводили бы их от злого пути их и от злых дел их».</a:t>
            </a:r>
          </a:p>
          <a:p>
            <a:pPr lvl="0" algn="r"/>
            <a:r>
              <a:rPr lang="ru-RU" sz="2400" b="0" dirty="0">
                <a:latin typeface="+mj-lt"/>
              </a:rPr>
              <a:t>(</a:t>
            </a:r>
            <a:r>
              <a:rPr lang="ru-RU" sz="2400" b="0" dirty="0" err="1" smtClean="0">
                <a:latin typeface="+mj-lt"/>
              </a:rPr>
              <a:t>Иер</a:t>
            </a:r>
            <a:r>
              <a:rPr lang="ru-RU" sz="2400" b="0" dirty="0" smtClean="0">
                <a:latin typeface="+mj-lt"/>
              </a:rPr>
              <a:t>. </a:t>
            </a:r>
            <a:r>
              <a:rPr lang="ru-RU" sz="2400" b="0" dirty="0">
                <a:latin typeface="+mj-lt"/>
              </a:rPr>
              <a:t>23:16-17,21-22)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1658A0-DCDB-3A8D-13F4-B53F3FEDEF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90550"/>
            <a:ext cx="2590801" cy="533400"/>
          </a:xfrm>
          <a:prstGeom prst="rect">
            <a:avLst/>
          </a:prstGeom>
          <a:solidFill>
            <a:srgbClr val="BBD5F3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8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3988"/>
          <a:stretch>
            <a:fillRect/>
          </a:stretch>
        </p:blipFill>
        <p:spPr>
          <a:xfrm>
            <a:off x="304800" y="1357100"/>
            <a:ext cx="3429000" cy="3115954"/>
          </a:xfrm>
        </p:spPr>
      </p:pic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2400" y="742950"/>
            <a:ext cx="4419600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3. Призыв к покаянию</a:t>
            </a:r>
          </a:p>
        </p:txBody>
      </p:sp>
    </p:spTree>
    <p:extLst>
      <p:ext uri="{BB962C8B-B14F-4D97-AF65-F5344CB8AC3E}">
        <p14:creationId xmlns:p14="http://schemas.microsoft.com/office/powerpoint/2010/main" val="34323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962400" y="1291704"/>
            <a:ext cx="4724400" cy="3718446"/>
          </a:xfrm>
        </p:spPr>
        <p:txBody>
          <a:bodyPr/>
          <a:lstStyle/>
          <a:p>
            <a:r>
              <a:rPr lang="uk-UA" sz="2300" b="0" dirty="0">
                <a:latin typeface="+mn-lt"/>
              </a:rPr>
              <a:t>«</a:t>
            </a:r>
            <a:r>
              <a:rPr lang="ru-RU" sz="2300" b="0" dirty="0">
                <a:latin typeface="+mn-lt"/>
              </a:rPr>
              <a:t>Промедление опасно. Не откладывайте исповедания своих грехов! Тысячи и тысячи людей к своей вечной погибели совершают эту ошибку. Ищите чистоты сердца через связь со Христом! Нет нужды говорить здесь о краткости и неопределенности жизни. Однако нельзя молчать об опасности - опасности, недостаточно понимаемой многими…».</a:t>
            </a:r>
            <a:endParaRPr lang="en-US" sz="2300" b="0" dirty="0"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37EBC3-48FF-6749-1F08-EBA8197722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90550"/>
            <a:ext cx="2590801" cy="533400"/>
          </a:xfrm>
          <a:prstGeom prst="rect">
            <a:avLst/>
          </a:prstGeom>
          <a:solidFill>
            <a:srgbClr val="BBD5F3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8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3988"/>
          <a:stretch>
            <a:fillRect/>
          </a:stretch>
        </p:blipFill>
        <p:spPr>
          <a:xfrm>
            <a:off x="304800" y="1357100"/>
            <a:ext cx="3429000" cy="3115954"/>
          </a:xfrm>
        </p:spPr>
      </p:pic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2400" y="742950"/>
            <a:ext cx="4419600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3. Призыв к покаянию</a:t>
            </a:r>
          </a:p>
        </p:txBody>
      </p:sp>
    </p:spTree>
    <p:extLst>
      <p:ext uri="{BB962C8B-B14F-4D97-AF65-F5344CB8AC3E}">
        <p14:creationId xmlns:p14="http://schemas.microsoft.com/office/powerpoint/2010/main" val="42030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038600" y="1428750"/>
            <a:ext cx="4661848" cy="28956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«Она (опасность) заключается в нежелании людей безотлагательно уступить призыву Духа Божьего порвать со грехом. Каким бы малым ни казался грех, всякий, потворствующий ему, рискует погибнуть навеки</a:t>
            </a:r>
            <a:r>
              <a:rPr lang="uk-UA" sz="2400" b="0" dirty="0">
                <a:latin typeface="+mj-lt"/>
              </a:rPr>
              <a:t>».</a:t>
            </a:r>
            <a:r>
              <a:rPr lang="en-US" sz="2400" b="0" dirty="0">
                <a:latin typeface="+mj-lt"/>
              </a:rPr>
              <a:t> </a:t>
            </a:r>
            <a:endParaRPr lang="uk-UA" sz="2400" b="0" dirty="0">
              <a:latin typeface="+mj-lt"/>
            </a:endParaRPr>
          </a:p>
          <a:p>
            <a:pPr algn="r"/>
            <a:r>
              <a:rPr lang="en-US" sz="2400" b="0" dirty="0">
                <a:latin typeface="+mj-lt"/>
              </a:rPr>
              <a:t>(</a:t>
            </a:r>
            <a:r>
              <a:rPr lang="uk-UA" sz="2400" b="0" dirty="0">
                <a:latin typeface="+mj-lt"/>
              </a:rPr>
              <a:t>Путь ко Христу,</a:t>
            </a:r>
            <a:r>
              <a:rPr lang="en-US" sz="2400" b="0" dirty="0">
                <a:latin typeface="+mj-lt"/>
              </a:rPr>
              <a:t> </a:t>
            </a:r>
            <a:r>
              <a:rPr lang="ru-RU" sz="2400" b="0" dirty="0" smtClean="0">
                <a:latin typeface="+mj-lt"/>
              </a:rPr>
              <a:t>с. </a:t>
            </a:r>
            <a:r>
              <a:rPr lang="en-US" sz="2400" b="0" dirty="0" smtClean="0">
                <a:latin typeface="+mj-lt"/>
              </a:rPr>
              <a:t>32</a:t>
            </a:r>
            <a:r>
              <a:rPr lang="en-US" sz="2400" b="0" dirty="0">
                <a:latin typeface="+mj-lt"/>
              </a:rPr>
              <a:t>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C83414-9997-D319-58F1-D47EC1EC46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90550"/>
            <a:ext cx="2590801" cy="533400"/>
          </a:xfrm>
          <a:prstGeom prst="rect">
            <a:avLst/>
          </a:prstGeom>
          <a:solidFill>
            <a:srgbClr val="BBD5F3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8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3988"/>
          <a:stretch>
            <a:fillRect/>
          </a:stretch>
        </p:blipFill>
        <p:spPr>
          <a:xfrm>
            <a:off x="304800" y="1357100"/>
            <a:ext cx="3429000" cy="3115954"/>
          </a:xfrm>
        </p:spPr>
      </p:pic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2400" y="742950"/>
            <a:ext cx="4419600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3. Призыв к покаянию</a:t>
            </a:r>
          </a:p>
        </p:txBody>
      </p:sp>
    </p:spTree>
    <p:extLst>
      <p:ext uri="{BB962C8B-B14F-4D97-AF65-F5344CB8AC3E}">
        <p14:creationId xmlns:p14="http://schemas.microsoft.com/office/powerpoint/2010/main" val="34795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lvl="1" algn="just">
              <a:spcBef>
                <a:spcPts val="1200"/>
              </a:spcBef>
            </a:pPr>
            <a:r>
              <a:rPr lang="en-US" sz="28700" dirty="0">
                <a:sym typeface="Wingdings"/>
              </a:rPr>
              <a:t>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26CABC-B6BD-2F8E-06EE-58D3DFFF84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90550"/>
            <a:ext cx="2590801" cy="533400"/>
          </a:xfrm>
          <a:prstGeom prst="rect">
            <a:avLst/>
          </a:prstGeom>
          <a:solidFill>
            <a:srgbClr val="BBD5F3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8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3988"/>
          <a:stretch>
            <a:fillRect/>
          </a:stretch>
        </p:blipFill>
        <p:spPr>
          <a:xfrm>
            <a:off x="304800" y="1357100"/>
            <a:ext cx="3429000" cy="3115954"/>
          </a:xfrm>
        </p:spPr>
      </p:pic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2400" y="742950"/>
            <a:ext cx="4419600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3. Призыв к покаянию</a:t>
            </a:r>
          </a:p>
        </p:txBody>
      </p:sp>
    </p:spTree>
    <p:extLst>
      <p:ext uri="{BB962C8B-B14F-4D97-AF65-F5344CB8AC3E}">
        <p14:creationId xmlns:p14="http://schemas.microsoft.com/office/powerpoint/2010/main" val="30607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4. </a:t>
            </a:r>
            <a:r>
              <a:rPr lang="ru-RU" sz="3200" dirty="0">
                <a:latin typeface="+mj-lt"/>
              </a:rPr>
              <a:t>Пророчества должны сбываться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r="9346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n-lt"/>
              </a:rPr>
              <a:t>«Если какой пророк предсказывал мир, то тогда только он признаваем был за пророка, которого истинно послал Господь, когда сбывалось слово того пророка». </a:t>
            </a:r>
          </a:p>
          <a:p>
            <a:pPr algn="r"/>
            <a:r>
              <a:rPr lang="ru-RU" sz="2400" b="0" dirty="0">
                <a:latin typeface="+mn-lt"/>
              </a:rPr>
              <a:t>(</a:t>
            </a:r>
            <a:r>
              <a:rPr lang="ru-RU" sz="2400" b="0" dirty="0" err="1" smtClean="0">
                <a:latin typeface="+mn-lt"/>
              </a:rPr>
              <a:t>Иер</a:t>
            </a:r>
            <a:r>
              <a:rPr lang="ru-RU" sz="2400" b="0" dirty="0" smtClean="0">
                <a:latin typeface="+mn-lt"/>
              </a:rPr>
              <a:t>. </a:t>
            </a:r>
            <a:r>
              <a:rPr lang="ru-RU" sz="2400" b="0" dirty="0">
                <a:latin typeface="+mn-lt"/>
              </a:rPr>
              <a:t>28:9</a:t>
            </a:r>
            <a:r>
              <a:rPr lang="uk-UA" sz="2400" b="0" dirty="0">
                <a:latin typeface="+mn-lt"/>
              </a:rPr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BE297A-784B-1E2F-D824-0CFD89C1C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752601" cy="762000"/>
          </a:xfrm>
          <a:prstGeom prst="rect">
            <a:avLst/>
          </a:prstGeom>
          <a:solidFill>
            <a:srgbClr val="D34306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8608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3" b="13137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4406598"/>
            <a:ext cx="6781800" cy="420522"/>
          </a:xfrm>
        </p:spPr>
        <p:txBody>
          <a:bodyPr>
            <a:noAutofit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53200" y="4409176"/>
            <a:ext cx="2356262" cy="457200"/>
          </a:xfrm>
        </p:spPr>
        <p:txBody>
          <a:bodyPr/>
          <a:lstStyle/>
          <a:p>
            <a:r>
              <a:rPr lang="ru-RU" dirty="0"/>
              <a:t>Разрушение</a:t>
            </a:r>
          </a:p>
          <a:p>
            <a:r>
              <a:rPr lang="en-US" dirty="0"/>
              <a:t>Review &amp; Herald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471184-FC2E-AE8A-F1AE-3CA58649DB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0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76400" y="527927"/>
            <a:ext cx="7255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1352550"/>
            <a:ext cx="8136904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  <a:ea typeface="Arial" charset="0"/>
                <a:cs typeface="Arial" charset="0"/>
              </a:rPr>
              <a:t> «Бог недоволен концентрацией учреждений в </a:t>
            </a:r>
            <a:r>
              <a:rPr lang="ru-RU" sz="2400" dirty="0" err="1">
                <a:latin typeface="+mj-lt"/>
                <a:ea typeface="Arial" charset="0"/>
                <a:cs typeface="Arial" charset="0"/>
              </a:rPr>
              <a:t>Батл</a:t>
            </a:r>
            <a:r>
              <a:rPr lang="ru-RU" sz="2400" dirty="0">
                <a:latin typeface="+mj-lt"/>
                <a:ea typeface="Arial" charset="0"/>
                <a:cs typeface="Arial" charset="0"/>
              </a:rPr>
              <a:t>-Крике</a:t>
            </a:r>
            <a:r>
              <a:rPr lang="is-IS" sz="2400" dirty="0">
                <a:latin typeface="+mj-lt"/>
                <a:ea typeface="Arial" charset="0"/>
                <a:cs typeface="Arial" charset="0"/>
              </a:rPr>
              <a:t>…</a:t>
            </a:r>
            <a:r>
              <a:rPr lang="ru-RU" sz="2400" dirty="0">
                <a:latin typeface="+mj-lt"/>
                <a:ea typeface="Arial" charset="0"/>
                <a:cs typeface="Arial" charset="0"/>
              </a:rPr>
              <a:t>Подумать только: печатные станки в Господнем учреждении печатали губительные теории </a:t>
            </a:r>
            <a:r>
              <a:rPr lang="ru-RU" sz="2400" dirty="0" err="1">
                <a:latin typeface="+mj-lt"/>
                <a:ea typeface="Arial" charset="0"/>
                <a:cs typeface="Arial" charset="0"/>
              </a:rPr>
              <a:t>римо</a:t>
            </a:r>
            <a:r>
              <a:rPr lang="ru-RU" sz="2400" dirty="0">
                <a:latin typeface="+mj-lt"/>
                <a:ea typeface="Arial" charset="0"/>
                <a:cs typeface="Arial" charset="0"/>
              </a:rPr>
              <a:t>-католической церкви и другие тайны беззакония</a:t>
            </a:r>
            <a:r>
              <a:rPr lang="is-IS" sz="2400" dirty="0">
                <a:latin typeface="+mj-lt"/>
                <a:ea typeface="Arial" charset="0"/>
                <a:cs typeface="Arial" charset="0"/>
              </a:rPr>
              <a:t>…</a:t>
            </a:r>
            <a:r>
              <a:rPr lang="ru-RU" sz="2400" dirty="0">
                <a:latin typeface="+mj-lt"/>
                <a:ea typeface="Arial" charset="0"/>
                <a:cs typeface="Arial" charset="0"/>
              </a:rPr>
              <a:t> Если не произойдет коренное преобразование и реформа, — издательство постигнет бедствие и мир узнает причину этого». </a:t>
            </a:r>
          </a:p>
          <a:p>
            <a:pPr marL="0" lvl="1" algn="r">
              <a:lnSpc>
                <a:spcPts val="2000"/>
              </a:lnSpc>
            </a:pPr>
            <a:r>
              <a:rPr lang="ru-RU" sz="2000" dirty="0">
                <a:solidFill>
                  <a:prstClr val="black"/>
                </a:solidFill>
                <a:latin typeface="+mj-lt"/>
                <a:ea typeface="Arial" charset="0"/>
                <a:cs typeface="Arial" charset="0"/>
              </a:rPr>
              <a:t>(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ea typeface="Arial" charset="0"/>
                <a:cs typeface="Arial" charset="0"/>
              </a:rPr>
              <a:t>Свидетельства для Церкви, т.8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ea typeface="Arial" charset="0"/>
                <a:cs typeface="Arial" charset="0"/>
              </a:rPr>
              <a:t>,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ea typeface="Arial" charset="0"/>
                <a:cs typeface="Arial" charset="0"/>
              </a:rPr>
              <a:t> с.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ea typeface="Arial" charset="0"/>
                <a:cs typeface="Arial" charset="0"/>
              </a:rPr>
              <a:t> 91,96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ea typeface="Arial" charset="0"/>
                <a:cs typeface="Arial" charset="0"/>
              </a:rPr>
              <a:t>)</a:t>
            </a:r>
            <a:endParaRPr lang="en-US" sz="2000" dirty="0">
              <a:solidFill>
                <a:prstClr val="black"/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1445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5831772" cy="420522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4409176"/>
            <a:ext cx="2737262" cy="457200"/>
          </a:xfrm>
        </p:spPr>
        <p:txBody>
          <a:bodyPr/>
          <a:lstStyle/>
          <a:p>
            <a:r>
              <a:rPr lang="ru-RU" dirty="0"/>
              <a:t>Разрушение</a:t>
            </a:r>
            <a:r>
              <a:rPr lang="uk-UA" dirty="0">
                <a:latin typeface="+mj-lt"/>
              </a:rPr>
              <a:t> </a:t>
            </a:r>
            <a:r>
              <a:rPr lang="ru-RU" dirty="0">
                <a:latin typeface="+mj-lt"/>
              </a:rPr>
              <a:t>санатория</a:t>
            </a:r>
          </a:p>
          <a:p>
            <a:r>
              <a:rPr lang="ru-RU" dirty="0">
                <a:latin typeface="+mj-lt"/>
              </a:rPr>
              <a:t>В </a:t>
            </a:r>
            <a:r>
              <a:rPr lang="ru-RU" dirty="0" err="1">
                <a:latin typeface="+mj-lt"/>
              </a:rPr>
              <a:t>Батл</a:t>
            </a:r>
            <a:r>
              <a:rPr lang="ru-RU" dirty="0">
                <a:latin typeface="+mj-lt"/>
              </a:rPr>
              <a:t>-Крик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6C110A-ECD5-D54B-2528-0F49CC80A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34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История лоцмана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1927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11921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C0A3E0EB-824A-B0C1-7B3A-08B839D74C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C85524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2352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8" b="162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6593772" cy="420522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953000" y="4507079"/>
            <a:ext cx="3962400" cy="457200"/>
          </a:xfrm>
        </p:spPr>
        <p:txBody>
          <a:bodyPr/>
          <a:lstStyle/>
          <a:p>
            <a:r>
              <a:rPr lang="uk-UA" sz="2400" dirty="0" err="1" smtClean="0">
                <a:latin typeface="+mj-lt"/>
              </a:rPr>
              <a:t>Гражданская</a:t>
            </a:r>
            <a:r>
              <a:rPr lang="uk-UA" sz="2400" dirty="0" smtClean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война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96B201-2FB6-D8A0-D221-93A561D10D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17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74644" y="1428750"/>
            <a:ext cx="4078356" cy="3276600"/>
          </a:xfrm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ru-RU" sz="2400" b="0" dirty="0">
                <a:latin typeface="+mj-lt"/>
              </a:rPr>
              <a:t>Будет гражданская война.
Война будет долгой и изнурительной.
В этой войне родители потеряют своих сыновей.
Каждая сторона не восприняла ее предупреждения всерьез.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4041FB-D594-8891-7D84-82B8DFFB76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752601" cy="762000"/>
          </a:xfrm>
          <a:prstGeom prst="rect">
            <a:avLst/>
          </a:prstGeom>
          <a:solidFill>
            <a:srgbClr val="BEDB61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0638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lvl="1" algn="just">
              <a:spcBef>
                <a:spcPts val="1200"/>
              </a:spcBef>
            </a:pPr>
            <a:r>
              <a:rPr lang="en-US" sz="28700">
                <a:sym typeface="Wingdings"/>
              </a:rPr>
              <a:t></a:t>
            </a:r>
            <a:endParaRPr lang="en-US" sz="287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71898-A4A5-CD7E-F812-B457699B05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514350"/>
            <a:ext cx="1752601" cy="762000"/>
          </a:xfrm>
          <a:prstGeom prst="rect">
            <a:avLst/>
          </a:prstGeom>
          <a:solidFill>
            <a:srgbClr val="D34306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2416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«Иногда Я скажу о каком-либо народе и царстве, что искореню, сокрушу и погублю его; Но если народ этот, на который Я это изрек, обратится от своих злых дел, Я отлагаю то зло, которое помыслил сделать </a:t>
            </a:r>
            <a:r>
              <a:rPr lang="ru-RU" sz="2400" b="0" dirty="0" smtClean="0">
                <a:latin typeface="+mj-lt"/>
              </a:rPr>
              <a:t>ему...</a:t>
            </a:r>
            <a:endParaRPr lang="ru-RU" sz="2400" b="0" dirty="0">
              <a:latin typeface="+mj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2DA0C7-8A03-5FCF-3603-6F3A964717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7358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62000" y="1428750"/>
            <a:ext cx="4343398" cy="3124200"/>
          </a:xfrm>
        </p:spPr>
        <p:txBody>
          <a:bodyPr/>
          <a:lstStyle/>
          <a:p>
            <a:r>
              <a:rPr lang="ru-RU" sz="2400" b="0" dirty="0" smtClean="0">
                <a:latin typeface="+mj-lt"/>
              </a:rPr>
              <a:t>«...А </a:t>
            </a:r>
            <a:r>
              <a:rPr lang="ru-RU" sz="2400" b="0" dirty="0">
                <a:latin typeface="+mj-lt"/>
              </a:rPr>
              <a:t>иногда скажу о каком-либо народе и царстве, что устрою и утвержу его</a:t>
            </a:r>
            <a:r>
              <a:rPr lang="ru-RU" sz="2400" b="0" dirty="0" smtClean="0">
                <a:latin typeface="+mj-lt"/>
              </a:rPr>
              <a:t>; Но </a:t>
            </a:r>
            <a:r>
              <a:rPr lang="ru-RU" sz="2400" b="0" dirty="0">
                <a:latin typeface="+mj-lt"/>
              </a:rPr>
              <a:t>если он будет делать злое пред очами Моими и не слушаться гласа Моего, Я отменю то добро, которым хотел облагодетельствовать его».</a:t>
            </a:r>
          </a:p>
          <a:p>
            <a:r>
              <a:rPr lang="ru-RU" sz="2400" b="0" dirty="0">
                <a:latin typeface="+mj-lt"/>
              </a:rPr>
              <a:t> </a:t>
            </a:r>
            <a:r>
              <a:rPr lang="ru-RU" sz="2400" b="0" dirty="0" smtClean="0">
                <a:latin typeface="+mj-lt"/>
              </a:rPr>
              <a:t>(</a:t>
            </a:r>
            <a:r>
              <a:rPr lang="ru-RU" sz="2400" b="0" dirty="0" err="1" smtClean="0">
                <a:latin typeface="+mj-lt"/>
              </a:rPr>
              <a:t>Иер</a:t>
            </a:r>
            <a:r>
              <a:rPr lang="ru-RU" sz="2400" b="0" dirty="0" smtClean="0">
                <a:latin typeface="+mj-lt"/>
              </a:rPr>
              <a:t>. 18:7-10)</a:t>
            </a:r>
            <a:endParaRPr lang="ru-RU" sz="2400" b="0" dirty="0">
              <a:latin typeface="+mj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17BE6-DBC8-C396-4D6C-C054FA063E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1125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«И начал Иона ходить по городу, сколько можно пройти в один день, и проповедовал, говоря: еще сорок дней и Ниневия будет разрушена!». </a:t>
            </a:r>
          </a:p>
          <a:p>
            <a:r>
              <a:rPr lang="ru-RU" sz="2400" b="0" dirty="0">
                <a:latin typeface="+mj-lt"/>
              </a:rPr>
              <a:t>(Иона 3:4)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68ED9-3A5E-F9CF-7C4F-34F2BE2707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4117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«И поверили </a:t>
            </a:r>
            <a:r>
              <a:rPr lang="ru-RU" sz="2400" b="0" dirty="0" err="1">
                <a:latin typeface="+mj-lt"/>
              </a:rPr>
              <a:t>Ниневитяне</a:t>
            </a:r>
            <a:r>
              <a:rPr lang="ru-RU" sz="2400" b="0" dirty="0">
                <a:latin typeface="+mj-lt"/>
              </a:rPr>
              <a:t> Богу, и объявили пост, и оделись во вретища, от большого из них до малого».</a:t>
            </a:r>
          </a:p>
          <a:p>
            <a:r>
              <a:rPr lang="ru-RU" sz="2400" b="0" dirty="0">
                <a:latin typeface="+mj-lt"/>
              </a:rPr>
              <a:t>(Иона 3:5)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4A9CD-5B88-37F8-6F05-297649C5ED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20178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sz="2400" b="0" dirty="0">
                <a:latin typeface="+mj-lt"/>
              </a:rPr>
              <a:t>«</a:t>
            </a:r>
            <a:r>
              <a:rPr lang="uk-UA" sz="2400" b="0" dirty="0" err="1">
                <a:latin typeface="+mj-lt"/>
              </a:rPr>
              <a:t>И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увидел</a:t>
            </a:r>
            <a:r>
              <a:rPr lang="uk-UA" sz="2400" b="0" dirty="0">
                <a:latin typeface="+mj-lt"/>
              </a:rPr>
              <a:t> Бог </a:t>
            </a:r>
            <a:r>
              <a:rPr lang="uk-UA" sz="2400" b="0" dirty="0" err="1">
                <a:latin typeface="+mj-lt"/>
              </a:rPr>
              <a:t>дела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их</a:t>
            </a:r>
            <a:r>
              <a:rPr lang="uk-UA" sz="2400" b="0" dirty="0">
                <a:latin typeface="+mj-lt"/>
              </a:rPr>
              <a:t>, </a:t>
            </a:r>
            <a:r>
              <a:rPr lang="uk-UA" sz="2400" b="0" dirty="0" err="1">
                <a:latin typeface="+mj-lt"/>
              </a:rPr>
              <a:t>что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они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обратились</a:t>
            </a:r>
            <a:r>
              <a:rPr lang="uk-UA" sz="2400" b="0" dirty="0">
                <a:latin typeface="+mj-lt"/>
              </a:rPr>
              <a:t> от злого </a:t>
            </a:r>
            <a:r>
              <a:rPr lang="uk-UA" sz="2400" b="0" dirty="0" err="1">
                <a:latin typeface="+mj-lt"/>
              </a:rPr>
              <a:t>пути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своего</a:t>
            </a:r>
            <a:r>
              <a:rPr lang="uk-UA" sz="2400" b="0" dirty="0">
                <a:latin typeface="+mj-lt"/>
              </a:rPr>
              <a:t>, </a:t>
            </a:r>
            <a:r>
              <a:rPr lang="uk-UA" sz="2400" b="0" dirty="0" err="1">
                <a:latin typeface="+mj-lt"/>
              </a:rPr>
              <a:t>и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пожалел</a:t>
            </a:r>
            <a:r>
              <a:rPr lang="uk-UA" sz="2400" b="0" dirty="0">
                <a:latin typeface="+mj-lt"/>
              </a:rPr>
              <a:t> Бог о </a:t>
            </a:r>
            <a:r>
              <a:rPr lang="uk-UA" sz="2400" b="0" dirty="0" err="1">
                <a:latin typeface="+mj-lt"/>
              </a:rPr>
              <a:t>бедствии</a:t>
            </a:r>
            <a:r>
              <a:rPr lang="uk-UA" sz="2400" b="0" dirty="0">
                <a:latin typeface="+mj-lt"/>
              </a:rPr>
              <a:t>, о </a:t>
            </a:r>
            <a:r>
              <a:rPr lang="uk-UA" sz="2400" b="0" dirty="0" err="1">
                <a:latin typeface="+mj-lt"/>
              </a:rPr>
              <a:t>котором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сказал</a:t>
            </a:r>
            <a:r>
              <a:rPr lang="uk-UA" sz="2400" b="0" dirty="0">
                <a:latin typeface="+mj-lt"/>
              </a:rPr>
              <a:t>, </a:t>
            </a:r>
            <a:r>
              <a:rPr lang="uk-UA" sz="2400" b="0" dirty="0" err="1">
                <a:latin typeface="+mj-lt"/>
              </a:rPr>
              <a:t>что</a:t>
            </a:r>
            <a:r>
              <a:rPr lang="uk-UA" sz="2400" b="0" dirty="0">
                <a:latin typeface="+mj-lt"/>
              </a:rPr>
              <a:t> </a:t>
            </a:r>
            <a:r>
              <a:rPr lang="uk-UA" sz="2400" b="0" dirty="0" err="1">
                <a:latin typeface="+mj-lt"/>
              </a:rPr>
              <a:t>наведет</a:t>
            </a:r>
            <a:r>
              <a:rPr lang="uk-UA" sz="2400" b="0" dirty="0">
                <a:latin typeface="+mj-lt"/>
              </a:rPr>
              <a:t> на них, </a:t>
            </a:r>
            <a:r>
              <a:rPr lang="uk-UA" sz="2400" b="0" dirty="0" err="1">
                <a:latin typeface="+mj-lt"/>
              </a:rPr>
              <a:t>и</a:t>
            </a:r>
            <a:r>
              <a:rPr lang="uk-UA" sz="2400" b="0" dirty="0">
                <a:latin typeface="+mj-lt"/>
              </a:rPr>
              <a:t> не </a:t>
            </a:r>
            <a:r>
              <a:rPr lang="uk-UA" sz="2400" b="0" dirty="0" err="1">
                <a:latin typeface="+mj-lt"/>
              </a:rPr>
              <a:t>навел</a:t>
            </a:r>
            <a:r>
              <a:rPr lang="uk-UA" sz="2400" b="0" dirty="0">
                <a:latin typeface="+mj-lt"/>
              </a:rPr>
              <a:t>».</a:t>
            </a:r>
          </a:p>
          <a:p>
            <a:r>
              <a:rPr lang="uk-UA" sz="2400" b="0" dirty="0">
                <a:latin typeface="+mj-lt"/>
              </a:rPr>
              <a:t>(</a:t>
            </a:r>
            <a:r>
              <a:rPr lang="uk-UA" sz="2400" b="0" dirty="0" err="1">
                <a:latin typeface="+mj-lt"/>
              </a:rPr>
              <a:t>Иона</a:t>
            </a:r>
            <a:r>
              <a:rPr lang="uk-UA" sz="2400" b="0" dirty="0">
                <a:latin typeface="+mj-lt"/>
              </a:rPr>
              <a:t> 3:10)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FD1B69-829F-5297-B970-C41D286306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20178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8" name="Text Placeholder 5"/>
          <p:cNvSpPr txBox="1">
            <a:spLocks/>
          </p:cNvSpPr>
          <p:nvPr/>
        </p:nvSpPr>
        <p:spPr>
          <a:xfrm>
            <a:off x="533400" y="1352550"/>
            <a:ext cx="4343400" cy="33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2000" b="1" kern="1200" spc="-70" baseline="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0" dirty="0">
                <a:latin typeface="+mj-lt"/>
                <a:ea typeface="Arial" charset="0"/>
                <a:cs typeface="Arial" charset="0"/>
              </a:rPr>
              <a:t>«</a:t>
            </a:r>
            <a:r>
              <a:rPr lang="ru-RU" sz="2400" b="0" dirty="0">
                <a:latin typeface="+mj-lt"/>
                <a:ea typeface="Arial" charset="0"/>
                <a:cs typeface="Arial" charset="0"/>
              </a:rPr>
              <a:t>Мне были показаны те, кто присутствовал на конференции. Ангел сказал: “Кто-то из них станет пищей для </a:t>
            </a:r>
            <a:r>
              <a:rPr lang="ru-RU" sz="2400" b="0" dirty="0" smtClean="0">
                <a:latin typeface="+mj-lt"/>
                <a:ea typeface="Arial" charset="0"/>
                <a:cs typeface="Arial" charset="0"/>
              </a:rPr>
              <a:t>червей, </a:t>
            </a:r>
            <a:r>
              <a:rPr lang="ru-RU" sz="2400" b="0" dirty="0">
                <a:latin typeface="+mj-lt"/>
                <a:ea typeface="Arial" charset="0"/>
                <a:cs typeface="Arial" charset="0"/>
              </a:rPr>
              <a:t>иные подвергнутся семи последним язвам, а некоторые будут живы и останутся на земле, чтобы преобразиться при Христовом явлении</a:t>
            </a:r>
            <a:r>
              <a:rPr lang="uk-UA" sz="2400" b="0" dirty="0">
                <a:latin typeface="+mj-lt"/>
                <a:ea typeface="Arial" charset="0"/>
                <a:cs typeface="Arial" charset="0"/>
              </a:rPr>
              <a:t>».</a:t>
            </a:r>
            <a:r>
              <a:rPr lang="en-US" sz="2400" b="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b="0" dirty="0" smtClean="0">
                <a:latin typeface="+mj-lt"/>
                <a:ea typeface="Arial" charset="0"/>
                <a:cs typeface="Arial" charset="0"/>
              </a:rPr>
              <a:t>(</a:t>
            </a:r>
            <a:r>
              <a:rPr lang="ru-RU" b="0" dirty="0" smtClean="0">
                <a:latin typeface="+mj-lt"/>
                <a:ea typeface="Arial" charset="0"/>
                <a:cs typeface="Arial" charset="0"/>
              </a:rPr>
              <a:t>Свидетельства для Церкви, т. 1, с.</a:t>
            </a:r>
            <a:r>
              <a:rPr lang="en-US" b="0" dirty="0" smtClean="0">
                <a:latin typeface="+mj-lt"/>
                <a:ea typeface="Arial" charset="0"/>
                <a:cs typeface="Arial" charset="0"/>
              </a:rPr>
              <a:t> </a:t>
            </a:r>
            <a:r>
              <a:rPr lang="en-US" b="0" dirty="0">
                <a:latin typeface="+mj-lt"/>
                <a:ea typeface="Arial" charset="0"/>
                <a:cs typeface="Arial" charset="0"/>
              </a:rPr>
              <a:t>131)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CB8298-3E0D-A10A-819F-C30818D98B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9612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58827" y="1310326"/>
            <a:ext cx="4746573" cy="3623623"/>
          </a:xfrm>
        </p:spPr>
        <p:txBody>
          <a:bodyPr/>
          <a:lstStyle/>
          <a:p>
            <a:r>
              <a:rPr lang="uk-UA" sz="2200" b="0" dirty="0">
                <a:latin typeface="+mn-lt"/>
              </a:rPr>
              <a:t>«</a:t>
            </a:r>
            <a:r>
              <a:rPr lang="ru-RU" sz="2200" b="0" dirty="0">
                <a:latin typeface="+mn-lt"/>
              </a:rPr>
              <a:t>Ангелы Божьи в своих посланиях людям представляют время как нечто очень непродолжительное. Таким оно было явлено и мне. Это правда, что время длится дольше, чем мы предполагали в ранние дни провозглашения ангельского послания. Наш Спаситель не явился тогда, когда мы на это надеялись. Но означает ли это неисполнение Слова Господа? Ни в коем случае</a:t>
            </a:r>
            <a:r>
              <a:rPr lang="ru-RU" sz="2200" b="0" dirty="0" smtClean="0">
                <a:latin typeface="+mn-lt"/>
              </a:rPr>
              <a:t>!…».</a:t>
            </a:r>
            <a:endParaRPr lang="en-US" sz="2200" b="0" dirty="0"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E52928-0F29-429C-3AE7-0C4EE05F7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9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>
          <a:xfrm>
            <a:off x="5257800" y="1428750"/>
            <a:ext cx="3429000" cy="3115954"/>
          </a:xfrm>
        </p:spPr>
      </p:pic>
    </p:spTree>
    <p:extLst>
      <p:ext uri="{BB962C8B-B14F-4D97-AF65-F5344CB8AC3E}">
        <p14:creationId xmlns:p14="http://schemas.microsoft.com/office/powerpoint/2010/main" val="15703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История лоцмана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1927"/>
          <a:stretch>
            <a:fillRect/>
          </a:stretch>
        </p:blipFill>
        <p:spPr>
          <a:xfrm>
            <a:off x="1837194" y="1231262"/>
            <a:ext cx="5469611" cy="31242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11921"/>
          <a:stretch>
            <a:fillRect/>
          </a:stretch>
        </p:blipFill>
        <p:spPr>
          <a:xfrm rot="-180000">
            <a:off x="1344422" y="1440565"/>
            <a:ext cx="5486400" cy="3133789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2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11921"/>
          <a:stretch>
            <a:fillRect/>
          </a:stretch>
        </p:blipFill>
        <p:spPr>
          <a:xfrm rot="120000">
            <a:off x="2257464" y="1555086"/>
            <a:ext cx="5486400" cy="313378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01260B7-61B0-53A1-18B1-BED1F296FE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92BD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13231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3400" y="1581150"/>
            <a:ext cx="4419600" cy="31242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«Необходимо помнить, что как обещания, так и предупреждения Бога являются условными</a:t>
            </a:r>
            <a:r>
              <a:rPr lang="ru-RU" sz="2400" b="0" dirty="0" smtClean="0">
                <a:latin typeface="+mj-lt"/>
              </a:rPr>
              <a:t>… Не </a:t>
            </a:r>
            <a:r>
              <a:rPr lang="ru-RU" sz="2400" b="0" dirty="0">
                <a:latin typeface="+mj-lt"/>
              </a:rPr>
              <a:t>по вине Бога задержалось пришествие Христа. Богу не нужно было, чтобы Его народ, Израиль, сорок лет скитался по пустыне….».</a:t>
            </a:r>
            <a:endParaRPr lang="en-US" sz="24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EE9CB8-74F1-102E-584A-96668F444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9388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4. </a:t>
            </a:r>
            <a:r>
              <a:rPr lang="ru-RU" sz="3600" dirty="0"/>
              <a:t>Пророчества должны сбываться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28600" y="1428750"/>
            <a:ext cx="4800600" cy="3352800"/>
          </a:xfrm>
        </p:spPr>
        <p:txBody>
          <a:bodyPr/>
          <a:lstStyle/>
          <a:p>
            <a:r>
              <a:rPr lang="ru-RU" sz="2300" b="0" dirty="0">
                <a:latin typeface="+mj-lt"/>
              </a:rPr>
              <a:t>«Он обещал привести евреев прямо в землю </a:t>
            </a:r>
            <a:r>
              <a:rPr lang="ru-RU" sz="2300" b="0" dirty="0" err="1">
                <a:latin typeface="+mj-lt"/>
              </a:rPr>
              <a:t>Ханаанскую</a:t>
            </a:r>
            <a:r>
              <a:rPr lang="ru-RU" sz="2300" b="0" dirty="0">
                <a:latin typeface="+mj-lt"/>
              </a:rPr>
              <a:t> и укрепить их там как святой, здоровый, счастливый народ. Но те, кому это впервые было обещано, не вошли туда "вследствие неверия". Сердца их были наполнены жалобами, противлением и ненавистью, и поэтому Бог не мог исполнить Своего завета с евреями</a:t>
            </a:r>
            <a:r>
              <a:rPr lang="ru-RU" sz="2300" b="0" dirty="0" smtClean="0">
                <a:latin typeface="+mj-lt"/>
              </a:rPr>
              <a:t>». </a:t>
            </a:r>
            <a:r>
              <a:rPr lang="en-US" sz="2300" b="0" dirty="0" smtClean="0">
                <a:latin typeface="+mj-lt"/>
              </a:rPr>
              <a:t>(</a:t>
            </a:r>
            <a:r>
              <a:rPr lang="ru-RU" sz="2300" b="0" dirty="0" err="1" smtClean="0">
                <a:latin typeface="+mj-lt"/>
              </a:rPr>
              <a:t>Евангелизм</a:t>
            </a:r>
            <a:r>
              <a:rPr lang="ru-RU" sz="2300" b="0" dirty="0" smtClean="0">
                <a:latin typeface="+mj-lt"/>
              </a:rPr>
              <a:t>, с.</a:t>
            </a:r>
            <a:r>
              <a:rPr lang="en-US" sz="2300" b="0" dirty="0" smtClean="0">
                <a:latin typeface="+mj-lt"/>
              </a:rPr>
              <a:t> </a:t>
            </a:r>
            <a:r>
              <a:rPr lang="en-US" sz="2300" b="0" dirty="0">
                <a:latin typeface="+mj-lt"/>
              </a:rPr>
              <a:t>695)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4EB5CD-9595-8053-D7CA-4E3255C14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9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>
          <a:xfrm>
            <a:off x="5257800" y="1428750"/>
            <a:ext cx="3429000" cy="3115954"/>
          </a:xfrm>
        </p:spPr>
      </p:pic>
    </p:spTree>
    <p:extLst>
      <p:ext uri="{BB962C8B-B14F-4D97-AF65-F5344CB8AC3E}">
        <p14:creationId xmlns:p14="http://schemas.microsoft.com/office/powerpoint/2010/main" val="7698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4. </a:t>
            </a:r>
            <a:r>
              <a:rPr lang="ru-RU" sz="3000" dirty="0"/>
              <a:t>Пророчества должны сбываться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228600" y="1428750"/>
            <a:ext cx="4876798" cy="3124200"/>
          </a:xfrm>
        </p:spPr>
        <p:txBody>
          <a:bodyPr/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«Если бы </a:t>
            </a:r>
            <a:r>
              <a:rPr lang="ru-RU" sz="2400" b="0" dirty="0">
                <a:latin typeface="+mj-lt"/>
              </a:rPr>
              <a:t>адвентисты после великого разочарования 1844 года укрепились в своей вере и единодушно последовали к открывающемуся им провидению Божьему, обретя послание третьего ангела и провозглашая его миру в силе Святого Духа, они уже увидели бы спасение Божье».  (</a:t>
            </a:r>
            <a:r>
              <a:rPr lang="ru-RU" sz="2400" b="0" dirty="0" err="1">
                <a:latin typeface="+mj-lt"/>
              </a:rPr>
              <a:t>Евангелизм</a:t>
            </a:r>
            <a:r>
              <a:rPr lang="ru-RU" sz="2400" b="0" dirty="0">
                <a:latin typeface="+mj-lt"/>
              </a:rPr>
              <a:t>, с. 695).</a:t>
            </a:r>
            <a:endParaRPr lang="uk-UA" sz="2400" b="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8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>
          <a:xfrm>
            <a:off x="5257800" y="1428750"/>
            <a:ext cx="3429000" cy="3115954"/>
          </a:xfrm>
        </p:spPr>
      </p:pic>
    </p:spTree>
    <p:extLst>
      <p:ext uri="{BB962C8B-B14F-4D97-AF65-F5344CB8AC3E}">
        <p14:creationId xmlns:p14="http://schemas.microsoft.com/office/powerpoint/2010/main" val="4580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08704" y="1336420"/>
            <a:ext cx="4806696" cy="329273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«Берегитесь лжепророков, которые приходят к вам в овечьей одежде, а внутри суть волки хищные. По плодам их узнаете их. </a:t>
            </a:r>
            <a:r>
              <a:rPr lang="ru-RU" sz="2400" b="0" dirty="0" smtClean="0">
                <a:latin typeface="+mj-lt"/>
              </a:rPr>
              <a:t>Собирают </a:t>
            </a:r>
            <a:r>
              <a:rPr lang="ru-RU" sz="2400" b="0" dirty="0">
                <a:latin typeface="+mj-lt"/>
              </a:rPr>
              <a:t>ли с терновника виноград, или с репейника смоквы? </a:t>
            </a:r>
            <a:r>
              <a:rPr lang="ru-RU" sz="2400" b="0" dirty="0" smtClean="0">
                <a:latin typeface="+mj-lt"/>
              </a:rPr>
              <a:t>Так </a:t>
            </a:r>
            <a:r>
              <a:rPr lang="ru-RU" sz="2400" b="0" dirty="0">
                <a:latin typeface="+mj-lt"/>
              </a:rPr>
              <a:t>всякое дерево доброе приносит и плоды добрые, а худое дерево приносит и плоды худые…»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1080"/>
          <a:stretch>
            <a:fillRect/>
          </a:stretch>
        </p:blipFill>
        <p:spPr>
          <a:xfrm>
            <a:off x="457200" y="1272796"/>
            <a:ext cx="3429000" cy="3115954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DC38DA5-4720-4C87-8DE2-0D66B49942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A5C3F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5391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14800" y="1428750"/>
            <a:ext cx="4419600" cy="29600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«Не может дерево доброе приносить плоды худые, ни дерево худое приносить плоды добрые</a:t>
            </a:r>
            <a:r>
              <a:rPr lang="ru-RU" sz="2400" b="0" dirty="0" smtClean="0">
                <a:latin typeface="+mj-lt"/>
              </a:rPr>
              <a:t>. Всякое </a:t>
            </a:r>
            <a:r>
              <a:rPr lang="ru-RU" sz="2400" b="0" dirty="0">
                <a:latin typeface="+mj-lt"/>
              </a:rPr>
              <a:t>дерево, не приносящее плода доброго, срубают и бросают в </a:t>
            </a:r>
            <a:r>
              <a:rPr lang="ru-RU" sz="2400" b="0" dirty="0" smtClean="0">
                <a:latin typeface="+mj-lt"/>
              </a:rPr>
              <a:t>огонь. Итак </a:t>
            </a:r>
            <a:r>
              <a:rPr lang="ru-RU" sz="2400" b="0" dirty="0">
                <a:latin typeface="+mj-lt"/>
              </a:rPr>
              <a:t>по плодам их узнаете </a:t>
            </a:r>
            <a:r>
              <a:rPr lang="ru-RU" sz="2400" b="0" dirty="0" smtClean="0">
                <a:latin typeface="+mj-lt"/>
              </a:rPr>
              <a:t>их!». (Мф</a:t>
            </a:r>
            <a:r>
              <a:rPr lang="ru-RU" sz="2400" b="0" dirty="0">
                <a:latin typeface="+mj-lt"/>
              </a:rPr>
              <a:t>. 7:15-20)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1A02D-99DE-2233-3469-9F7341E78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A5C3F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9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1080"/>
          <a:stretch>
            <a:fillRect/>
          </a:stretch>
        </p:blipFill>
        <p:spPr>
          <a:xfrm>
            <a:off x="457200" y="1272796"/>
            <a:ext cx="3429000" cy="3115954"/>
          </a:xfrm>
        </p:spPr>
      </p:pic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5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3653"/>
          <a:stretch>
            <a:fillRect/>
          </a:stretch>
        </p:blipFill>
        <p:spPr>
          <a:xfrm>
            <a:off x="309563" y="1428750"/>
            <a:ext cx="2535237" cy="1171575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14542" y="2647950"/>
            <a:ext cx="2321834" cy="222662"/>
          </a:xfrm>
        </p:spPr>
        <p:txBody>
          <a:bodyPr/>
          <a:lstStyle/>
          <a:p>
            <a:r>
              <a:rPr lang="uk-UA" sz="1800" dirty="0"/>
              <a:t>Членство</a:t>
            </a:r>
            <a:r>
              <a:rPr lang="en-US" sz="1800" dirty="0"/>
              <a:t>: 100,000</a:t>
            </a:r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7969" r="490" b="27969"/>
          <a:stretch/>
        </p:blipFill>
        <p:spPr>
          <a:xfrm>
            <a:off x="3232150" y="1428750"/>
            <a:ext cx="2535238" cy="1171575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3284654" y="2647949"/>
            <a:ext cx="2426934" cy="485775"/>
          </a:xfrm>
        </p:spPr>
        <p:txBody>
          <a:bodyPr/>
          <a:lstStyle/>
          <a:p>
            <a:r>
              <a:rPr lang="ru-RU" sz="1800" dirty="0" smtClean="0"/>
              <a:t>Издательства</a:t>
            </a:r>
            <a:r>
              <a:rPr lang="en-US" sz="1800" dirty="0" smtClean="0"/>
              <a:t>: </a:t>
            </a:r>
            <a:r>
              <a:rPr lang="en-US" sz="1800" dirty="0"/>
              <a:t>37</a:t>
            </a:r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2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12122"/>
          <a:stretch>
            <a:fillRect/>
          </a:stretch>
        </p:blipFill>
        <p:spPr>
          <a:xfrm>
            <a:off x="6151563" y="1428750"/>
            <a:ext cx="2535237" cy="1171575"/>
          </a:xfrm>
        </p:spPr>
      </p:pic>
      <p:sp>
        <p:nvSpPr>
          <p:cNvPr id="16" name="Text Placeholder 15"/>
          <p:cNvSpPr>
            <a:spLocks noGrp="1"/>
          </p:cNvSpPr>
          <p:nvPr>
            <p:ph type="body" sz="quarter" idx="30"/>
          </p:nvPr>
        </p:nvSpPr>
        <p:spPr>
          <a:xfrm>
            <a:off x="6421924" y="2647950"/>
            <a:ext cx="1991098" cy="485774"/>
          </a:xfrm>
        </p:spPr>
        <p:txBody>
          <a:bodyPr/>
          <a:lstStyle/>
          <a:p>
            <a:r>
              <a:rPr lang="ru-RU" sz="1800" dirty="0" smtClean="0"/>
              <a:t>Санатории</a:t>
            </a:r>
            <a:r>
              <a:rPr lang="en-US" sz="1800" dirty="0" smtClean="0"/>
              <a:t>: </a:t>
            </a:r>
            <a:r>
              <a:rPr lang="en-US" sz="1800" dirty="0"/>
              <a:t>34</a:t>
            </a:r>
          </a:p>
        </p:txBody>
      </p:sp>
      <p:pic>
        <p:nvPicPr>
          <p:cNvPr id="29" name="Picture Placeholder 2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3181350"/>
            <a:ext cx="2535382" cy="1172095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36090" y="4400550"/>
            <a:ext cx="2835710" cy="222662"/>
          </a:xfrm>
        </p:spPr>
        <p:txBody>
          <a:bodyPr/>
          <a:lstStyle/>
          <a:p>
            <a:r>
              <a:rPr lang="ru-RU" sz="1800" dirty="0"/>
              <a:t>Колледжи и академии: </a:t>
            </a:r>
            <a:r>
              <a:rPr lang="en-US" sz="1800" dirty="0"/>
              <a:t>70</a:t>
            </a:r>
          </a:p>
        </p:txBody>
      </p:sp>
      <p:pic>
        <p:nvPicPr>
          <p:cNvPr id="31" name="Picture Placeholder 26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3181350"/>
            <a:ext cx="2532888" cy="1171575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3121071" y="4400550"/>
            <a:ext cx="2754290" cy="222662"/>
          </a:xfrm>
        </p:spPr>
        <p:txBody>
          <a:bodyPr/>
          <a:lstStyle/>
          <a:p>
            <a:r>
              <a:rPr lang="ru-RU" sz="1800" dirty="0"/>
              <a:t>Начальные школы</a:t>
            </a:r>
            <a:r>
              <a:rPr lang="en-US" sz="1800" dirty="0"/>
              <a:t>: 510</a:t>
            </a:r>
          </a:p>
        </p:txBody>
      </p:sp>
      <p:pic>
        <p:nvPicPr>
          <p:cNvPr id="33" name="Picture Placeholder 2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3181350"/>
            <a:ext cx="2532888" cy="1171575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15"/>
          <p:cNvSpPr>
            <a:spLocks noGrp="1"/>
          </p:cNvSpPr>
          <p:nvPr>
            <p:ph type="body" sz="quarter" idx="30"/>
          </p:nvPr>
        </p:nvSpPr>
        <p:spPr>
          <a:xfrm>
            <a:off x="6390174" y="4400550"/>
            <a:ext cx="1991098" cy="222662"/>
          </a:xfrm>
        </p:spPr>
        <p:txBody>
          <a:bodyPr/>
          <a:lstStyle/>
          <a:p>
            <a:r>
              <a:rPr lang="ru-RU" sz="1800" dirty="0"/>
              <a:t>Языки печати</a:t>
            </a:r>
            <a:r>
              <a:rPr lang="en-US" sz="1800" dirty="0"/>
              <a:t>: 36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C7EC4-20C8-98C5-B59C-DFF646637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04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22092" y="1276350"/>
            <a:ext cx="4445710" cy="3657600"/>
          </a:xfrm>
        </p:spPr>
        <p:txBody>
          <a:bodyPr/>
          <a:lstStyle/>
          <a:p>
            <a:r>
              <a:rPr lang="uk-UA" sz="2400" b="0" dirty="0">
                <a:latin typeface="+mj-lt"/>
              </a:rPr>
              <a:t>«</a:t>
            </a:r>
            <a:r>
              <a:rPr lang="ru-RU" sz="2400" b="0" dirty="0">
                <a:latin typeface="+mj-lt"/>
              </a:rPr>
              <a:t>Преобладающее настроение ораторов, обращавшихся к членам церкви в Сент-Элене и в Ричмонде [на ее похоронах], состояло в том, что самым прочным памятником Эллен Уайт, помимо ее благочестивой жизни и речей, были ее опубликованные работы, в которых есть чистейшая мораль</a:t>
            </a:r>
            <a:r>
              <a:rPr lang="ru-RU" sz="2400" b="0" dirty="0" smtClean="0">
                <a:latin typeface="+mj-lt"/>
              </a:rPr>
              <a:t>...</a:t>
            </a:r>
            <a:endParaRPr lang="ru-RU" sz="16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7453"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141CF9F7-DC99-B24A-EF30-2E0C5CAAA5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6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sz="2400" b="0" dirty="0" smtClean="0">
                <a:latin typeface="+mn-lt"/>
              </a:rPr>
              <a:t>… </a:t>
            </a:r>
            <a:r>
              <a:rPr lang="ru-RU" sz="2400" b="0" dirty="0">
                <a:latin typeface="+mn-lt"/>
              </a:rPr>
              <a:t>которая ведет ко Христу и к Библии и приносит мир и утешение многим уставшим сердцам. «Она сделала все, что могла», и теперь, когда она мертва, она продолжает говорить через свои труды</a:t>
            </a:r>
            <a:r>
              <a:rPr lang="uk-UA" sz="2400" b="0" dirty="0">
                <a:latin typeface="+mn-lt"/>
              </a:rPr>
              <a:t>».  </a:t>
            </a:r>
          </a:p>
          <a:p>
            <a:pPr algn="r"/>
            <a:r>
              <a:rPr lang="uk-UA" sz="2300" b="0" dirty="0">
                <a:latin typeface="+mn-lt"/>
              </a:rPr>
              <a:t>(</a:t>
            </a:r>
            <a:r>
              <a:rPr lang="ru-RU" sz="2300" b="0" dirty="0">
                <a:latin typeface="+mn-lt"/>
              </a:rPr>
              <a:t>Женщина </a:t>
            </a:r>
            <a:r>
              <a:rPr lang="ru-RU" sz="2300" b="0" dirty="0" smtClean="0">
                <a:latin typeface="+mn-lt"/>
              </a:rPr>
              <a:t>видения, с. </a:t>
            </a:r>
            <a:r>
              <a:rPr lang="uk-UA" sz="2300" b="0" dirty="0">
                <a:latin typeface="+mn-lt"/>
              </a:rPr>
              <a:t>550)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7453"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12A9A209-5108-72FB-9D9C-BE5D886DBC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66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495800" y="1428750"/>
            <a:ext cx="4572002" cy="3352800"/>
          </a:xfrm>
        </p:spPr>
        <p:txBody>
          <a:bodyPr/>
          <a:lstStyle/>
          <a:p>
            <a:pPr>
              <a:tabLst>
                <a:tab pos="457200" algn="l"/>
                <a:tab pos="2565400" algn="l"/>
              </a:tabLst>
            </a:pPr>
            <a:r>
              <a:rPr lang="ru-RU" sz="1800" dirty="0" smtClean="0"/>
              <a:t>Церкви: </a:t>
            </a:r>
            <a:r>
              <a:rPr lang="ru-RU" sz="1800" dirty="0"/>
              <a:t>71 048</a:t>
            </a:r>
            <a:br>
              <a:rPr lang="ru-RU" sz="1800" dirty="0"/>
            </a:br>
            <a:r>
              <a:rPr lang="ru-RU" sz="1800" dirty="0" smtClean="0"/>
              <a:t>Члены </a:t>
            </a:r>
            <a:r>
              <a:rPr lang="ru-RU" sz="1800" dirty="0"/>
              <a:t>церкви: 17 214 683</a:t>
            </a:r>
            <a:br>
              <a:rPr lang="ru-RU" sz="1800" dirty="0"/>
            </a:br>
            <a:r>
              <a:rPr lang="ru-RU" sz="1800" dirty="0"/>
              <a:t>Представительство в странах: 209 (из 232)</a:t>
            </a:r>
            <a:br>
              <a:rPr lang="ru-RU" sz="1800" dirty="0"/>
            </a:br>
            <a:r>
              <a:rPr lang="ru-RU" sz="1800" dirty="0"/>
              <a:t>Школы (всего): 7,806</a:t>
            </a:r>
            <a:br>
              <a:rPr lang="ru-RU" sz="1800" dirty="0"/>
            </a:br>
            <a:r>
              <a:rPr lang="ru-RU" sz="1800" dirty="0"/>
              <a:t>Больницы, санатории: 173</a:t>
            </a:r>
            <a:br>
              <a:rPr lang="ru-RU" sz="1800" dirty="0"/>
            </a:br>
            <a:r>
              <a:rPr lang="ru-RU" sz="1800" dirty="0"/>
              <a:t>Медиа-центры: 14</a:t>
            </a:r>
            <a:br>
              <a:rPr lang="ru-RU" sz="1800" dirty="0"/>
            </a:br>
            <a:r>
              <a:rPr lang="ru-RU" sz="1800" dirty="0"/>
              <a:t>Издатели: 63</a:t>
            </a:r>
            <a:br>
              <a:rPr lang="ru-RU" sz="1800" dirty="0"/>
            </a:br>
            <a:r>
              <a:rPr lang="ru-RU" sz="1800" dirty="0"/>
              <a:t>АДРА:</a:t>
            </a:r>
            <a:br>
              <a:rPr lang="ru-RU" sz="1800" dirty="0"/>
            </a:br>
            <a:r>
              <a:rPr lang="ru-RU" sz="1800" dirty="0"/>
              <a:t>	Проекты: 1 889</a:t>
            </a:r>
            <a:br>
              <a:rPr lang="ru-RU" sz="1800" dirty="0"/>
            </a:br>
            <a:r>
              <a:rPr lang="ru-RU" sz="1800" dirty="0"/>
              <a:t>	Представительства: 40 735 237</a:t>
            </a:r>
            <a:br>
              <a:rPr lang="ru-RU" sz="1800" dirty="0"/>
            </a:br>
            <a:r>
              <a:rPr lang="ru-RU" sz="1800" dirty="0"/>
              <a:t>	Помощь в размере: 281 264 479 у.е.</a:t>
            </a:r>
            <a:r>
              <a:rPr lang="uk-UA" sz="1800" dirty="0"/>
              <a:t>
</a:t>
            </a:r>
            <a:r>
              <a:rPr lang="en-US" sz="1800" dirty="0"/>
              <a:t>	</a:t>
            </a:r>
            <a:endParaRPr lang="en-US" sz="12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6A1335-0384-429C-E2C4-8E7AA7F57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pic>
        <p:nvPicPr>
          <p:cNvPr id="11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1080"/>
          <a:stretch>
            <a:fillRect/>
          </a:stretch>
        </p:blipFill>
        <p:spPr>
          <a:xfrm>
            <a:off x="893928" y="1428750"/>
            <a:ext cx="3429000" cy="3115954"/>
          </a:xfrm>
        </p:spPr>
      </p:pic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lvl="1" algn="just">
              <a:spcBef>
                <a:spcPts val="1200"/>
              </a:spcBef>
            </a:pPr>
            <a:r>
              <a:rPr lang="en-US" sz="28700">
                <a:sym typeface="Wingdings"/>
              </a:rPr>
              <a:t></a:t>
            </a:r>
            <a:endParaRPr lang="en-US" sz="287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r="1080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3C0683C-56B8-3509-F6D9-AEEACAB817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24200" y="590550"/>
            <a:ext cx="5550724" cy="420522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+mj-lt"/>
              </a:rPr>
              <a:t>5. Приношение добрых  плодов (Тест-сад)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6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Бог обещал нам пророков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200" y="1428750"/>
            <a:ext cx="4495800" cy="31242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«И будет после того, </a:t>
            </a:r>
            <a:r>
              <a:rPr lang="ru-RU" sz="2400" b="0" dirty="0" err="1">
                <a:latin typeface="+mj-lt"/>
              </a:rPr>
              <a:t>излию</a:t>
            </a:r>
            <a:r>
              <a:rPr lang="ru-RU" sz="2400" b="0" dirty="0">
                <a:latin typeface="+mj-lt"/>
              </a:rPr>
              <a:t> от Духа Моего на всякую плоть, и будут пророчествовать сыны ваши и дочери ваши; старцам вашим будут сниться сны, и юноши ваши будут видеть видения. И также на рабов и на рабынь в те дни </a:t>
            </a:r>
            <a:r>
              <a:rPr lang="ru-RU" sz="2400" b="0" dirty="0" err="1">
                <a:latin typeface="+mj-lt"/>
              </a:rPr>
              <a:t>излию</a:t>
            </a:r>
            <a:r>
              <a:rPr lang="ru-RU" sz="2400" b="0" dirty="0">
                <a:latin typeface="+mj-lt"/>
              </a:rPr>
              <a:t> от Духа Моего».</a:t>
            </a:r>
            <a:br>
              <a:rPr lang="ru-RU" sz="2400" b="0" dirty="0">
                <a:latin typeface="+mj-lt"/>
              </a:rPr>
            </a:br>
            <a:r>
              <a:rPr lang="ru-RU" sz="2400" b="0" dirty="0">
                <a:latin typeface="+mj-lt"/>
              </a:rPr>
              <a:t>(</a:t>
            </a:r>
            <a:r>
              <a:rPr lang="ru-RU" sz="2400" b="0" dirty="0" err="1" smtClean="0">
                <a:latin typeface="+mj-lt"/>
              </a:rPr>
              <a:t>Иоил</a:t>
            </a:r>
            <a:r>
              <a:rPr lang="ru-RU" sz="2400" b="0" dirty="0" err="1">
                <a:latin typeface="+mj-lt"/>
              </a:rPr>
              <a:t>я</a:t>
            </a:r>
            <a:r>
              <a:rPr lang="ru-RU" sz="2400" b="0" dirty="0" smtClean="0">
                <a:latin typeface="+mj-lt"/>
              </a:rPr>
              <a:t> </a:t>
            </a:r>
            <a:r>
              <a:rPr lang="ru-RU" sz="2400" b="0" dirty="0">
                <a:latin typeface="+mj-lt"/>
              </a:rPr>
              <a:t>2:28-29)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33E87E-0029-7557-4B7F-CCFA1FADB7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781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6. </a:t>
            </a:r>
            <a:r>
              <a:rPr lang="ru-RU" sz="3200" dirty="0">
                <a:latin typeface="+mj-lt"/>
              </a:rPr>
              <a:t>Получает видения и сны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442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«И сказал: слушайте слова Мои: если бывает у вас пророк Господень, то Я открываюсь ему в видении, во сне говорю с ним».</a:t>
            </a:r>
          </a:p>
          <a:p>
            <a:pPr algn="r"/>
            <a:r>
              <a:rPr lang="ru-RU" sz="2400" b="0" dirty="0">
                <a:latin typeface="+mj-lt"/>
              </a:rPr>
              <a:t>(</a:t>
            </a:r>
            <a:r>
              <a:rPr lang="ru-RU" sz="2400" b="0" dirty="0" err="1">
                <a:latin typeface="+mj-lt"/>
              </a:rPr>
              <a:t>Числ</a:t>
            </a:r>
            <a:r>
              <a:rPr lang="ru-RU" sz="2400" b="0" dirty="0">
                <a:latin typeface="+mj-lt"/>
              </a:rPr>
              <a:t>. 12:6)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B56E38-92CA-A6CE-6DF2-14A952194B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8818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442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7200" y="1428750"/>
            <a:ext cx="4495800" cy="34290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«Когда Бог показал мне в святом видении путь Божьего народа в святой город и великую награду тех, кто ждет, когда их Господь вернется со свадьбы. Поэтому мой долг дать вам краткое описание того, что Бог открыл мне.». </a:t>
            </a:r>
          </a:p>
          <a:p>
            <a:pPr algn="r"/>
            <a:r>
              <a:rPr lang="ru-RU" b="0" dirty="0">
                <a:latin typeface="+mj-lt"/>
              </a:rPr>
              <a:t>(Слово к малому стаду, </a:t>
            </a:r>
            <a:r>
              <a:rPr lang="ru-RU" b="0" dirty="0" smtClean="0">
                <a:latin typeface="+mj-lt"/>
              </a:rPr>
              <a:t>с. 14</a:t>
            </a:r>
            <a:r>
              <a:rPr lang="ru-RU" b="0" dirty="0">
                <a:latin typeface="+mj-lt"/>
              </a:rPr>
              <a:t>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56C245-6D2D-FE10-DC73-84024583B0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6. </a:t>
            </a:r>
            <a:r>
              <a:rPr lang="ru-RU" sz="3200" dirty="0">
                <a:latin typeface="+mj-lt"/>
              </a:rPr>
              <a:t>Получает видения и сны</a:t>
            </a:r>
          </a:p>
        </p:txBody>
      </p:sp>
    </p:spTree>
    <p:extLst>
      <p:ext uri="{BB962C8B-B14F-4D97-AF65-F5344CB8AC3E}">
        <p14:creationId xmlns:p14="http://schemas.microsoft.com/office/powerpoint/2010/main" val="23769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442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lvl="1" algn="just">
              <a:spcBef>
                <a:spcPts val="1200"/>
              </a:spcBef>
            </a:pPr>
            <a:r>
              <a:rPr lang="en-US" sz="28700" dirty="0">
                <a:sym typeface="Wingdings"/>
              </a:rPr>
              <a:t></a:t>
            </a:r>
            <a:endParaRPr lang="en-US" sz="287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93E8A9-D530-85BF-B8A7-C47D2D13B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F2EFE0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6. </a:t>
            </a:r>
            <a:r>
              <a:rPr lang="ru-RU" sz="3200" dirty="0">
                <a:latin typeface="+mj-lt"/>
              </a:rPr>
              <a:t>Получает видения и сны</a:t>
            </a:r>
          </a:p>
        </p:txBody>
      </p:sp>
    </p:spTree>
    <p:extLst>
      <p:ext uri="{BB962C8B-B14F-4D97-AF65-F5344CB8AC3E}">
        <p14:creationId xmlns:p14="http://schemas.microsoft.com/office/powerpoint/2010/main" val="23852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1643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0428" y="4400550"/>
            <a:ext cx="4495800" cy="42052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j-lt"/>
              </a:rPr>
              <a:t>Физические проявления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CFEAB4-7292-DAA9-A667-C1ECB10C3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4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495800" y="1139304"/>
            <a:ext cx="4521910" cy="36316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«И только один я, Даниил, видел это видение, а бывшие со мною люди не видели этого видения; но сильный страх напал на них и они убежали, чтобы скрыться.</a:t>
            </a:r>
          </a:p>
          <a:p>
            <a:pPr>
              <a:spcBef>
                <a:spcPts val="0"/>
              </a:spcBef>
            </a:pPr>
            <a:r>
              <a:rPr lang="ru-RU" sz="2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И остался я один и смотрел на это великое видение, но во мне не осталось крепости, и вид лица моего чрезвычайно изменился, не стало во мне бодрости</a:t>
            </a:r>
            <a:r>
              <a:rPr lang="ru-RU" sz="2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....». (</a:t>
            </a:r>
            <a:r>
              <a:rPr lang="ru-RU" sz="2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Дан</a:t>
            </a:r>
            <a:r>
              <a:rPr lang="ru-RU" sz="2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10:7-8</a:t>
            </a:r>
            <a:r>
              <a:rPr lang="ru-RU" sz="2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3310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A687687-6BAE-DCA1-50B4-A64E9FA8B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</p:spTree>
    <p:extLst>
      <p:ext uri="{BB962C8B-B14F-4D97-AF65-F5344CB8AC3E}">
        <p14:creationId xmlns:p14="http://schemas.microsoft.com/office/powerpoint/2010/main" val="22216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3310"/>
          <a:stretch>
            <a:fillRect/>
          </a:stretch>
        </p:blipFill>
        <p:spPr/>
      </p:pic>
      <p:sp>
        <p:nvSpPr>
          <p:cNvPr id="2" name="Місце для тексту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 «И услышал я глас слов его; и как только услышал глас слов его, в оцепенении пал я на лице мое и лежал </a:t>
            </a:r>
            <a:r>
              <a:rPr lang="ru-RU" sz="2400" b="0" dirty="0" smtClean="0">
                <a:latin typeface="+mj-lt"/>
              </a:rPr>
              <a:t>лицом </a:t>
            </a:r>
            <a:r>
              <a:rPr lang="ru-RU" sz="2400" b="0" dirty="0">
                <a:latin typeface="+mj-lt"/>
              </a:rPr>
              <a:t>к земле. Но вот, коснулась меня рука и поставила меня на колени мои и на длани рук </a:t>
            </a:r>
            <a:r>
              <a:rPr lang="ru-RU" sz="2400" b="0" dirty="0" smtClean="0">
                <a:latin typeface="+mj-lt"/>
              </a:rPr>
              <a:t>моих».</a:t>
            </a:r>
            <a:endParaRPr lang="ru-RU" sz="2400" b="0" dirty="0">
              <a:latin typeface="+mj-lt"/>
            </a:endParaRPr>
          </a:p>
          <a:p>
            <a:r>
              <a:rPr lang="ru-RU" sz="2400" b="0" dirty="0">
                <a:latin typeface="+mj-lt"/>
              </a:rPr>
              <a:t> (Дан</a:t>
            </a:r>
            <a:r>
              <a:rPr lang="ru-RU" sz="2400" b="0" dirty="0" smtClean="0">
                <a:latin typeface="+mj-lt"/>
              </a:rPr>
              <a:t>. 10:9</a:t>
            </a:r>
            <a:r>
              <a:rPr lang="ru-RU" sz="2400" b="0" dirty="0">
                <a:latin typeface="+mj-lt"/>
              </a:rPr>
              <a:t>, 10)</a:t>
            </a:r>
          </a:p>
          <a:p>
            <a:endParaRPr lang="uk-UA" sz="2400" b="0" dirty="0">
              <a:latin typeface="+mj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B83064-B17B-F6A5-1582-178C1FACBF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7190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3310"/>
          <a:stretch>
            <a:fillRect/>
          </a:stretch>
        </p:blipFill>
        <p:spPr/>
      </p:pic>
      <p:sp>
        <p:nvSpPr>
          <p:cNvPr id="2" name="Місце для тексту 1"/>
          <p:cNvSpPr>
            <a:spLocks noGrp="1"/>
          </p:cNvSpPr>
          <p:nvPr>
            <p:ph type="body" sz="quarter" idx="16"/>
          </p:nvPr>
        </p:nvSpPr>
        <p:spPr>
          <a:xfrm>
            <a:off x="4622092" y="1428750"/>
            <a:ext cx="4293308" cy="31242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 «</a:t>
            </a:r>
            <a:r>
              <a:rPr lang="ru-RU" sz="2400" b="0" dirty="0"/>
              <a:t>Но вот, некто, по виду похожий на сынов человеческих, коснулся уст моих, и я открыл уста мои, стал говорить и сказал стоящему передо мною: «господин мой! от этого видения внутренности мои повернулись во мне, и не стало во мне силы</a:t>
            </a:r>
            <a:r>
              <a:rPr lang="ru-RU" sz="2400" b="0" dirty="0">
                <a:latin typeface="+mj-lt"/>
              </a:rPr>
              <a:t>».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D6B23F-E32C-B1ED-44C5-DC64B26A5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</p:spTree>
    <p:extLst>
      <p:ext uri="{BB962C8B-B14F-4D97-AF65-F5344CB8AC3E}">
        <p14:creationId xmlns:p14="http://schemas.microsoft.com/office/powerpoint/2010/main" val="35348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3310"/>
          <a:stretch>
            <a:fillRect/>
          </a:stretch>
        </p:blipFill>
        <p:spPr/>
      </p:pic>
      <p:sp>
        <p:nvSpPr>
          <p:cNvPr id="2" name="Місце для тексту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0" dirty="0">
                <a:latin typeface="+mj-lt"/>
              </a:rPr>
              <a:t>«И как может говорить раб такого господина моего с таким господином моим? ибо во мне нет силы, и дыхание замерло во мне?»</a:t>
            </a:r>
          </a:p>
          <a:p>
            <a:pPr algn="r"/>
            <a:r>
              <a:rPr lang="ru-RU" sz="2400" b="0" dirty="0">
                <a:latin typeface="+mj-lt"/>
              </a:rPr>
              <a:t>(Дан. 10:17).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5AD021-C924-312E-AF10-C2717BBC12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456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597708" y="1300518"/>
            <a:ext cx="4445710" cy="3519132"/>
          </a:xfrm>
        </p:spPr>
        <p:txBody>
          <a:bodyPr/>
          <a:lstStyle/>
          <a:p>
            <a:r>
              <a:rPr lang="ru-RU" sz="2400" b="0" dirty="0">
                <a:latin typeface="+mn-lt"/>
              </a:rPr>
              <a:t>«И произнес притчу свою и сказал: говорит Валаам, сын </a:t>
            </a:r>
            <a:r>
              <a:rPr lang="ru-RU" sz="2400" b="0" dirty="0" err="1">
                <a:latin typeface="+mn-lt"/>
              </a:rPr>
              <a:t>Веоров</a:t>
            </a:r>
            <a:r>
              <a:rPr lang="ru-RU" sz="2400" b="0" dirty="0">
                <a:latin typeface="+mn-lt"/>
              </a:rPr>
              <a:t>, говорит муж с открытым оком</a:t>
            </a:r>
            <a:r>
              <a:rPr lang="ru-RU" sz="2400" b="0" dirty="0" smtClean="0">
                <a:latin typeface="+mn-lt"/>
              </a:rPr>
              <a:t>, Говорит </a:t>
            </a:r>
            <a:r>
              <a:rPr lang="ru-RU" sz="2400" b="0" dirty="0">
                <a:latin typeface="+mn-lt"/>
              </a:rPr>
              <a:t>слышащий слова Божии, имеющий ведение от Всевышнего, который видит видения Всемогущего, падает, но открыты очи его».</a:t>
            </a:r>
          </a:p>
          <a:p>
            <a:r>
              <a:rPr lang="ru-RU" sz="2400" b="0" dirty="0">
                <a:latin typeface="+mn-lt"/>
              </a:rPr>
              <a:t>(</a:t>
            </a:r>
            <a:r>
              <a:rPr lang="ru-RU" sz="2400" b="0" dirty="0" err="1">
                <a:latin typeface="+mn-lt"/>
              </a:rPr>
              <a:t>Числ</a:t>
            </a:r>
            <a:r>
              <a:rPr lang="ru-RU" sz="2400" b="0" dirty="0">
                <a:latin typeface="+mn-lt"/>
              </a:rPr>
              <a:t>. 24:15-16).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r="13310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8BA726B-FB2C-F335-A5D0-28AC707A4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4148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uk-UA" b="0" dirty="0">
                <a:latin typeface="+mj-lt"/>
              </a:rPr>
              <a:t>«</a:t>
            </a:r>
            <a:r>
              <a:rPr lang="ru-RU" sz="2400" b="0" dirty="0">
                <a:latin typeface="+mj-lt"/>
              </a:rPr>
              <a:t>Перейдя в состояние видения, она произнесла три вдохновенных восклицания: «Слава!», которые эхом отзывались один и два раза, а особенно в третий раз – это было еще завораживающе первого</a:t>
            </a:r>
            <a:r>
              <a:rPr lang="uk-UA" b="0" dirty="0">
                <a:latin typeface="+mj-lt"/>
              </a:rPr>
              <a:t>…».</a:t>
            </a:r>
            <a:endParaRPr lang="uk-UA" sz="14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548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15C3598-6DBF-368F-CBCF-F724448F51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23686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Бог обещал нам пророков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74644" y="1428750"/>
            <a:ext cx="4078356" cy="31242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«Берегитесь лжепророков, которые приходят к вам в овечьей одежде, а внутри суть волки хищные».</a:t>
            </a:r>
          </a:p>
          <a:p>
            <a:r>
              <a:rPr lang="ru-RU" sz="2400" b="0" dirty="0">
                <a:latin typeface="+mj-lt"/>
              </a:rPr>
              <a:t> (</a:t>
            </a:r>
            <a:r>
              <a:rPr lang="ru-RU" sz="2400" b="0" dirty="0" smtClean="0">
                <a:latin typeface="+mj-lt"/>
              </a:rPr>
              <a:t>Мф. </a:t>
            </a:r>
            <a:r>
              <a:rPr lang="ru-RU" sz="2400" b="0" dirty="0">
                <a:latin typeface="+mj-lt"/>
              </a:rPr>
              <a:t>7:15)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5890D4-A33A-48F9-759C-61D4F35D45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42820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22092" y="1428750"/>
            <a:ext cx="4078356" cy="3352800"/>
          </a:xfrm>
        </p:spPr>
        <p:txBody>
          <a:bodyPr/>
          <a:lstStyle/>
          <a:p>
            <a:r>
              <a:rPr lang="ru-RU" b="0" dirty="0">
                <a:latin typeface="+mj-lt"/>
              </a:rPr>
              <a:t>«В течение примерно четырех или пяти секунд она казалась вне реальности, как человек, который упал в обморок или тот, кто потерял свои силы; но после этого она, казалось, мгновенно наполнялась сверхчеловеческой силой, иногда поднимая руки, ходила по комнате, делая определенные движения руками, указывая на что-то вправо или влево и в сторону поворота головы».
</a:t>
            </a:r>
            <a:endParaRPr lang="ru-RU" sz="1400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548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3F20765-5B6E-0B7C-F8BB-8A9F6C576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5321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b="0" dirty="0">
                <a:latin typeface="+mj-lt"/>
              </a:rPr>
              <a:t>«Все эти движения происходили самым изощренным образом. В любом положении руку или ее часть можно было расположить таким образом, чтобы никто не мог их пошевелить. Ее глаза всегда открыты, но она не моргает ими; ее голова поднята вверх, а взгляд направлен вдаль, и не с пустым восприятием увиденной ею реальности, а с приятным выражением лица...».
</a:t>
            </a:r>
            <a:endParaRPr lang="ru-RU" b="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548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939B890-391B-BA7A-C9CD-A7C5F8019A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04430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22092" y="1428750"/>
            <a:ext cx="4445710" cy="3124200"/>
          </a:xfrm>
        </p:spPr>
        <p:txBody>
          <a:bodyPr/>
          <a:lstStyle/>
          <a:p>
            <a:r>
              <a:rPr lang="ru-RU" sz="2400" b="0" dirty="0">
                <a:latin typeface="+mj-lt"/>
              </a:rPr>
              <a:t>«... казалось, что она внимательно смотрит на какой-то далекий предмет. Она не дышит, но ее пульс бьется регулярно. Ее лицо имеет приятное выражение, а его цвет яркий, как и в естественном состоянии». 
</a:t>
            </a:r>
            <a:r>
              <a:rPr lang="ru-RU" sz="2400" b="0" dirty="0" smtClean="0">
                <a:latin typeface="+mj-lt"/>
              </a:rPr>
              <a:t>(Женщина видения, </a:t>
            </a:r>
            <a:r>
              <a:rPr lang="ru-RU" sz="2400" b="0" dirty="0">
                <a:latin typeface="+mj-lt"/>
              </a:rPr>
              <a:t>с</a:t>
            </a:r>
            <a:r>
              <a:rPr lang="ru-RU" sz="2400" b="0" dirty="0" smtClean="0">
                <a:latin typeface="+mj-lt"/>
              </a:rPr>
              <a:t>. </a:t>
            </a:r>
            <a:r>
              <a:rPr lang="ru-RU" sz="2400" b="0" dirty="0">
                <a:latin typeface="+mj-lt"/>
              </a:rPr>
              <a:t>35)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548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96B67C9-9F00-2973-EFB6-A92988CBDE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33624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1510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dirty="0"/>
              <a:t>Физические проявления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D5C161-F767-A06D-4631-0181369E71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uk-UA" dirty="0" err="1"/>
              <a:t>Итог</a:t>
            </a:r>
            <a:r>
              <a:rPr lang="uk-UA" dirty="0"/>
              <a:t>:</a:t>
            </a:r>
            <a:endParaRPr lang="en-US" dirty="0"/>
          </a:p>
        </p:txBody>
      </p:sp>
      <p:pic>
        <p:nvPicPr>
          <p:cNvPr id="41" name="Picture Placeholder 4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2" b="20752"/>
          <a:stretch>
            <a:fillRect/>
          </a:stretch>
        </p:blipFill>
        <p:spPr/>
      </p:pic>
      <p:sp>
        <p:nvSpPr>
          <p:cNvPr id="30" name="Text Placeholder 29"/>
          <p:cNvSpPr>
            <a:spLocks noGrp="1"/>
          </p:cNvSpPr>
          <p:nvPr>
            <p:ph type="body" sz="quarter" idx="22"/>
          </p:nvPr>
        </p:nvSpPr>
        <p:spPr>
          <a:xfrm>
            <a:off x="216649" y="2718461"/>
            <a:ext cx="2731268" cy="402343"/>
          </a:xfrm>
        </p:spPr>
        <p:txBody>
          <a:bodyPr/>
          <a:lstStyle/>
          <a:p>
            <a:r>
              <a:rPr lang="ru-RU" dirty="0">
                <a:latin typeface="+mj-lt"/>
              </a:rPr>
              <a:t>Превозносит Иисуса
</a:t>
            </a:r>
          </a:p>
        </p:txBody>
      </p:sp>
      <p:pic>
        <p:nvPicPr>
          <p:cNvPr id="42" name="Picture Placeholder 41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" b="42604"/>
          <a:stretch/>
        </p:blipFill>
        <p:spPr/>
      </p:pic>
      <p:sp>
        <p:nvSpPr>
          <p:cNvPr id="32" name="Text Placeholder 3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Не противоречит Библии
</a:t>
            </a:r>
          </a:p>
        </p:txBody>
      </p:sp>
      <p:pic>
        <p:nvPicPr>
          <p:cNvPr id="43" name="Picture Placeholder 42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2" b="42575"/>
          <a:stretch/>
        </p:blipFill>
        <p:spPr/>
      </p:pic>
      <p:sp>
        <p:nvSpPr>
          <p:cNvPr id="34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5991197" y="2718462"/>
            <a:ext cx="2852552" cy="402342"/>
          </a:xfrm>
        </p:spPr>
        <p:txBody>
          <a:bodyPr/>
          <a:lstStyle/>
          <a:p>
            <a:r>
              <a:rPr lang="ru-RU" dirty="0">
                <a:latin typeface="+mj-lt"/>
              </a:rPr>
              <a:t>Призывает к покаянию
</a:t>
            </a:r>
          </a:p>
        </p:txBody>
      </p:sp>
      <p:pic>
        <p:nvPicPr>
          <p:cNvPr id="44" name="Picture Placeholder 43"/>
          <p:cNvPicPr>
            <a:picLocks noGrp="1" noChangeAspect="1"/>
          </p:cNvPicPr>
          <p:nvPr>
            <p:ph type="pic" sz="quarter" idx="3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9" b="17179"/>
          <a:stretch>
            <a:fillRect/>
          </a:stretch>
        </p:blipFill>
        <p:spPr/>
      </p:pic>
      <p:sp>
        <p:nvSpPr>
          <p:cNvPr id="36" name="Text Placeholder 35"/>
          <p:cNvSpPr>
            <a:spLocks noGrp="1"/>
          </p:cNvSpPr>
          <p:nvPr>
            <p:ph type="body" sz="quarter" idx="32"/>
          </p:nvPr>
        </p:nvSpPr>
        <p:spPr>
          <a:xfrm>
            <a:off x="8957" y="4471062"/>
            <a:ext cx="3122432" cy="258772"/>
          </a:xfrm>
        </p:spPr>
        <p:txBody>
          <a:bodyPr/>
          <a:lstStyle/>
          <a:p>
            <a:r>
              <a:rPr lang="ru-RU" dirty="0">
                <a:latin typeface="+mj-lt"/>
              </a:rPr>
              <a:t>Исполнение пророчеств
</a:t>
            </a:r>
          </a:p>
        </p:txBody>
      </p:sp>
      <p:pic>
        <p:nvPicPr>
          <p:cNvPr id="45" name="Picture Placeholder 44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6" b="22746"/>
          <a:stretch>
            <a:fillRect/>
          </a:stretch>
        </p:blipFill>
        <p:spPr/>
      </p:pic>
      <p:sp>
        <p:nvSpPr>
          <p:cNvPr id="38" name="Text Placeholder 37"/>
          <p:cNvSpPr>
            <a:spLocks noGrp="1"/>
          </p:cNvSpPr>
          <p:nvPr>
            <p:ph type="body" sz="quarter" idx="34"/>
          </p:nvPr>
        </p:nvSpPr>
        <p:spPr>
          <a:xfrm>
            <a:off x="3103485" y="4471062"/>
            <a:ext cx="2778700" cy="420522"/>
          </a:xfrm>
        </p:spPr>
        <p:txBody>
          <a:bodyPr/>
          <a:lstStyle/>
          <a:p>
            <a:r>
              <a:rPr lang="ru-RU" dirty="0">
                <a:latin typeface="+mj-lt"/>
              </a:rPr>
              <a:t>Приносит хорошие плоды
</a:t>
            </a:r>
          </a:p>
        </p:txBody>
      </p:sp>
      <p:pic>
        <p:nvPicPr>
          <p:cNvPr id="46" name="Picture Placeholder 45"/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" b="33803"/>
          <a:stretch/>
        </p:blipFill>
        <p:spPr/>
      </p:pic>
      <p:sp>
        <p:nvSpPr>
          <p:cNvPr id="40" name="Text Placeholder 39"/>
          <p:cNvSpPr>
            <a:spLocks noGrp="1"/>
          </p:cNvSpPr>
          <p:nvPr>
            <p:ph type="body" sz="quarter" idx="36"/>
          </p:nvPr>
        </p:nvSpPr>
        <p:spPr>
          <a:xfrm>
            <a:off x="5654495" y="4471062"/>
            <a:ext cx="3515384" cy="420522"/>
          </a:xfrm>
        </p:spPr>
        <p:txBody>
          <a:bodyPr/>
          <a:lstStyle/>
          <a:p>
            <a:r>
              <a:rPr lang="ru-RU" dirty="0">
                <a:latin typeface="+mj-lt"/>
              </a:rPr>
              <a:t>Получает видения и сны
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DB8AD5-6A7E-D765-0D43-9FD7100B5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838199" y="478345"/>
            <a:ext cx="1752601" cy="721805"/>
          </a:xfrm>
          <a:prstGeom prst="rect">
            <a:avLst/>
          </a:prstGeom>
          <a:solidFill>
            <a:srgbClr val="BFBBAF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15520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b="10681"/>
          <a:stretch>
            <a:fillRect/>
          </a:stretch>
        </p:blipFill>
        <p:spPr/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40428" y="4400550"/>
            <a:ext cx="4495800" cy="42052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j-lt"/>
              </a:rPr>
              <a:t>Бог любит тебя!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25DAF9-35F5-DF13-60A4-DF347DC02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4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 warm welcome to everyone!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428750"/>
            <a:ext cx="26670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en-US" sz="14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095750"/>
            <a:ext cx="7848599" cy="533400"/>
          </a:xfrm>
          <a:prstGeom prst="rect">
            <a:avLst/>
          </a:prstGeom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rtlCol="0" anchor="t">
            <a:norm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+mj-lt"/>
                <a:cs typeface="Kalinga" pitchFamily="34" charset="0"/>
              </a:rPr>
              <a:t>ПОЧЕМУ </a:t>
            </a:r>
            <a:r>
              <a:rPr lang="uk-UA" sz="2400" dirty="0" smtClean="0">
                <a:solidFill>
                  <a:schemeClr val="bg1"/>
                </a:solidFill>
                <a:latin typeface="+mj-lt"/>
                <a:cs typeface="Kalinga" pitchFamily="34" charset="0"/>
              </a:rPr>
              <a:t>ЭЛЛЕН </a:t>
            </a:r>
            <a:r>
              <a:rPr lang="uk-UA" sz="2400" dirty="0">
                <a:solidFill>
                  <a:schemeClr val="bg1"/>
                </a:solidFill>
                <a:latin typeface="+mj-lt"/>
                <a:cs typeface="Kalinga" pitchFamily="34" charset="0"/>
              </a:rPr>
              <a:t>УАЙТ ЯВЛЯЕТСЯ ИСТИННЫМ ПРОРОКОМ?</a:t>
            </a:r>
            <a:endParaRPr lang="en-US" sz="1200" dirty="0">
              <a:solidFill>
                <a:schemeClr val="bg1"/>
              </a:solidFill>
              <a:latin typeface="+mj-lt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Бог обещал нам пророков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2000" y="1428750"/>
            <a:ext cx="4191000" cy="3124200"/>
          </a:xfrm>
        </p:spPr>
        <p:txBody>
          <a:bodyPr/>
          <a:lstStyle/>
          <a:p>
            <a:r>
              <a:rPr lang="ru-RU" sz="2400" b="0" dirty="0"/>
              <a:t>«Берегитесь лжепророков, которые приходят к вам в овечьей одежде, а внутри суть волки хищные» (</a:t>
            </a:r>
            <a:r>
              <a:rPr lang="ru-RU" sz="2400" b="0" dirty="0" smtClean="0"/>
              <a:t>Мф. </a:t>
            </a:r>
            <a:r>
              <a:rPr lang="ru-RU" sz="2400" b="0" dirty="0"/>
              <a:t>7:15).</a:t>
            </a:r>
          </a:p>
          <a:p>
            <a:r>
              <a:rPr lang="ru-RU" sz="2400" b="0" dirty="0">
                <a:latin typeface="+mj-lt"/>
              </a:rPr>
              <a:t>«Пророчества не уничижайте. Все испытывайте, хорошего </a:t>
            </a:r>
            <a:r>
              <a:rPr lang="ru-RU" sz="2400" b="0" dirty="0" err="1">
                <a:latin typeface="+mj-lt"/>
              </a:rPr>
              <a:t>держи́тесь</a:t>
            </a:r>
            <a:r>
              <a:rPr lang="ru-RU" sz="2400" b="0" dirty="0">
                <a:latin typeface="+mj-lt"/>
              </a:rPr>
              <a:t>!» (1 Фес. 5:20-21).</a:t>
            </a:r>
          </a:p>
          <a:p>
            <a:endParaRPr lang="uk-UA" sz="2400" dirty="0">
              <a:latin typeface="+mj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06CEB-DAEE-683C-2A69-F2C0424B5D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199" y="630745"/>
            <a:ext cx="2590801" cy="508559"/>
          </a:xfrm>
          <a:prstGeom prst="rect">
            <a:avLst/>
          </a:prstGeom>
          <a:solidFill>
            <a:srgbClr val="E5B35B"/>
          </a:solidFill>
        </p:spPr>
        <p:txBody>
          <a:bodyPr vert="horz" wrap="square" lIns="0" tIns="0" rIns="0" bIns="0" rtlCol="0" anchor="t">
            <a:noAutofit/>
          </a:bodyPr>
          <a:lstStyle/>
          <a:p>
            <a:r>
              <a:rPr lang="ru-RU" sz="1600" b="1" dirty="0" smtClean="0">
                <a:cs typeface="Kalinga" panose="020B0604020202020204" charset="0"/>
              </a:rPr>
              <a:t>Почему Эллен Уайт является истинным пророком?</a:t>
            </a:r>
          </a:p>
        </p:txBody>
      </p:sp>
    </p:spTree>
    <p:extLst>
      <p:ext uri="{BB962C8B-B14F-4D97-AF65-F5344CB8AC3E}">
        <p14:creationId xmlns:p14="http://schemas.microsoft.com/office/powerpoint/2010/main" val="6870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427515"/>
            <a:ext cx="5374572" cy="420522"/>
          </a:xfrm>
        </p:spPr>
        <p:txBody>
          <a:bodyPr>
            <a:noAutofit/>
          </a:bodyPr>
          <a:lstStyle/>
          <a:p>
            <a:r>
              <a:rPr lang="ru-RU" dirty="0">
                <a:latin typeface="+mj-lt"/>
              </a:rPr>
              <a:t>Каждый может принять Божий призыв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332"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4CCFA163-9B52-61D7-B494-1D72F464A7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06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332"/>
          <a:stretch>
            <a:fillRect/>
          </a:stretch>
        </p:blipFill>
        <p:spPr>
          <a:xfrm>
            <a:off x="0" y="209550"/>
            <a:ext cx="9144000" cy="409463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424040"/>
            <a:ext cx="7848600" cy="420522"/>
          </a:xfrm>
        </p:spPr>
        <p:txBody>
          <a:bodyPr>
            <a:noAutofit/>
          </a:bodyPr>
          <a:lstStyle/>
          <a:p>
            <a:r>
              <a:rPr lang="ru-RU" dirty="0"/>
              <a:t>Каждый может принять Божий призыв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886200" y="3694585"/>
            <a:ext cx="5023262" cy="609600"/>
          </a:xfrm>
        </p:spPr>
        <p:txBody>
          <a:bodyPr/>
          <a:lstStyle/>
          <a:p>
            <a:pPr lvl="1" algn="r"/>
            <a:r>
              <a:rPr lang="ru-RU" sz="2000" spc="-60" dirty="0">
                <a:latin typeface="+mj-lt"/>
              </a:rPr>
              <a:t>“У него были четыре дочери девицы, пророчествующие” (Деян. 21:9)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422CBB1-27A7-EDBA-F4E5-DFC1109407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63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 anchor="t">
        <a:normAutofit/>
      </a:bodyPr>
      <a:lstStyle>
        <a:defPPr>
          <a:defRPr sz="1200" dirty="0" smtClean="0">
            <a:latin typeface="Kalinga" pitchFamily="34" charset="0"/>
            <a:cs typeface="Kaling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3467</Words>
  <Application>Microsoft Office PowerPoint</Application>
  <PresentationFormat>Экран (16:9)</PresentationFormat>
  <Paragraphs>345</Paragraphs>
  <Slides>66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1" baseType="lpstr">
      <vt:lpstr>Arial</vt:lpstr>
      <vt:lpstr>Kalinga</vt:lpstr>
      <vt:lpstr>Wingdings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</dc:creator>
  <cp:lastModifiedBy>катя</cp:lastModifiedBy>
  <cp:revision>357</cp:revision>
  <dcterms:created xsi:type="dcterms:W3CDTF">2012-02-26T14:24:24Z</dcterms:created>
  <dcterms:modified xsi:type="dcterms:W3CDTF">2022-09-08T11:49:02Z</dcterms:modified>
</cp:coreProperties>
</file>