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320" r:id="rId3"/>
    <p:sldId id="290" r:id="rId4"/>
    <p:sldId id="291" r:id="rId5"/>
    <p:sldId id="293" r:id="rId6"/>
    <p:sldId id="294" r:id="rId7"/>
    <p:sldId id="295" r:id="rId8"/>
    <p:sldId id="261" r:id="rId9"/>
    <p:sldId id="296" r:id="rId10"/>
    <p:sldId id="297" r:id="rId11"/>
    <p:sldId id="298" r:id="rId12"/>
    <p:sldId id="272" r:id="rId13"/>
    <p:sldId id="273" r:id="rId14"/>
    <p:sldId id="299" r:id="rId15"/>
    <p:sldId id="274" r:id="rId16"/>
    <p:sldId id="275" r:id="rId17"/>
    <p:sldId id="276" r:id="rId18"/>
    <p:sldId id="300" r:id="rId19"/>
    <p:sldId id="277" r:id="rId20"/>
    <p:sldId id="278" r:id="rId21"/>
    <p:sldId id="301" r:id="rId22"/>
    <p:sldId id="315" r:id="rId23"/>
    <p:sldId id="302" r:id="rId24"/>
    <p:sldId id="316" r:id="rId25"/>
    <p:sldId id="303" r:id="rId26"/>
    <p:sldId id="317" r:id="rId27"/>
    <p:sldId id="304" r:id="rId28"/>
    <p:sldId id="262" r:id="rId29"/>
    <p:sldId id="305" r:id="rId30"/>
    <p:sldId id="264" r:id="rId31"/>
    <p:sldId id="263" r:id="rId32"/>
    <p:sldId id="266" r:id="rId33"/>
    <p:sldId id="306" r:id="rId34"/>
    <p:sldId id="283" r:id="rId35"/>
    <p:sldId id="307" r:id="rId36"/>
    <p:sldId id="308" r:id="rId37"/>
    <p:sldId id="309" r:id="rId38"/>
    <p:sldId id="318" r:id="rId39"/>
    <p:sldId id="311" r:id="rId40"/>
    <p:sldId id="312" r:id="rId41"/>
    <p:sldId id="319" r:id="rId42"/>
    <p:sldId id="314" r:id="rId43"/>
    <p:sldId id="321"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1pPr>
    <a:lvl2pPr marL="0" marR="0" indent="3429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2pPr>
    <a:lvl3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3pPr>
    <a:lvl4pPr marL="0" marR="0" indent="10287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4pPr>
    <a:lvl5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5pPr>
    <a:lvl6pPr marL="0" marR="0" indent="17145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6pPr>
    <a:lvl7pPr marL="0" marR="0" indent="2057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7pPr>
    <a:lvl8pPr marL="0" marR="0" indent="24003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8pPr>
    <a:lvl9pPr marL="0" marR="0" indent="2743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87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818181"/>
        </a:fontRef>
        <a:srgbClr val="818181"/>
      </a:tcTxStyle>
      <a:tcStyle>
        <a:tcBdr>
          <a:left>
            <a:ln w="12700" cap="flat">
              <a:solidFill>
                <a:srgbClr val="A5A7A6"/>
              </a:solidFill>
              <a:prstDash val="solid"/>
              <a:miter lim="400000"/>
            </a:ln>
          </a:left>
          <a:right>
            <a:ln w="12700" cap="flat">
              <a:solidFill>
                <a:srgbClr val="A5A7A6"/>
              </a:solidFill>
              <a:prstDash val="solid"/>
              <a:miter lim="400000"/>
            </a:ln>
          </a:right>
          <a:top>
            <a:ln w="12700" cap="flat">
              <a:solidFill>
                <a:srgbClr val="A5A7A6"/>
              </a:solidFill>
              <a:prstDash val="solid"/>
              <a:miter lim="400000"/>
            </a:ln>
          </a:top>
          <a:bottom>
            <a:ln w="12700" cap="flat">
              <a:solidFill>
                <a:srgbClr val="A5A7A6"/>
              </a:solidFill>
              <a:prstDash val="solid"/>
              <a:miter lim="400000"/>
            </a:ln>
          </a:bottom>
          <a:insideH>
            <a:ln w="12700" cap="flat">
              <a:solidFill>
                <a:srgbClr val="A5A7A6"/>
              </a:solidFill>
              <a:prstDash val="solid"/>
              <a:miter lim="400000"/>
            </a:ln>
          </a:insideH>
          <a:insideV>
            <a:ln w="12700" cap="flat">
              <a:solidFill>
                <a:srgbClr val="A5A7A6"/>
              </a:solidFill>
              <a:prstDash val="solid"/>
              <a:miter lim="400000"/>
            </a:ln>
          </a:insideV>
        </a:tcBdr>
        <a:fill>
          <a:noFill/>
        </a:fill>
      </a:tcStyle>
    </a:wholeTbl>
    <a:band2H>
      <a:tcTxStyle/>
      <a:tcStyle>
        <a:tcBdr/>
        <a:fill>
          <a:solidFill>
            <a:srgbClr val="E4E5E4">
              <a:alpha val="31000"/>
            </a:srgbClr>
          </a:solidFill>
        </a:fill>
      </a:tcStyle>
    </a:band2H>
    <a:firstCol>
      <a:tcTxStyle b="off" i="off">
        <a:fontRef idx="minor">
          <a:srgbClr val="FFFFFF"/>
        </a:fontRef>
        <a:srgbClr val="FFFFFF"/>
      </a:tcTxStyle>
      <a:tcStyle>
        <a:tcBdr>
          <a:left>
            <a:ln w="12700" cap="flat">
              <a:solidFill>
                <a:srgbClr val="A5A7A6"/>
              </a:solidFill>
              <a:prstDash val="solid"/>
              <a:miter lim="400000"/>
            </a:ln>
          </a:left>
          <a:right>
            <a:ln w="12700" cap="flat">
              <a:solidFill>
                <a:srgbClr val="A5A7A6"/>
              </a:solidFill>
              <a:prstDash val="solid"/>
              <a:miter lim="400000"/>
            </a:ln>
          </a:right>
          <a:top>
            <a:ln w="12700" cap="flat">
              <a:solidFill>
                <a:srgbClr val="A5A7A6"/>
              </a:solidFill>
              <a:prstDash val="solid"/>
              <a:miter lim="400000"/>
            </a:ln>
          </a:top>
          <a:bottom>
            <a:ln w="12700" cap="flat">
              <a:solidFill>
                <a:srgbClr val="A5A7A6"/>
              </a:solidFill>
              <a:prstDash val="solid"/>
              <a:miter lim="400000"/>
            </a:ln>
          </a:bottom>
          <a:insideH>
            <a:ln w="12700" cap="flat">
              <a:solidFill>
                <a:srgbClr val="A5A7A6"/>
              </a:solidFill>
              <a:prstDash val="solid"/>
              <a:miter lim="400000"/>
            </a:ln>
          </a:insideH>
          <a:insideV>
            <a:ln w="12700" cap="flat">
              <a:solidFill>
                <a:srgbClr val="A5A7A6"/>
              </a:solidFill>
              <a:prstDash val="solid"/>
              <a:miter lim="400000"/>
            </a:ln>
          </a:insideV>
        </a:tcBdr>
        <a:fill>
          <a:noFill/>
        </a:fill>
      </a:tcStyle>
    </a:firstCol>
    <a:lastRow>
      <a:tcTxStyle b="off" i="off">
        <a:fontRef idx="minor">
          <a:srgbClr val="FFFFFF"/>
        </a:fontRef>
        <a:srgbClr val="FFFFFF"/>
      </a:tcTxStyle>
      <a:tcStyle>
        <a:tcBdr>
          <a:left>
            <a:ln w="12700" cap="flat">
              <a:solidFill>
                <a:srgbClr val="A5A7A6"/>
              </a:solidFill>
              <a:prstDash val="solid"/>
              <a:miter lim="400000"/>
            </a:ln>
          </a:left>
          <a:right>
            <a:ln w="12700" cap="flat">
              <a:solidFill>
                <a:srgbClr val="A5A7A6"/>
              </a:solidFill>
              <a:prstDash val="solid"/>
              <a:miter lim="400000"/>
            </a:ln>
          </a:right>
          <a:top>
            <a:ln w="25400" cap="flat">
              <a:solidFill>
                <a:srgbClr val="A5A7A6"/>
              </a:solidFill>
              <a:prstDash val="solid"/>
              <a:miter lim="400000"/>
            </a:ln>
          </a:top>
          <a:bottom>
            <a:ln w="12700" cap="flat">
              <a:solidFill>
                <a:srgbClr val="A5A7A6"/>
              </a:solidFill>
              <a:prstDash val="solid"/>
              <a:miter lim="400000"/>
            </a:ln>
          </a:bottom>
          <a:insideH>
            <a:ln w="12700" cap="flat">
              <a:solidFill>
                <a:srgbClr val="A5A7A6"/>
              </a:solidFill>
              <a:prstDash val="solid"/>
              <a:miter lim="400000"/>
            </a:ln>
          </a:insideH>
          <a:insideV>
            <a:ln w="12700" cap="flat">
              <a:solidFill>
                <a:srgbClr val="A5A7A6"/>
              </a:solidFill>
              <a:prstDash val="solid"/>
              <a:miter lim="400000"/>
            </a:ln>
          </a:insideV>
        </a:tcBdr>
        <a:fill>
          <a:noFill/>
        </a:fill>
      </a:tcStyle>
    </a:lastRow>
    <a:firstRow>
      <a:tcTxStyle b="off" i="off">
        <a:fontRef idx="minor">
          <a:srgbClr val="FFFFFF"/>
        </a:fontRef>
        <a:srgbClr val="FFFFFF"/>
      </a:tcTxStyle>
      <a:tcStyle>
        <a:tcBdr>
          <a:left>
            <a:ln w="12700" cap="flat">
              <a:solidFill>
                <a:srgbClr val="A5A7A6"/>
              </a:solidFill>
              <a:prstDash val="solid"/>
              <a:miter lim="400000"/>
            </a:ln>
          </a:left>
          <a:right>
            <a:ln w="12700" cap="flat">
              <a:solidFill>
                <a:srgbClr val="A5A7A6"/>
              </a:solidFill>
              <a:prstDash val="solid"/>
              <a:miter lim="400000"/>
            </a:ln>
          </a:right>
          <a:top>
            <a:ln w="12700" cap="flat">
              <a:solidFill>
                <a:srgbClr val="A5A7A6"/>
              </a:solidFill>
              <a:prstDash val="solid"/>
              <a:miter lim="400000"/>
            </a:ln>
          </a:top>
          <a:bottom>
            <a:ln w="12700" cap="flat">
              <a:solidFill>
                <a:srgbClr val="A5A7A6"/>
              </a:solidFill>
              <a:prstDash val="solid"/>
              <a:miter lim="400000"/>
            </a:ln>
          </a:bottom>
          <a:insideH>
            <a:ln w="12700" cap="flat">
              <a:solidFill>
                <a:srgbClr val="A5A7A6"/>
              </a:solidFill>
              <a:prstDash val="solid"/>
              <a:miter lim="400000"/>
            </a:ln>
          </a:insideH>
          <a:insideV>
            <a:ln w="12700" cap="flat">
              <a:solidFill>
                <a:srgbClr val="A5A7A6"/>
              </a:solidFill>
              <a:prstDash val="solid"/>
              <a:miter lim="400000"/>
            </a:ln>
          </a:insideV>
        </a:tcBdr>
        <a:fill>
          <a:no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4" autoAdjust="0"/>
    <p:restoredTop sz="35372" autoAdjust="0"/>
  </p:normalViewPr>
  <p:slideViewPr>
    <p:cSldViewPr snapToGrid="0">
      <p:cViewPr varScale="1">
        <p:scale>
          <a:sx n="17" d="100"/>
          <a:sy n="17" d="100"/>
        </p:scale>
        <p:origin x="2348" y="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457200" defTabSz="584200" latinLnBrk="0">
      <a:defRPr sz="2200">
        <a:latin typeface="Lucida Grande"/>
        <a:ea typeface="Lucida Grande"/>
        <a:cs typeface="Lucida Grande"/>
        <a:sym typeface="Lucida Grande"/>
      </a:defRPr>
    </a:lvl2pPr>
    <a:lvl3pPr indent="914400" defTabSz="584200" latinLnBrk="0">
      <a:defRPr sz="2200">
        <a:latin typeface="Lucida Grande"/>
        <a:ea typeface="Lucida Grande"/>
        <a:cs typeface="Lucida Grande"/>
        <a:sym typeface="Lucida Grande"/>
      </a:defRPr>
    </a:lvl3pPr>
    <a:lvl4pPr indent="1371600" defTabSz="584200" latinLnBrk="0">
      <a:defRPr sz="2200">
        <a:latin typeface="Lucida Grande"/>
        <a:ea typeface="Lucida Grande"/>
        <a:cs typeface="Lucida Grande"/>
        <a:sym typeface="Lucida Grande"/>
      </a:defRPr>
    </a:lvl4pPr>
    <a:lvl5pPr indent="1828800" defTabSz="584200" latinLnBrk="0">
      <a:defRPr sz="2200">
        <a:latin typeface="Lucida Grande"/>
        <a:ea typeface="Lucida Grande"/>
        <a:cs typeface="Lucida Grande"/>
        <a:sym typeface="Lucida Grande"/>
      </a:defRPr>
    </a:lvl5pPr>
    <a:lvl6pPr indent="2286000" defTabSz="584200" latinLnBrk="0">
      <a:defRPr sz="2200">
        <a:latin typeface="Lucida Grande"/>
        <a:ea typeface="Lucida Grande"/>
        <a:cs typeface="Lucida Grande"/>
        <a:sym typeface="Lucida Grande"/>
      </a:defRPr>
    </a:lvl6pPr>
    <a:lvl7pPr indent="2743200" defTabSz="584200" latinLnBrk="0">
      <a:defRPr sz="2200">
        <a:latin typeface="Lucida Grande"/>
        <a:ea typeface="Lucida Grande"/>
        <a:cs typeface="Lucida Grande"/>
        <a:sym typeface="Lucida Grande"/>
      </a:defRPr>
    </a:lvl7pPr>
    <a:lvl8pPr indent="3200400" defTabSz="584200" latinLnBrk="0">
      <a:defRPr sz="2200">
        <a:latin typeface="Lucida Grande"/>
        <a:ea typeface="Lucida Grande"/>
        <a:cs typeface="Lucida Grande"/>
        <a:sym typeface="Lucida Grande"/>
      </a:defRPr>
    </a:lvl8pPr>
    <a:lvl9pPr indent="36576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Библия уникальна среди всех религиозных книг. Ее заявление о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богодухновенности</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подтверждается исторической точностью и пророчествами. Именно это</a:t>
            </a:r>
            <a:r>
              <a:rPr lang="ru-RU" sz="1800" baseline="0" dirty="0" smtClean="0">
                <a:effectLst/>
                <a:latin typeface="Times New Roman" panose="02020603050405020304" pitchFamily="18" charset="0"/>
                <a:ea typeface="DengXian" panose="02010600030101010101" pitchFamily="2" charset="-122"/>
                <a:cs typeface="Arial" panose="020B0604020202020204" pitchFamily="34" charset="0"/>
              </a:rPr>
              <a:t> утверждение о </a:t>
            </a:r>
            <a:r>
              <a:rPr lang="ru-RU" sz="1800" baseline="0" dirty="0" err="1" smtClean="0">
                <a:effectLst/>
                <a:latin typeface="Times New Roman" panose="02020603050405020304" pitchFamily="18" charset="0"/>
                <a:ea typeface="DengXian" panose="02010600030101010101" pitchFamily="2" charset="-122"/>
                <a:cs typeface="Arial" panose="020B0604020202020204" pitchFamily="34" charset="0"/>
              </a:rPr>
              <a:t>богодухновенности</a:t>
            </a:r>
            <a:r>
              <a:rPr lang="ru-RU" sz="1800" baseline="0" dirty="0" smtClean="0">
                <a:effectLst/>
                <a:latin typeface="Times New Roman" panose="02020603050405020304" pitchFamily="18" charset="0"/>
                <a:ea typeface="DengXian" panose="02010600030101010101" pitchFamily="2" charset="-122"/>
                <a:cs typeface="Arial" panose="020B0604020202020204" pitchFamily="34" charset="0"/>
              </a:rPr>
              <a:t> и </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является основой ее авторитета. Мы подробно рассмотрим авторитет Библии, который опирается как на внешние, так и на внутренние доказательства.</a:t>
            </a:r>
          </a:p>
        </p:txBody>
      </p:sp>
    </p:spTree>
    <p:extLst>
      <p:ext uri="{BB962C8B-B14F-4D97-AF65-F5344CB8AC3E}">
        <p14:creationId xmlns:p14="http://schemas.microsoft.com/office/powerpoint/2010/main" val="1614887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126238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r>
              <a:rPr lang="ru-RU" sz="1800" dirty="0" smtClean="0">
                <a:effectLst/>
                <a:latin typeface="Times New Roman" panose="02020603050405020304" pitchFamily="18" charset="0"/>
                <a:ea typeface="DengXian" panose="02010600030101010101" pitchFamily="2" charset="-122"/>
              </a:rPr>
              <a:t>Новый Завет имеет еще более надежные свидетельства: более шести тысяч рукописей на греческом языке, некоторые из которых можно датировать несколькими десятилетиями с момента их создания. (P46 - один из старейших и наиболее важных папирусов НЗ)</a:t>
            </a:r>
          </a:p>
          <a:p>
            <a:pPr algn="l" defTabSz="584200" rtl="0" latinLnBrk="0"/>
            <a:endParaRPr lang="ru-RU" sz="1800" dirty="0" smtClean="0">
              <a:effectLst/>
              <a:latin typeface="Times New Roman" panose="02020603050405020304" pitchFamily="18" charset="0"/>
              <a:ea typeface="DengXian" panose="02010600030101010101" pitchFamily="2" charset="-122"/>
            </a:endParaRPr>
          </a:p>
          <a:p>
            <a:pPr algn="l" defTabSz="584200" rtl="0" latinLnBrk="0"/>
            <a:r>
              <a:rPr lang="en-US" sz="1800" dirty="0" smtClean="0">
                <a:effectLst/>
                <a:latin typeface="Times New Roman" panose="02020603050405020304" pitchFamily="18" charset="0"/>
                <a:ea typeface="DengXian" panose="02010600030101010101" pitchFamily="2" charset="-122"/>
              </a:rPr>
              <a:t>The </a:t>
            </a:r>
            <a:r>
              <a:rPr lang="en-US" sz="1800" dirty="0">
                <a:effectLst/>
                <a:latin typeface="Times New Roman" panose="02020603050405020304" pitchFamily="18" charset="0"/>
                <a:ea typeface="DengXian" panose="02010600030101010101" pitchFamily="2" charset="-122"/>
              </a:rPr>
              <a:t>New Testament is even more firmly attested, with over six thousand manuscripts in Greek, some of which may date to within a few decades of their composition.</a:t>
            </a:r>
            <a:r>
              <a:rPr lang="en-US" dirty="0">
                <a:effectLst/>
              </a:rPr>
              <a:t> (P46 – one of oldest and most important of the NT papyri)</a:t>
            </a:r>
            <a:endParaRPr lang="en-US" dirty="0"/>
          </a:p>
        </p:txBody>
      </p:sp>
    </p:spTree>
    <p:extLst>
      <p:ext uri="{BB962C8B-B14F-4D97-AF65-F5344CB8AC3E}">
        <p14:creationId xmlns:p14="http://schemas.microsoft.com/office/powerpoint/2010/main" val="129132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61863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2491005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2636987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3898901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1666316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3854837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2018121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208338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l" defTabSz="584200" rtl="0" latinLnBrk="0">
              <a:spcBef>
                <a:spcPts val="0"/>
              </a:spcBef>
              <a:spcAft>
                <a:spcPts val="0"/>
              </a:spcAft>
            </a:pPr>
            <a:r>
              <a:rPr lang="ru-RU" sz="1800" dirty="0" smtClean="0">
                <a:effectLst/>
                <a:latin typeface="Calibri" panose="020F0502020204030204" pitchFamily="34" charset="0"/>
                <a:ea typeface="DengXian" panose="02010600030101010101" pitchFamily="2" charset="-122"/>
                <a:cs typeface="Arial" panose="020B0604020202020204" pitchFamily="34" charset="0"/>
              </a:rPr>
              <a:t>Вы можете спросить, зачем нам нужна презентация об авторитете Библии? Разве мы не верим, что Библия - это слово Божье? Можно думать и надеяться, что как АСД мы верим в это. Но, к сожалению, не все так думают, даже не все профессора теологии АСД. Вот что сказал на эту тему один профессор теологии университета АСД.</a:t>
            </a:r>
          </a:p>
        </p:txBody>
      </p:sp>
    </p:spTree>
    <p:extLst>
      <p:ext uri="{BB962C8B-B14F-4D97-AF65-F5344CB8AC3E}">
        <p14:creationId xmlns:p14="http://schemas.microsoft.com/office/powerpoint/2010/main" val="344569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r>
              <a:rPr lang="ru-RU" sz="1800" dirty="0" smtClean="0">
                <a:effectLst/>
                <a:latin typeface="Times New Roman" panose="02020603050405020304" pitchFamily="18" charset="0"/>
                <a:ea typeface="DengXian" panose="02010600030101010101" pitchFamily="2" charset="-122"/>
              </a:rPr>
              <a:t>и </a:t>
            </a:r>
            <a:r>
              <a:rPr lang="ru-RU" sz="1800" dirty="0" err="1" smtClean="0">
                <a:effectLst/>
                <a:latin typeface="Times New Roman" panose="02020603050405020304" pitchFamily="18" charset="0"/>
                <a:ea typeface="DengXian" panose="02010600030101010101" pitchFamily="2" charset="-122"/>
              </a:rPr>
              <a:t>оссуарии</a:t>
            </a:r>
            <a:r>
              <a:rPr lang="ru-RU" sz="1800" dirty="0" smtClean="0">
                <a:effectLst/>
                <a:latin typeface="Times New Roman" panose="02020603050405020304" pitchFamily="18" charset="0"/>
                <a:ea typeface="DengXian" panose="02010600030101010101" pitchFamily="2" charset="-122"/>
              </a:rPr>
              <a:t> (урна</a:t>
            </a:r>
            <a:r>
              <a:rPr lang="ru-RU" sz="1800" baseline="0" dirty="0" smtClean="0">
                <a:effectLst/>
                <a:latin typeface="Times New Roman" panose="02020603050405020304" pitchFamily="18" charset="0"/>
                <a:ea typeface="DengXian" panose="02010600030101010101" pitchFamily="2" charset="-122"/>
              </a:rPr>
              <a:t> </a:t>
            </a:r>
            <a:r>
              <a:rPr lang="ru-RU" sz="1800" dirty="0" smtClean="0">
                <a:effectLst/>
                <a:latin typeface="Times New Roman" panose="02020603050405020304" pitchFamily="18" charset="0"/>
                <a:ea typeface="DengXian" panose="02010600030101010101" pitchFamily="2" charset="-122"/>
              </a:rPr>
              <a:t>для хранения костей умерших) с именами </a:t>
            </a:r>
            <a:r>
              <a:rPr lang="ru-RU" sz="1800" dirty="0" err="1" smtClean="0">
                <a:effectLst/>
                <a:latin typeface="Times New Roman" panose="02020603050405020304" pitchFamily="18" charset="0"/>
                <a:ea typeface="DengXian" panose="02010600030101010101" pitchFamily="2" charset="-122"/>
              </a:rPr>
              <a:t>Каиафы</a:t>
            </a:r>
            <a:r>
              <a:rPr lang="ru-RU" sz="1800" dirty="0" smtClean="0">
                <a:effectLst/>
                <a:latin typeface="Times New Roman" panose="02020603050405020304" pitchFamily="18" charset="0"/>
                <a:ea typeface="DengXian" panose="02010600030101010101" pitchFamily="2" charset="-122"/>
              </a:rPr>
              <a:t> и "Иакова, сына Иосифа, брата Иисуса".</a:t>
            </a:r>
          </a:p>
          <a:p>
            <a:pPr algn="l" defTabSz="584200" rtl="0" latinLnBrk="0"/>
            <a:endParaRPr lang="ru-RU" sz="1800" dirty="0" smtClean="0">
              <a:effectLst/>
              <a:latin typeface="Times New Roman" panose="02020603050405020304" pitchFamily="18" charset="0"/>
              <a:ea typeface="DengXian" panose="02010600030101010101" pitchFamily="2" charset="-122"/>
            </a:endParaRPr>
          </a:p>
          <a:p>
            <a:pPr algn="l" defTabSz="584200" rtl="0" latinLnBrk="0"/>
            <a:endParaRPr lang="ru-RU" sz="1800" dirty="0" smtClean="0">
              <a:effectLst/>
              <a:latin typeface="Times New Roman" panose="02020603050405020304" pitchFamily="18" charset="0"/>
              <a:ea typeface="DengXian" panose="02010600030101010101" pitchFamily="2" charset="-122"/>
            </a:endParaRPr>
          </a:p>
          <a:p>
            <a:pPr algn="l" defTabSz="584200" rtl="0" latinLnBrk="0"/>
            <a:r>
              <a:rPr lang="en-US" sz="1800" dirty="0" smtClean="0">
                <a:effectLst/>
                <a:latin typeface="Times New Roman" panose="02020603050405020304" pitchFamily="18" charset="0"/>
                <a:ea typeface="DengXian" panose="02010600030101010101" pitchFamily="2" charset="-122"/>
              </a:rPr>
              <a:t>and </a:t>
            </a:r>
            <a:r>
              <a:rPr lang="en-US" sz="1800" dirty="0">
                <a:effectLst/>
                <a:latin typeface="Times New Roman" panose="02020603050405020304" pitchFamily="18" charset="0"/>
                <a:ea typeface="DengXian" panose="02010600030101010101" pitchFamily="2" charset="-122"/>
              </a:rPr>
              <a:t>ossuaries bearing the names of Caiaphas and “James, son of Joseph, brother of Jesus.”</a:t>
            </a:r>
            <a:r>
              <a:rPr lang="en-US" dirty="0">
                <a:effectLst/>
              </a:rPr>
              <a:t> </a:t>
            </a:r>
            <a:endParaRPr lang="en-US" dirty="0"/>
          </a:p>
        </p:txBody>
      </p:sp>
    </p:spTree>
    <p:extLst>
      <p:ext uri="{BB962C8B-B14F-4D97-AF65-F5344CB8AC3E}">
        <p14:creationId xmlns:p14="http://schemas.microsoft.com/office/powerpoint/2010/main" val="2110598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Кроме того, Библия полна исторических ссылок, которые можно сверить со светскими источниками во многих местах. Существует «значительное</a:t>
            </a:r>
            <a:r>
              <a:rPr lang="ru-RU" sz="1800" baseline="0" dirty="0" smtClean="0">
                <a:effectLst/>
                <a:latin typeface="Times New Roman" panose="02020603050405020304" pitchFamily="18" charset="0"/>
                <a:ea typeface="DengXian" panose="02010600030101010101" pitchFamily="2" charset="-122"/>
                <a:cs typeface="Arial" panose="020B0604020202020204" pitchFamily="34" charset="0"/>
              </a:rPr>
              <a:t> количество</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хороших, основанных на фактах корреляций, начиная примерно с 2000 года до н.э. (и корнями уходящими в более ранние годы</a:t>
            </a:r>
            <a:r>
              <a:rPr lang="ru-RU" sz="1800" baseline="0" dirty="0" smtClean="0">
                <a:effectLst/>
                <a:latin typeface="Times New Roman" panose="02020603050405020304" pitchFamily="18" charset="0"/>
                <a:ea typeface="DengXian" panose="02010600030101010101" pitchFamily="2" charset="-122"/>
                <a:cs typeface="Arial" panose="020B0604020202020204" pitchFamily="34" charset="0"/>
              </a:rPr>
              <a:t> </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и заканчивая 400 годом до н.э.". Часто отсутствие доказательств ошибочно предлагается в качестве доказательства отсутствия исторического лица, места или события, упомянутого в Библии, но последующие открытия неоднократно подтверждали точность библейской информации.</a:t>
            </a:r>
          </a:p>
          <a:p>
            <a:pPr marL="0" marR="0" indent="457200">
              <a:spcBef>
                <a:spcPts val="0"/>
              </a:spcBef>
              <a:spcAft>
                <a:spcPts val="0"/>
              </a:spcAft>
            </a:pPr>
            <a:endParaRPr lang="ru-RU" sz="1800" dirty="0" smtClean="0">
              <a:effectLst/>
              <a:latin typeface="Times New Roman" panose="02020603050405020304" pitchFamily="18"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767805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dirty="0" smtClean="0">
                <a:effectLst/>
                <a:latin typeface="Times New Roman" panose="02020603050405020304" pitchFamily="18" charset="0"/>
                <a:ea typeface="DengXian" panose="02010600030101010101" pitchFamily="2" charset="-122"/>
              </a:rPr>
              <a:t>Аналогичная картина наблюдается и при изучении Нового Завета. Евангелия представляют собой важную основу для исторической оценки, и существует достаточно доказательств, подтверждающих их достоверность, будь то географическая точность, верования и практика Израиля первого века или археологическое и другое </a:t>
            </a:r>
            <a:r>
              <a:rPr lang="ru-RU" sz="1800" dirty="0" err="1" smtClean="0">
                <a:effectLst/>
                <a:latin typeface="Times New Roman" panose="02020603050405020304" pitchFamily="18" charset="0"/>
                <a:ea typeface="DengXian" panose="02010600030101010101" pitchFamily="2" charset="-122"/>
              </a:rPr>
              <a:t>внебиблейское</a:t>
            </a:r>
            <a:r>
              <a:rPr lang="ru-RU" sz="1800" dirty="0" smtClean="0">
                <a:effectLst/>
                <a:latin typeface="Times New Roman" panose="02020603050405020304" pitchFamily="18" charset="0"/>
                <a:ea typeface="DengXian" panose="02010600030101010101" pitchFamily="2" charset="-122"/>
              </a:rPr>
              <a:t> подтверждение конкретных деталей. Даже Евангелие от Иоанна, которое долгое время подвергалось сомнению как полезный исторический источник, оказалось довольно точным в различных деталях. Историчность книги Деяний по отношению к Посланиям, хотя часто подвергается сомнению, оказалась довольно точной в тех местах, где это можно проверить. Таким</a:t>
            </a:r>
            <a:r>
              <a:rPr lang="ru-RU" sz="1800" baseline="0" dirty="0" smtClean="0">
                <a:effectLst/>
                <a:latin typeface="Times New Roman" panose="02020603050405020304" pitchFamily="18" charset="0"/>
                <a:ea typeface="DengXian" panose="02010600030101010101" pitchFamily="2" charset="-122"/>
              </a:rPr>
              <a:t> образом</a:t>
            </a:r>
            <a:r>
              <a:rPr lang="ru-RU" sz="1800" dirty="0" smtClean="0">
                <a:effectLst/>
                <a:latin typeface="Times New Roman" panose="02020603050405020304" pitchFamily="18" charset="0"/>
                <a:ea typeface="DengXian" panose="02010600030101010101" pitchFamily="2" charset="-122"/>
              </a:rPr>
              <a:t>, историческая достоверность Нового Завета схожа с тем, что мы обнаружили в Ветхом Завете. Там, где возможна внешняя проверка, в целом он представляется очень надежным источником исторической информации.</a:t>
            </a:r>
          </a:p>
          <a:p>
            <a:pPr marL="0" marR="0" indent="457200">
              <a:spcBef>
                <a:spcPts val="0"/>
              </a:spcBef>
              <a:spcAft>
                <a:spcPts val="0"/>
              </a:spcAft>
            </a:pPr>
            <a:endParaRPr lang="ru-RU" sz="1800" dirty="0" smtClean="0">
              <a:effectLst/>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3008945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dirty="0" smtClean="0">
                <a:effectLst/>
                <a:latin typeface="Times New Roman" panose="02020603050405020304" pitchFamily="18" charset="0"/>
                <a:ea typeface="DengXian" panose="02010600030101010101" pitchFamily="2" charset="-122"/>
              </a:rPr>
              <a:t>Переходя к теме здоровья, следует отметить, что соответствующие законы Моисея позволили Израилю не только выжить, но и процветать как народу. К ним относится ограничение потребления жира и крови (Лев 3:17; 7:23), что способствует нормализации уровня холестерина в крови и позволяет избежать заражения инфекционными элементами, которые могут содержаться в этих веществах. Особенно примечательна заповедь об обрезании младенцев именно на восьмой день, когда фактор свертывания крови находится на пике (110% от нормы), и использование каменных (кремневых) ножей (</a:t>
            </a:r>
            <a:r>
              <a:rPr lang="ru-RU" sz="1800" dirty="0" err="1" smtClean="0">
                <a:effectLst/>
                <a:latin typeface="Times New Roman" panose="02020603050405020304" pitchFamily="18" charset="0"/>
                <a:ea typeface="DengXian" panose="02010600030101010101" pitchFamily="2" charset="-122"/>
              </a:rPr>
              <a:t>И.Нав</a:t>
            </a:r>
            <a:r>
              <a:rPr lang="ru-RU" sz="1800" dirty="0" smtClean="0">
                <a:effectLst/>
                <a:latin typeface="Times New Roman" panose="02020603050405020304" pitchFamily="18" charset="0"/>
                <a:ea typeface="DengXian" panose="02010600030101010101" pitchFamily="2" charset="-122"/>
              </a:rPr>
              <a:t>. 5:2; ср. Исход 4:25), помогающих обеспечить стерильность инструмента для этой процедуры. Моисеево законодательство "было первым в своем роде, признавшим, что инфекция может передаваться как через пищу, так и через воду".</a:t>
            </a:r>
          </a:p>
        </p:txBody>
      </p:sp>
    </p:spTree>
    <p:extLst>
      <p:ext uri="{BB962C8B-B14F-4D97-AF65-F5344CB8AC3E}">
        <p14:creationId xmlns:p14="http://schemas.microsoft.com/office/powerpoint/2010/main" val="363515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dirty="0" smtClean="0">
                <a:effectLst/>
                <a:latin typeface="Times New Roman" panose="02020603050405020304" pitchFamily="18" charset="0"/>
                <a:ea typeface="DengXian" panose="02010600030101010101" pitchFamily="2" charset="-122"/>
              </a:rPr>
              <a:t>Следование библейским рекомендациям в отношении сексуальных отношений - моногамные отношения между мужем и женой - помогает предотвратить передачу венерических заболеваний. Библейская концепция здоровья является целостной, охватывающей "не только физическое благополучие, но и духовные, умственные и эмоциональные качества".</a:t>
            </a:r>
          </a:p>
          <a:p>
            <a:pPr marL="0" marR="0" indent="457200">
              <a:spcBef>
                <a:spcPts val="0"/>
              </a:spcBef>
              <a:spcAft>
                <a:spcPts val="0"/>
              </a:spcAft>
            </a:pPr>
            <a:endParaRPr lang="ru-RU" sz="1800" dirty="0" smtClean="0">
              <a:effectLst/>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363603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97430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i="1" dirty="0" smtClean="0">
                <a:effectLst/>
                <a:latin typeface="Times New Roman" panose="02020603050405020304" pitchFamily="18" charset="0"/>
                <a:ea typeface="DengXian" panose="02010600030101010101" pitchFamily="2" charset="-122"/>
                <a:cs typeface="Arial" panose="020B0604020202020204" pitchFamily="34" charset="0"/>
              </a:rPr>
              <a:t>Внутреннее доказательство авторитета Библии. Две основные причины, представленные в Библии для веры в Бога и Его Слово, - это творение и пророчество (</a:t>
            </a:r>
            <a:r>
              <a:rPr lang="ru-RU" sz="1800" i="1" dirty="0" err="1" smtClean="0">
                <a:effectLst/>
                <a:latin typeface="Times New Roman" panose="02020603050405020304" pitchFamily="18" charset="0"/>
                <a:ea typeface="DengXian" panose="02010600030101010101" pitchFamily="2" charset="-122"/>
                <a:cs typeface="Arial" panose="020B0604020202020204" pitchFamily="34" charset="0"/>
              </a:rPr>
              <a:t>Ис</a:t>
            </a:r>
            <a:r>
              <a:rPr lang="ru-RU" sz="1800" i="1" dirty="0" smtClean="0">
                <a:effectLst/>
                <a:latin typeface="Times New Roman" panose="02020603050405020304" pitchFamily="18" charset="0"/>
                <a:ea typeface="DengXian" panose="02010600030101010101" pitchFamily="2" charset="-122"/>
                <a:cs typeface="Arial" panose="020B0604020202020204" pitchFamily="34" charset="0"/>
              </a:rPr>
              <a:t>. 40:25-28; 46:9, 10).</a:t>
            </a:r>
          </a:p>
        </p:txBody>
      </p:sp>
    </p:spTree>
    <p:extLst>
      <p:ext uri="{BB962C8B-B14F-4D97-AF65-F5344CB8AC3E}">
        <p14:creationId xmlns:p14="http://schemas.microsoft.com/office/powerpoint/2010/main" val="3351537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dirty="0" smtClean="0">
                <a:effectLst/>
                <a:latin typeface="Times New Roman" panose="02020603050405020304" pitchFamily="18" charset="0"/>
                <a:ea typeface="DengXian" panose="02010600030101010101" pitchFamily="2" charset="-122"/>
              </a:rPr>
              <a:t>Что касается творения, то предлагаемые объяснения спонтанного возникновения жизни из неживой материи не являются убедительными. Эта ситуация привела некоторых ученых к аргументам в пользу "разумного замысла". Интересно, что, в отличие от других древних историй творения, простое и элегантное описание творения за шесть дней, содержащееся в Бытие 1, хотя и не предлагает того, что можно было бы назвать "научным" объяснением, все еще правдоподобно и сегодня. На самом деле, многие библейские описания природы удивительно хорошо вписываются в наше научное понимание двадцать первого века. Земля описывается как шар (</a:t>
            </a:r>
            <a:r>
              <a:rPr lang="ru-RU" sz="1800" dirty="0" err="1" smtClean="0">
                <a:effectLst/>
                <a:latin typeface="Times New Roman" panose="02020603050405020304" pitchFamily="18" charset="0"/>
                <a:ea typeface="DengXian" panose="02010600030101010101" pitchFamily="2" charset="-122"/>
              </a:rPr>
              <a:t>Ис</a:t>
            </a:r>
            <a:r>
              <a:rPr lang="ru-RU" sz="1800" dirty="0" smtClean="0">
                <a:effectLst/>
                <a:latin typeface="Times New Roman" panose="02020603050405020304" pitchFamily="18" charset="0"/>
                <a:ea typeface="DengXian" panose="02010600030101010101" pitchFamily="2" charset="-122"/>
              </a:rPr>
              <a:t>. 40:22), который висит "ни на чем" (Иов 26:7). "Твердь" в Бытие переводится еврейским термином </a:t>
            </a:r>
            <a:r>
              <a:rPr lang="ru-RU" sz="1800" dirty="0" err="1" smtClean="0">
                <a:effectLst/>
                <a:latin typeface="Times New Roman" panose="02020603050405020304" pitchFamily="18" charset="0"/>
                <a:ea typeface="DengXian" panose="02010600030101010101" pitchFamily="2" charset="-122"/>
              </a:rPr>
              <a:t>rāqîaʿ</a:t>
            </a:r>
            <a:r>
              <a:rPr lang="ru-RU" sz="1800" dirty="0" smtClean="0">
                <a:effectLst/>
                <a:latin typeface="Times New Roman" panose="02020603050405020304" pitchFamily="18" charset="0"/>
                <a:ea typeface="DengXian" panose="02010600030101010101" pitchFamily="2" charset="-122"/>
              </a:rPr>
              <a:t>, что означает "простор" или "небо", а воды над этим простором, очевидно, означают облака. На самом деле, цикл испарения воды, образования облаков, ветра и дождя неоднократно упоминается в Писании (Иов 36:27-29; 37:11; </a:t>
            </a:r>
            <a:r>
              <a:rPr lang="ru-RU" sz="1800" dirty="0" err="1" smtClean="0">
                <a:effectLst/>
                <a:latin typeface="Times New Roman" panose="02020603050405020304" pitchFamily="18" charset="0"/>
                <a:ea typeface="DengXian" panose="02010600030101010101" pitchFamily="2" charset="-122"/>
              </a:rPr>
              <a:t>Пс</a:t>
            </a:r>
            <a:r>
              <a:rPr lang="ru-RU" sz="1800" dirty="0" smtClean="0">
                <a:effectLst/>
                <a:latin typeface="Times New Roman" panose="02020603050405020304" pitchFamily="18" charset="0"/>
                <a:ea typeface="DengXian" panose="02010600030101010101" pitchFamily="2" charset="-122"/>
              </a:rPr>
              <a:t> 104:13; 135:7; </a:t>
            </a:r>
            <a:r>
              <a:rPr lang="ru-RU" sz="1800" dirty="0" err="1" smtClean="0">
                <a:effectLst/>
                <a:latin typeface="Times New Roman" panose="02020603050405020304" pitchFamily="18" charset="0"/>
                <a:ea typeface="DengXian" panose="02010600030101010101" pitchFamily="2" charset="-122"/>
              </a:rPr>
              <a:t>Еккл</a:t>
            </a:r>
            <a:r>
              <a:rPr lang="ru-RU" sz="1800" dirty="0" smtClean="0">
                <a:effectLst/>
                <a:latin typeface="Times New Roman" panose="02020603050405020304" pitchFamily="18" charset="0"/>
                <a:ea typeface="DengXian" panose="02010600030101010101" pitchFamily="2" charset="-122"/>
              </a:rPr>
              <a:t> 1:6, 7; </a:t>
            </a:r>
            <a:r>
              <a:rPr lang="ru-RU" sz="1800" dirty="0" err="1" smtClean="0">
                <a:effectLst/>
                <a:latin typeface="Times New Roman" panose="02020603050405020304" pitchFamily="18" charset="0"/>
                <a:ea typeface="DengXian" panose="02010600030101010101" pitchFamily="2" charset="-122"/>
              </a:rPr>
              <a:t>Амос</a:t>
            </a:r>
            <a:r>
              <a:rPr lang="ru-RU" sz="1800" dirty="0" smtClean="0">
                <a:effectLst/>
                <a:latin typeface="Times New Roman" panose="02020603050405020304" pitchFamily="18" charset="0"/>
                <a:ea typeface="DengXian" panose="02010600030101010101" pitchFamily="2" charset="-122"/>
              </a:rPr>
              <a:t> 9:6).</a:t>
            </a:r>
          </a:p>
        </p:txBody>
      </p:sp>
    </p:spTree>
    <p:extLst>
      <p:ext uri="{BB962C8B-B14F-4D97-AF65-F5344CB8AC3E}">
        <p14:creationId xmlns:p14="http://schemas.microsoft.com/office/powerpoint/2010/main" val="163280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3766146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r>
              <a:rPr lang="ru-RU" sz="1800" dirty="0" smtClean="0">
                <a:effectLst/>
                <a:latin typeface="Times New Roman" panose="02020603050405020304" pitchFamily="18" charset="0"/>
                <a:ea typeface="DengXian" panose="02010600030101010101" pitchFamily="2" charset="-122"/>
              </a:rPr>
              <a:t>Обращаясь к пророчеству, Бог Библии заявляет о своей способности возвещать "конец от начала и от древних времен то, что еще не сделалось" (</a:t>
            </a:r>
            <a:r>
              <a:rPr lang="ru-RU" sz="1800" dirty="0" err="1" smtClean="0">
                <a:effectLst/>
                <a:latin typeface="Times New Roman" panose="02020603050405020304" pitchFamily="18" charset="0"/>
                <a:ea typeface="DengXian" panose="02010600030101010101" pitchFamily="2" charset="-122"/>
              </a:rPr>
              <a:t>Ис</a:t>
            </a:r>
            <a:r>
              <a:rPr lang="ru-RU" sz="1800" dirty="0" smtClean="0">
                <a:effectLst/>
                <a:latin typeface="Times New Roman" panose="02020603050405020304" pitchFamily="18" charset="0"/>
                <a:ea typeface="DengXian" panose="02010600030101010101" pitchFamily="2" charset="-122"/>
              </a:rPr>
              <a:t>. 46:10).</a:t>
            </a:r>
          </a:p>
          <a:p>
            <a:pPr algn="l" defTabSz="584200" rtl="0" latinLnBrk="0"/>
            <a:endParaRPr lang="ru-RU" sz="1800" dirty="0" smtClean="0">
              <a:effectLst/>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2941393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ru-RU" sz="1800" dirty="0" smtClean="0">
                <a:effectLst/>
                <a:latin typeface="Times New Roman" panose="02020603050405020304" pitchFamily="18" charset="0"/>
                <a:ea typeface="DengXian" panose="02010600030101010101" pitchFamily="2" charset="-122"/>
              </a:rPr>
              <a:t>Вопрос Пилата звучит сегодня из уст многих: "Что есть истина?" - спросил он и ушел, не дождавшись ответа (Иоанна 18:38). Если бы он задержался, его можно было бы вовлечь в глубокий диалог. Ибо таков путь Божий: "</a:t>
            </a:r>
            <a:r>
              <a:rPr lang="ru-RU" sz="1800" dirty="0" err="1" smtClean="0">
                <a:effectLst/>
                <a:latin typeface="Times New Roman" panose="02020603050405020304" pitchFamily="18" charset="0"/>
                <a:ea typeface="DengXian" panose="02010600030101010101" pitchFamily="2" charset="-122"/>
              </a:rPr>
              <a:t>Приидите</a:t>
            </a:r>
            <a:r>
              <a:rPr lang="ru-RU" sz="1800" dirty="0" smtClean="0">
                <a:effectLst/>
                <a:latin typeface="Times New Roman" panose="02020603050405020304" pitchFamily="18" charset="0"/>
                <a:ea typeface="DengXian" panose="02010600030101010101" pitchFamily="2" charset="-122"/>
              </a:rPr>
              <a:t>, - говорит Он, - и рассудим" (</a:t>
            </a:r>
            <a:r>
              <a:rPr lang="ru-RU" sz="1800" dirty="0" err="1" smtClean="0">
                <a:effectLst/>
                <a:latin typeface="Times New Roman" panose="02020603050405020304" pitchFamily="18" charset="0"/>
                <a:ea typeface="DengXian" panose="02010600030101010101" pitchFamily="2" charset="-122"/>
              </a:rPr>
              <a:t>Ис</a:t>
            </a:r>
            <a:r>
              <a:rPr lang="ru-RU" sz="1800" dirty="0" smtClean="0">
                <a:effectLst/>
                <a:latin typeface="Times New Roman" panose="02020603050405020304" pitchFamily="18" charset="0"/>
                <a:ea typeface="DengXian" panose="02010600030101010101" pitchFamily="2" charset="-122"/>
              </a:rPr>
              <a:t>. 1:18).</a:t>
            </a:r>
          </a:p>
        </p:txBody>
      </p:sp>
    </p:spTree>
    <p:extLst>
      <p:ext uri="{BB962C8B-B14F-4D97-AF65-F5344CB8AC3E}">
        <p14:creationId xmlns:p14="http://schemas.microsoft.com/office/powerpoint/2010/main" val="1454065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ru-RU" sz="1800" dirty="0" smtClean="0">
              <a:effectLst/>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4156601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2757709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233730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Но как насчет традиции (преданий) и других источников человеческого знания? Как они соотносятся с Писанием? Предания имеет долгую историю, уходящую в глубину веков. Человеку свойственно концентрироваться на том, что подтверждает его мысли и надежды, и игнорировать любые свидетельства, противоречащие этим взглядам. Именно это не позволило ученикам поверить троекратному предупреждению Иисуса о Его предстоящем предательстве, распятии и смерти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Матф</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16:21; 17:22, 23; 20:17-19). В первый раз, когда Иисус говорил им об этом, Петр даже взял на себя смелость упрекнуть Его, на что Иисус решительно ответил: "Отойди от Меня, сатана!".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Матф</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16:22, 23). Иисус распознал дьявольский источник человеческих чувств, которые пытались отвратить Его от креста и Его миссии спасения. Когда учение исходит из другого источника, нежели Писание, нам следует остерегаться. Конечно, много хорошей информации можно почерпнуть из других источников, но их нужно тщательно взвешивать, чтобы убедиться в том, насколько они точны и достоверны.</a:t>
            </a:r>
          </a:p>
        </p:txBody>
      </p:sp>
    </p:spTree>
    <p:extLst>
      <p:ext uri="{BB962C8B-B14F-4D97-AF65-F5344CB8AC3E}">
        <p14:creationId xmlns:p14="http://schemas.microsoft.com/office/powerpoint/2010/main" val="2813145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Существует четыре основных источника человеческой мысли. В религиозных терминах это иногда называют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уэслианским</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четырехугольником: Писание, предание, разум и опыт. Под «преданием» подразумеваются различные способы прочтения Писания церквями и соборами, как бы ни были они разноречивы и противоречивы. Проблема этой схемы заключается в том, что, несмотря на заверения в том, что Писанию отдается первенство, на практике все происходит иначе. Скорее, Писание интерпретируется через призму этих других авторитетов, поэтому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prima</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Scriptura</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(Писание как главный, но не единственный авторитет) заменяет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sola</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Scriptura</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 только Библию. Но Эллен Уайт говорит: "Бог будет иметь на земле народ, который будет придерживаться Библии, и только Библии, как стандарта всех доктрин и основания всех реформ". Как же мы можем придерживаться позиции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sola</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a:t>
            </a:r>
            <a:r>
              <a:rPr lang="ru-RU" sz="1800" dirty="0" err="1" smtClean="0">
                <a:effectLst/>
                <a:latin typeface="Times New Roman" panose="02020603050405020304" pitchFamily="18" charset="0"/>
                <a:ea typeface="DengXian" panose="02010600030101010101" pitchFamily="2" charset="-122"/>
                <a:cs typeface="Arial" panose="020B0604020202020204" pitchFamily="34" charset="0"/>
              </a:rPr>
              <a:t>Scriptura</a:t>
            </a:r>
            <a:r>
              <a:rPr lang="ru-RU" sz="1800" dirty="0" smtClean="0">
                <a:effectLst/>
                <a:latin typeface="Times New Roman" panose="02020603050405020304" pitchFamily="18" charset="0"/>
                <a:ea typeface="DengXian" panose="02010600030101010101" pitchFamily="2" charset="-122"/>
                <a:cs typeface="Arial" panose="020B0604020202020204" pitchFamily="34" charset="0"/>
              </a:rPr>
              <a:t> и одновременно признавать очень ценный вклад в знание, который вносят наука, история, философия и другие человеческие источники познания? Писание описывает два противоположных источника знаний: один - божественное руководство через Писание и сохранение среди Его избранного народа на протяжении веков, а другой - под контролем мирских элементов, которые иногда действуют под контролем сил тьмы.</a:t>
            </a:r>
          </a:p>
          <a:p>
            <a:pPr marL="0" marR="0" indent="457200">
              <a:spcBef>
                <a:spcPts val="0"/>
              </a:spcBef>
              <a:spcAft>
                <a:spcPts val="0"/>
              </a:spcAft>
            </a:pPr>
            <a:endParaRPr lang="ru-RU" sz="1800" dirty="0" smtClean="0">
              <a:effectLst/>
              <a:latin typeface="Times New Roman" panose="02020603050405020304" pitchFamily="18"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82180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endParaRPr lang="en-US" dirty="0"/>
          </a:p>
        </p:txBody>
      </p:sp>
    </p:spTree>
    <p:extLst>
      <p:ext uri="{BB962C8B-B14F-4D97-AF65-F5344CB8AC3E}">
        <p14:creationId xmlns:p14="http://schemas.microsoft.com/office/powerpoint/2010/main" val="3507095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3143624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584200" rtl="0" latinLnBrk="0">
              <a:buAutoNum type="arabicPeriod"/>
            </a:pP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35903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ru-RU" sz="1800" dirty="0" smtClean="0">
                <a:effectLst/>
                <a:latin typeface="Times New Roman" panose="02020603050405020304" pitchFamily="18" charset="0"/>
                <a:ea typeface="DengXian" panose="02010600030101010101" pitchFamily="2" charset="-122"/>
              </a:rPr>
              <a:t>Все чаще поднимаются вопросы о том, действительно ли Библия заслуживает доверия или она просто является продуктом окружающей среды, культуры и истории. Неужели Библия настолько неотделима от своего далекого культурного прошлого, что мы должны с подозрением относиться почти ко всему, что читаем в ней? Сейчас часто можно услышать мнение, что библейская традиция "патриархальная, элитарная, расистская и империалистическая". Некоторые утверждают, что даже Петр, Иоанн, Павел и другие, хотя и писали по вдохновению свыше, были продуктами своей культуры, отраженной в Писании, и что это настолько пронизывает их труды, что герменевтика сомнения, читающая текст «не буквально», является единственно правильным отношением к библейскому толкованию. На самом деле, в Библии есть некоторые места, которые, кажется, требуют именно такого прочтения. Например, когда Бог велит Аврааму принести в жертву своего сына Исаака или израильтянам истребить народы Ханаана, это кажется нам настоящим варварством. Однако мы должны помнить, что такие часто приводимые примеры вырваны из общей истории. Они не дают нам основания судить о целой</a:t>
            </a:r>
            <a:r>
              <a:rPr lang="ru-RU" sz="1800" baseline="0" dirty="0" smtClean="0">
                <a:effectLst/>
                <a:latin typeface="Times New Roman" panose="02020603050405020304" pitchFamily="18" charset="0"/>
                <a:ea typeface="DengXian" panose="02010600030101010101" pitchFamily="2" charset="-122"/>
              </a:rPr>
              <a:t> картине</a:t>
            </a:r>
            <a:r>
              <a:rPr lang="ru-RU" sz="1800" dirty="0" smtClean="0">
                <a:effectLst/>
                <a:latin typeface="Times New Roman" panose="02020603050405020304" pitchFamily="18" charset="0"/>
                <a:ea typeface="DengXian" panose="02010600030101010101" pitchFamily="2" charset="-122"/>
              </a:rPr>
              <a:t> также как, скажем, мое сердце или мозги, вырванные из моего тела, не являются основанием для суждения обо мне, как о личности.</a:t>
            </a:r>
          </a:p>
          <a:p>
            <a:pPr marL="0" marR="0" indent="457200">
              <a:spcBef>
                <a:spcPts val="0"/>
              </a:spcBef>
              <a:spcAft>
                <a:spcPts val="0"/>
              </a:spcAft>
            </a:pPr>
            <a:endParaRPr lang="ru-RU" sz="1800" dirty="0" smtClean="0">
              <a:effectLst/>
              <a:latin typeface="Times New Roman" panose="02020603050405020304" pitchFamily="18" charset="0"/>
              <a:ea typeface="DengXian" panose="02010600030101010101" pitchFamily="2" charset="-122"/>
            </a:endParaRPr>
          </a:p>
          <a:p>
            <a:pPr marL="0" marR="0" indent="457200">
              <a:spcBef>
                <a:spcPts val="0"/>
              </a:spcBef>
              <a:spcAft>
                <a:spcPts val="0"/>
              </a:spcAft>
            </a:pPr>
            <a:endParaRPr lang="ru-RU" sz="1800" dirty="0" smtClean="0">
              <a:effectLst/>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3697246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924887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2123347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endParaRPr lang="en-US" sz="1800" dirty="0">
              <a:effectLst/>
              <a:latin typeface="Times New Roman" panose="02020603050405020304" pitchFamily="18"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796367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endParaRPr lang="en-US" sz="24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61634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2313078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r>
              <a:rPr lang="ru-RU" sz="1800" dirty="0" smtClean="0">
                <a:effectLst/>
                <a:latin typeface="Times New Roman" panose="02020603050405020304" pitchFamily="18" charset="0"/>
                <a:ea typeface="DengXian" panose="02010600030101010101" pitchFamily="2" charset="-122"/>
              </a:rPr>
              <a:t>С самого начала Библия знакомит нас с вопросом власти или авторитета. Бог разрешает Адаму и Еве есть от любого дерева в Эдеме, кроме одного, и именно это дерево, как лукаво предполагает змей, намеренно удерживается от них, чтобы Бог сохранил над ними свою власть. Вопрос заключался в следующем: "Будут ли они доверять Слову Божьему как авторитетному, или же они доверятся своим чувствам - разуму и опыту - для определения истины?" (см. Быт. 3:6). (см. Быт 3:6).</a:t>
            </a:r>
          </a:p>
        </p:txBody>
      </p:sp>
    </p:spTree>
    <p:extLst>
      <p:ext uri="{BB962C8B-B14F-4D97-AF65-F5344CB8AC3E}">
        <p14:creationId xmlns:p14="http://schemas.microsoft.com/office/powerpoint/2010/main" val="185641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r>
              <a:rPr lang="ru-RU" sz="1800" dirty="0" smtClean="0">
                <a:effectLst/>
                <a:latin typeface="Times New Roman" panose="02020603050405020304" pitchFamily="18" charset="0"/>
                <a:ea typeface="DengXian" panose="02010600030101010101" pitchFamily="2" charset="-122"/>
              </a:rPr>
              <a:t>Иисус утверждал, что Писание имеет божественный авторитет. Говоря с растерянными учениками на дороге в </a:t>
            </a:r>
            <a:r>
              <a:rPr lang="ru-RU" sz="1800" dirty="0" err="1" smtClean="0">
                <a:effectLst/>
                <a:latin typeface="Times New Roman" panose="02020603050405020304" pitchFamily="18" charset="0"/>
                <a:ea typeface="DengXian" panose="02010600030101010101" pitchFamily="2" charset="-122"/>
              </a:rPr>
              <a:t>Эммаус</a:t>
            </a:r>
            <a:r>
              <a:rPr lang="ru-RU" sz="1800" dirty="0" smtClean="0">
                <a:effectLst/>
                <a:latin typeface="Times New Roman" panose="02020603050405020304" pitchFamily="18" charset="0"/>
                <a:ea typeface="DengXian" panose="02010600030101010101" pitchFamily="2" charset="-122"/>
              </a:rPr>
              <a:t>, Он ссылался не на</a:t>
            </a:r>
            <a:r>
              <a:rPr lang="ru-RU" sz="1800" baseline="0" dirty="0" smtClean="0">
                <a:effectLst/>
                <a:latin typeface="Times New Roman" panose="02020603050405020304" pitchFamily="18" charset="0"/>
                <a:ea typeface="DengXian" panose="02010600030101010101" pitchFamily="2" charset="-122"/>
              </a:rPr>
              <a:t> </a:t>
            </a:r>
            <a:r>
              <a:rPr lang="ru-RU" sz="1800" dirty="0" smtClean="0">
                <a:effectLst/>
                <a:latin typeface="Times New Roman" panose="02020603050405020304" pitchFamily="18" charset="0"/>
                <a:ea typeface="DengXian" panose="02010600030101010101" pitchFamily="2" charset="-122"/>
              </a:rPr>
              <a:t>личный авторитет и даже не к факту Своего чудесного воскресения, а к истинности Божьего Слова, объясняя, что Его жизнь, смерть и воскресение были просто исполнением библейских предсказаний (Луки 24:13-27, 30-32, 44). Вопрошающим иудеям Он отвечал из Писания (например, Марка 12:18-34), часто используя термин </a:t>
            </a:r>
            <a:r>
              <a:rPr lang="ru-RU" sz="1800" dirty="0" err="1" smtClean="0">
                <a:effectLst/>
                <a:latin typeface="Times New Roman" panose="02020603050405020304" pitchFamily="18" charset="0"/>
                <a:ea typeface="DengXian" panose="02010600030101010101" pitchFamily="2" charset="-122"/>
              </a:rPr>
              <a:t>gegraptai</a:t>
            </a:r>
            <a:r>
              <a:rPr lang="ru-RU" sz="1800" dirty="0" smtClean="0">
                <a:effectLst/>
                <a:latin typeface="Times New Roman" panose="02020603050405020304" pitchFamily="18" charset="0"/>
                <a:ea typeface="DengXian" panose="02010600030101010101" pitchFamily="2" charset="-122"/>
              </a:rPr>
              <a:t>, "написано", что подчеркивает уникальный и непреходящий авторитет Библии. Другие авторы Нового Завета также используют этот термин по той же причине (например, Марк 1:2; Лука 2:23; 3:4; Деяния 1:20; 7:42; 23:35; Рим 1:17; 3:4, 10; </a:t>
            </a:r>
            <a:r>
              <a:rPr lang="ru-RU" sz="1800" dirty="0" err="1" smtClean="0">
                <a:effectLst/>
                <a:latin typeface="Times New Roman" panose="02020603050405020304" pitchFamily="18" charset="0"/>
                <a:ea typeface="DengXian" panose="02010600030101010101" pitchFamily="2" charset="-122"/>
              </a:rPr>
              <a:t>Гал</a:t>
            </a:r>
            <a:r>
              <a:rPr lang="ru-RU" sz="1800" dirty="0" smtClean="0">
                <a:effectLst/>
                <a:latin typeface="Times New Roman" panose="02020603050405020304" pitchFamily="18" charset="0"/>
                <a:ea typeface="DengXian" panose="02010600030101010101" pitchFamily="2" charset="-122"/>
              </a:rPr>
              <a:t> 3:10; 1 Пет 1:16). Еще более недвусмысленно Иисус утверждал, что «Не может нарушиться Писание" (Иоанна 10:35).</a:t>
            </a:r>
          </a:p>
        </p:txBody>
      </p:sp>
    </p:spTree>
    <p:extLst>
      <p:ext uri="{BB962C8B-B14F-4D97-AF65-F5344CB8AC3E}">
        <p14:creationId xmlns:p14="http://schemas.microsoft.com/office/powerpoint/2010/main" val="397522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1185479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584200" rtl="0" latinLnBrk="0"/>
            <a:endParaRPr lang="en-US" dirty="0"/>
          </a:p>
        </p:txBody>
      </p:sp>
    </p:spTree>
    <p:extLst>
      <p:ext uri="{BB962C8B-B14F-4D97-AF65-F5344CB8AC3E}">
        <p14:creationId xmlns:p14="http://schemas.microsoft.com/office/powerpoint/2010/main" val="1205875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Image"/>
          <p:cNvSpPr>
            <a:spLocks noGrp="1"/>
          </p:cNvSpPr>
          <p:nvPr>
            <p:ph type="pic" idx="21"/>
          </p:nvPr>
        </p:nvSpPr>
        <p:spPr>
          <a:xfrm>
            <a:off x="1828800" y="2616200"/>
            <a:ext cx="9341160" cy="6229350"/>
          </a:xfrm>
          <a:prstGeom prst="rect">
            <a:avLst/>
          </a:prstGeom>
          <a:ln w="177800">
            <a:solidFill>
              <a:srgbClr val="EBECEA"/>
            </a:solidFill>
          </a:ln>
          <a:effectLst>
            <a:outerShdw blurRad="76200" dist="190500" dir="5400000" rotWithShape="0">
              <a:srgbClr val="000000">
                <a:alpha val="30000"/>
              </a:srgbClr>
            </a:outerShdw>
          </a:effectLst>
        </p:spPr>
        <p:txBody>
          <a:bodyPr lIns="91439" tIns="45719" rIns="91439" bIns="45719" anchor="t"/>
          <a:lstStyle/>
          <a:p>
            <a:endParaRPr/>
          </a:p>
        </p:txBody>
      </p:sp>
      <p:sp>
        <p:nvSpPr>
          <p:cNvPr id="13" name="Title Text"/>
          <p:cNvSpPr txBox="1">
            <a:spLocks noGrp="1"/>
          </p:cNvSpPr>
          <p:nvPr>
            <p:ph type="title"/>
          </p:nvPr>
        </p:nvSpPr>
        <p:spPr>
          <a:xfrm>
            <a:off x="1092200" y="355600"/>
            <a:ext cx="10820400" cy="1117600"/>
          </a:xfrm>
          <a:prstGeom prst="rect">
            <a:avLst/>
          </a:prstGeom>
          <a:effectLst>
            <a:outerShdw blurRad="25400" dist="12700" dir="16200000" rotWithShape="0">
              <a:srgbClr val="000000">
                <a:alpha val="70000"/>
              </a:srgbClr>
            </a:outerShdw>
          </a:effectLst>
        </p:spPr>
        <p:txBody>
          <a:bodyPr/>
          <a:lstStyle>
            <a:lvl1pPr>
              <a:defRPr sz="6200" spc="372">
                <a:solidFill>
                  <a:srgbClr val="FFFFFF"/>
                </a:solidFill>
              </a:defRPr>
            </a:lvl1pPr>
          </a:lstStyle>
          <a:p>
            <a:r>
              <a:t>Title Text</a:t>
            </a:r>
          </a:p>
        </p:txBody>
      </p:sp>
      <p:sp>
        <p:nvSpPr>
          <p:cNvPr id="14" name="Body Level One…"/>
          <p:cNvSpPr txBox="1">
            <a:spLocks noGrp="1"/>
          </p:cNvSpPr>
          <p:nvPr>
            <p:ph type="body" sz="quarter" idx="1"/>
          </p:nvPr>
        </p:nvSpPr>
        <p:spPr>
          <a:xfrm>
            <a:off x="1092200" y="1460500"/>
            <a:ext cx="10820400" cy="762000"/>
          </a:xfrm>
          <a:prstGeom prst="rect">
            <a:avLst/>
          </a:prstGeom>
          <a:effectLst>
            <a:outerShdw blurRad="25400" dist="12700" dir="16200000" rotWithShape="0">
              <a:srgbClr val="000000">
                <a:alpha val="70000"/>
              </a:srgbClr>
            </a:outerShdw>
          </a:effectLst>
        </p:spPr>
        <p:txBody>
          <a:bodyPr anchor="t"/>
          <a:lstStyle>
            <a:lvl1pPr marL="0" indent="0" algn="ctr">
              <a:spcBef>
                <a:spcPts val="0"/>
              </a:spcBef>
              <a:buSzTx/>
              <a:buNone/>
              <a:defRPr spc="34">
                <a:solidFill>
                  <a:srgbClr val="FFFFFF"/>
                </a:solidFill>
              </a:defRPr>
            </a:lvl1pPr>
            <a:lvl2pPr marL="0" indent="0" algn="ctr">
              <a:spcBef>
                <a:spcPts val="0"/>
              </a:spcBef>
              <a:buSzTx/>
              <a:buNone/>
              <a:defRPr spc="34">
                <a:solidFill>
                  <a:srgbClr val="FFFFFF"/>
                </a:solidFill>
              </a:defRPr>
            </a:lvl2pPr>
            <a:lvl3pPr marL="0" indent="0" algn="ctr">
              <a:spcBef>
                <a:spcPts val="0"/>
              </a:spcBef>
              <a:buSzTx/>
              <a:buNone/>
              <a:defRPr spc="34">
                <a:solidFill>
                  <a:srgbClr val="FFFFFF"/>
                </a:solidFill>
              </a:defRPr>
            </a:lvl3pPr>
            <a:lvl4pPr marL="0" indent="0" algn="ctr">
              <a:spcBef>
                <a:spcPts val="0"/>
              </a:spcBef>
              <a:buSzTx/>
              <a:buNone/>
              <a:defRPr spc="34">
                <a:solidFill>
                  <a:srgbClr val="FFFFFF"/>
                </a:solidFill>
              </a:defRPr>
            </a:lvl4pPr>
            <a:lvl5pPr marL="0" indent="0" algn="ctr">
              <a:spcBef>
                <a:spcPts val="0"/>
              </a:spcBef>
              <a:buSzTx/>
              <a:buNone/>
              <a:defRPr spc="34">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nchor="t"/>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00" name="Image"/>
          <p:cNvSpPr>
            <a:spLocks noGrp="1"/>
          </p:cNvSpPr>
          <p:nvPr>
            <p:ph type="pic" idx="21"/>
          </p:nvPr>
        </p:nvSpPr>
        <p:spPr>
          <a:xfrm>
            <a:off x="4876800" y="2438400"/>
            <a:ext cx="9496687" cy="6333067"/>
          </a:xfrm>
          <a:prstGeom prst="rect">
            <a:avLst/>
          </a:prstGeom>
          <a:ln w="177800">
            <a:solidFill>
              <a:srgbClr val="EBECEA"/>
            </a:solidFill>
          </a:ln>
          <a:effectLst>
            <a:outerShdw blurRad="76200" dist="190500" dir="5400000" rotWithShape="0">
              <a:srgbClr val="000000">
                <a:alpha val="30000"/>
              </a:srgbClr>
            </a:outerShdw>
          </a:effectLst>
        </p:spPr>
        <p:txBody>
          <a:bodyPr lIns="91439" tIns="45719" rIns="91439" bIns="45719" anchor="t"/>
          <a:lstStyle/>
          <a:p>
            <a:endParaRPr/>
          </a:p>
        </p:txBody>
      </p:sp>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1092200" y="2578100"/>
            <a:ext cx="5270500" cy="6096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1092200" y="2578100"/>
            <a:ext cx="5270500" cy="6096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p>
            <a:r>
              <a:t>Title Text</a:t>
            </a:r>
          </a:p>
        </p:txBody>
      </p:sp>
      <p:sp>
        <p:nvSpPr>
          <p:cNvPr id="120" name="Body Level One…"/>
          <p:cNvSpPr txBox="1">
            <a:spLocks noGrp="1"/>
          </p:cNvSpPr>
          <p:nvPr>
            <p:ph type="body" sz="half" idx="1"/>
          </p:nvPr>
        </p:nvSpPr>
        <p:spPr>
          <a:xfrm>
            <a:off x="6642100" y="2578100"/>
            <a:ext cx="5270500" cy="6096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idx="1"/>
          </p:nvPr>
        </p:nvSpPr>
        <p:spPr>
          <a:prstGeom prst="rect">
            <a:avLst/>
          </a:prstGeom>
        </p:spPr>
        <p:txBody>
          <a:bodyPr numCol="2" spcCol="461533" anchor="t"/>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40" name="Rounded Rectangle"/>
          <p:cNvSpPr/>
          <p:nvPr/>
        </p:nvSpPr>
        <p:spPr>
          <a:xfrm>
            <a:off x="787400" y="762000"/>
            <a:ext cx="11430000" cy="8204200"/>
          </a:xfrm>
          <a:prstGeom prst="roundRect">
            <a:avLst>
              <a:gd name="adj" fmla="val 929"/>
            </a:avLst>
          </a:prstGeom>
          <a:solidFill>
            <a:srgbClr val="FFFEFC">
              <a:alpha val="94360"/>
            </a:srgbClr>
          </a:solidFill>
          <a:ln w="25400">
            <a:miter lim="400000"/>
          </a:ln>
          <a:effectLst>
            <a:outerShdw blurRad="38100" dist="12700" dir="16200000" rotWithShape="0">
              <a:srgbClr val="000000">
                <a:alpha val="20000"/>
              </a:srgbClr>
            </a:outerShdw>
          </a:effectLst>
        </p:spPr>
        <p:txBody>
          <a:bodyPr lIns="50800" tIns="50800" rIns="50800" bIns="50800" anchor="ctr"/>
          <a:lstStyle/>
          <a:p>
            <a:pP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 name="Body Level One…"/>
          <p:cNvSpPr txBox="1">
            <a:spLocks noGrp="1"/>
          </p:cNvSpPr>
          <p:nvPr>
            <p:ph type="body" idx="1"/>
          </p:nvPr>
        </p:nvSpPr>
        <p:spPr>
          <a:xfrm>
            <a:off x="1092200" y="1384300"/>
            <a:ext cx="10820400" cy="6985000"/>
          </a:xfrm>
          <a:prstGeom prst="rect">
            <a:avLst/>
          </a:prstGeom>
        </p:spPr>
        <p:txBody>
          <a:bodyPr/>
          <a:lstStyle>
            <a:lvl1pPr>
              <a:spcBef>
                <a:spcPts val="4800"/>
              </a:spcBef>
              <a:buBlip>
                <a:blip r:embed="rId2"/>
              </a:buBlip>
            </a:lvl1pPr>
            <a:lvl2pPr>
              <a:spcBef>
                <a:spcPts val="4800"/>
              </a:spcBef>
              <a:buBlip>
                <a:blip r:embed="rId2"/>
              </a:buBlip>
            </a:lvl2pPr>
            <a:lvl3pPr>
              <a:spcBef>
                <a:spcPts val="4800"/>
              </a:spcBef>
              <a:buBlip>
                <a:blip r:embed="rId2"/>
              </a:buBlip>
            </a:lvl3pPr>
            <a:lvl4pPr>
              <a:spcBef>
                <a:spcPts val="4800"/>
              </a:spcBef>
              <a:buBlip>
                <a:blip r:embed="rId2"/>
              </a:buBlip>
            </a:lvl4pPr>
            <a:lvl5pPr>
              <a:spcBef>
                <a:spcPts val="4800"/>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Top">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092200" y="3467100"/>
            <a:ext cx="10820400" cy="2832100"/>
          </a:xfrm>
          <a:prstGeom prst="rect">
            <a:avLst/>
          </a:prstGeom>
          <a:effectLst>
            <a:outerShdw blurRad="25400" dist="12700" dir="16200000" rotWithShape="0">
              <a:srgbClr val="000000">
                <a:alpha val="70000"/>
              </a:srgbClr>
            </a:outerShdw>
          </a:effectLst>
        </p:spPr>
        <p:txBody>
          <a:bodyPr/>
          <a:lstStyle>
            <a:lvl1pPr>
              <a:defRPr>
                <a:solidFill>
                  <a:srgbClr val="FFFFFF"/>
                </a:solidFill>
              </a:defRPr>
            </a:lvl1pPr>
          </a:lstStyle>
          <a:p>
            <a:r>
              <a:t>Title Text</a:t>
            </a:r>
          </a:p>
        </p:txBody>
      </p:sp>
      <p:sp>
        <p:nvSpPr>
          <p:cNvPr id="65" name="Slide Number"/>
          <p:cNvSpPr txBox="1">
            <a:spLocks noGrp="1"/>
          </p:cNvSpPr>
          <p:nvPr>
            <p:ph type="sldNum" sz="quarter" idx="2"/>
          </p:nvPr>
        </p:nvSpPr>
        <p:spPr>
          <a:prstGeom prst="rect">
            <a:avLst/>
          </a:prstGeom>
        </p:spPr>
        <p:txBody>
          <a:bodyPr anchor="t"/>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 name="Image"/>
          <p:cNvSpPr>
            <a:spLocks noGrp="1"/>
          </p:cNvSpPr>
          <p:nvPr>
            <p:ph type="pic" idx="21"/>
          </p:nvPr>
        </p:nvSpPr>
        <p:spPr>
          <a:xfrm>
            <a:off x="1384300" y="800100"/>
            <a:ext cx="10236997" cy="6826758"/>
          </a:xfrm>
          <a:prstGeom prst="rect">
            <a:avLst/>
          </a:prstGeom>
          <a:ln w="177800">
            <a:solidFill>
              <a:srgbClr val="EBECEA"/>
            </a:solidFill>
          </a:ln>
          <a:effectLst>
            <a:outerShdw blurRad="76200" dist="190500" dir="5400000" rotWithShape="0">
              <a:srgbClr val="000000">
                <a:alpha val="30000"/>
              </a:srgbClr>
            </a:outerShdw>
          </a:effectLst>
        </p:spPr>
        <p:txBody>
          <a:bodyPr lIns="91439" tIns="45719" rIns="91439" bIns="45719" anchor="t"/>
          <a:lstStyle/>
          <a:p>
            <a:endParaRPr/>
          </a:p>
        </p:txBody>
      </p:sp>
      <p:sp>
        <p:nvSpPr>
          <p:cNvPr id="73" name="Title Text"/>
          <p:cNvSpPr txBox="1">
            <a:spLocks noGrp="1"/>
          </p:cNvSpPr>
          <p:nvPr>
            <p:ph type="title"/>
          </p:nvPr>
        </p:nvSpPr>
        <p:spPr>
          <a:xfrm>
            <a:off x="1905000" y="8382000"/>
            <a:ext cx="9194800" cy="469900"/>
          </a:xfrm>
          <a:prstGeom prst="rect">
            <a:avLst/>
          </a:prstGeom>
          <a:effectLst>
            <a:outerShdw blurRad="25400" dist="12700" dir="16200000" rotWithShape="0">
              <a:srgbClr val="000000">
                <a:alpha val="70000"/>
              </a:srgbClr>
            </a:outerShdw>
          </a:effectLst>
        </p:spPr>
        <p:txBody>
          <a:bodyPr/>
          <a:lstStyle>
            <a:lvl1pPr algn="l">
              <a:lnSpc>
                <a:spcPct val="100000"/>
              </a:lnSpc>
              <a:defRPr sz="2200" spc="330">
                <a:solidFill>
                  <a:srgbClr val="FFFFFF"/>
                </a:solidFill>
              </a:defRPr>
            </a:lvl1pPr>
          </a:lstStyle>
          <a:p>
            <a:r>
              <a:t>Title Text</a:t>
            </a:r>
          </a:p>
        </p:txBody>
      </p:sp>
      <p:sp>
        <p:nvSpPr>
          <p:cNvPr id="74" name="Body Level One…"/>
          <p:cNvSpPr txBox="1">
            <a:spLocks noGrp="1"/>
          </p:cNvSpPr>
          <p:nvPr>
            <p:ph type="body" sz="quarter" idx="1"/>
          </p:nvPr>
        </p:nvSpPr>
        <p:spPr>
          <a:xfrm>
            <a:off x="1905000" y="8788400"/>
            <a:ext cx="9194800" cy="419100"/>
          </a:xfrm>
          <a:prstGeom prst="rect">
            <a:avLst/>
          </a:prstGeom>
          <a:effectLst>
            <a:outerShdw blurRad="25400" dist="12700" dir="16200000" rotWithShape="0">
              <a:srgbClr val="000000">
                <a:alpha val="70000"/>
              </a:srgbClr>
            </a:outerShdw>
          </a:effectLst>
        </p:spPr>
        <p:txBody>
          <a:bodyPr/>
          <a:lstStyle>
            <a:lvl1pPr marL="0" indent="0">
              <a:spcBef>
                <a:spcPts val="0"/>
              </a:spcBef>
              <a:buSzTx/>
              <a:buNone/>
              <a:defRPr sz="1700" b="1" i="1" spc="68">
                <a:solidFill>
                  <a:srgbClr val="FFFFFF"/>
                </a:solidFill>
              </a:defRPr>
            </a:lvl1pPr>
            <a:lvl2pPr marL="0" indent="0">
              <a:spcBef>
                <a:spcPts val="0"/>
              </a:spcBef>
              <a:buSzTx/>
              <a:buNone/>
              <a:defRPr sz="1700" b="1" i="1" spc="68">
                <a:solidFill>
                  <a:srgbClr val="FFFFFF"/>
                </a:solidFill>
              </a:defRPr>
            </a:lvl2pPr>
            <a:lvl3pPr marL="0" indent="0">
              <a:spcBef>
                <a:spcPts val="0"/>
              </a:spcBef>
              <a:buSzTx/>
              <a:buNone/>
              <a:defRPr sz="1700" b="1" i="1" spc="68">
                <a:solidFill>
                  <a:srgbClr val="FFFFFF"/>
                </a:solidFill>
              </a:defRPr>
            </a:lvl3pPr>
            <a:lvl4pPr marL="0" indent="0">
              <a:spcBef>
                <a:spcPts val="0"/>
              </a:spcBef>
              <a:buSzTx/>
              <a:buNone/>
              <a:defRPr sz="1700" b="1" i="1" spc="68">
                <a:solidFill>
                  <a:srgbClr val="FFFFFF"/>
                </a:solidFill>
              </a:defRPr>
            </a:lvl4pPr>
            <a:lvl5pPr marL="0" indent="0">
              <a:spcBef>
                <a:spcPts val="0"/>
              </a:spcBef>
              <a:buSzTx/>
              <a:buNone/>
              <a:defRPr sz="1700" b="1" i="1" spc="68">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Bi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Image"/>
          <p:cNvSpPr>
            <a:spLocks noGrp="1"/>
          </p:cNvSpPr>
          <p:nvPr>
            <p:ph type="pic" idx="21"/>
          </p:nvPr>
        </p:nvSpPr>
        <p:spPr>
          <a:xfrm>
            <a:off x="457200" y="850900"/>
            <a:ext cx="12072202" cy="8050603"/>
          </a:xfrm>
          <a:prstGeom prst="rect">
            <a:avLst/>
          </a:prstGeom>
          <a:ln w="177800">
            <a:solidFill>
              <a:srgbClr val="EBECEA"/>
            </a:solidFill>
          </a:ln>
          <a:effectLst>
            <a:outerShdw blurRad="76200" dist="190500" dir="5400000" rotWithShape="0">
              <a:srgbClr val="000000">
                <a:alpha val="30000"/>
              </a:srgbClr>
            </a:outerShdw>
          </a:effectLst>
        </p:spPr>
        <p:txBody>
          <a:bodyPr lIns="91439" tIns="45719" rIns="91439" bIns="45719" anchor="t"/>
          <a:lstStyle/>
          <a:p>
            <a:endParaRPr/>
          </a:p>
        </p:txBody>
      </p:sp>
      <p:sp>
        <p:nvSpPr>
          <p:cNvPr id="93" name="Slide Number"/>
          <p:cNvSpPr txBox="1">
            <a:spLocks noGrp="1"/>
          </p:cNvSpPr>
          <p:nvPr>
            <p:ph type="sldNum" sz="quarter" idx="2"/>
          </p:nvPr>
        </p:nvSpPr>
        <p:spPr>
          <a:prstGeom prst="rect">
            <a:avLst/>
          </a:prstGeom>
        </p:spPr>
        <p:txBody>
          <a:bodyPr/>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Rounded Rectangle"/>
          <p:cNvSpPr/>
          <p:nvPr/>
        </p:nvSpPr>
        <p:spPr>
          <a:xfrm>
            <a:off x="787400" y="2324100"/>
            <a:ext cx="11430000" cy="6642100"/>
          </a:xfrm>
          <a:prstGeom prst="roundRect">
            <a:avLst>
              <a:gd name="adj" fmla="val 1147"/>
            </a:avLst>
          </a:prstGeom>
          <a:solidFill>
            <a:srgbClr val="FFFEFC">
              <a:alpha val="94360"/>
            </a:srgbClr>
          </a:solidFill>
          <a:ln w="25400">
            <a:miter lim="400000"/>
          </a:ln>
          <a:effectLst>
            <a:outerShdw blurRad="38100" dist="12700" dir="16200000" rotWithShape="0">
              <a:srgbClr val="000000">
                <a:alpha val="20000"/>
              </a:srgbClr>
            </a:outerShdw>
          </a:effectLst>
        </p:spPr>
        <p:txBody>
          <a:bodyPr lIns="50800" tIns="50800" rIns="50800" bIns="50800" anchor="ctr"/>
          <a:lstStyle/>
          <a:p>
            <a:pP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 name="Title Text"/>
          <p:cNvSpPr txBox="1">
            <a:spLocks noGrp="1"/>
          </p:cNvSpPr>
          <p:nvPr>
            <p:ph type="title"/>
          </p:nvPr>
        </p:nvSpPr>
        <p:spPr>
          <a:xfrm>
            <a:off x="1092200" y="254000"/>
            <a:ext cx="10820400" cy="199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4" name="Body Level One…"/>
          <p:cNvSpPr txBox="1">
            <a:spLocks noGrp="1"/>
          </p:cNvSpPr>
          <p:nvPr>
            <p:ph type="body" idx="1"/>
          </p:nvPr>
        </p:nvSpPr>
        <p:spPr>
          <a:xfrm>
            <a:off x="1092200" y="2578100"/>
            <a:ext cx="108204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325108" y="9258300"/>
            <a:ext cx="341885" cy="355600"/>
          </a:xfrm>
          <a:prstGeom prst="rect">
            <a:avLst/>
          </a:prstGeom>
          <a:ln w="12700">
            <a:miter lim="400000"/>
          </a:ln>
        </p:spPr>
        <p:txBody>
          <a:bodyPr wrap="none" lIns="50800" tIns="50800" rIns="50800" bIns="50800" anchor="ctr">
            <a:spAutoFit/>
          </a:bodyPr>
          <a:lstStyle>
            <a:lvl1pPr>
              <a:defRPr sz="1600" b="1" spc="96">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Lst>
  <p:transition spd="med"/>
  <p:txStyles>
    <p:titleStyle>
      <a:lvl1pPr marL="0" marR="0" indent="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1pPr>
      <a:lvl2pPr marL="0" marR="0" indent="4572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2pPr>
      <a:lvl3pPr marL="0" marR="0" indent="9144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3pPr>
      <a:lvl4pPr marL="0" marR="0" indent="13716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4pPr>
      <a:lvl5pPr marL="0" marR="0" indent="18288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5pPr>
      <a:lvl6pPr marL="0" marR="0" indent="22860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6pPr>
      <a:lvl7pPr marL="0" marR="0" indent="27432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7pPr>
      <a:lvl8pPr marL="0" marR="0" indent="32004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8pPr>
      <a:lvl9pPr marL="0" marR="0" indent="36576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9pPr>
    </p:titleStyle>
    <p:bodyStyle>
      <a:lvl1pPr marL="444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1pPr>
      <a:lvl2pPr marL="8890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2pPr>
      <a:lvl3pPr marL="1333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3pPr>
      <a:lvl4pPr marL="17780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4pPr>
      <a:lvl5pPr marL="2222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5pPr>
      <a:lvl6pPr marL="26670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6pPr>
      <a:lvl7pPr marL="3111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7pPr>
      <a:lvl8pPr marL="35560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8pPr>
      <a:lvl9pPr marL="4000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solidFill>
            <a:srgbClr val="818181"/>
          </a:solidFill>
          <a:uFillTx/>
          <a:latin typeface="+mn-lt"/>
          <a:ea typeface="+mn-ea"/>
          <a:cs typeface="+mn-cs"/>
          <a:sym typeface="Palatino"/>
        </a:defRPr>
      </a:lvl9pPr>
    </p:bodyStyle>
    <p:otherStyle>
      <a:lvl1pPr marL="0" marR="0" indent="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1pPr>
      <a:lvl2pPr marL="0" marR="0" indent="45720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2pPr>
      <a:lvl3pPr marL="0" marR="0" indent="91440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3pPr>
      <a:lvl4pPr marL="0" marR="0" indent="137160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4pPr>
      <a:lvl5pPr marL="0" marR="0" indent="182880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5pPr>
      <a:lvl6pPr marL="0" marR="0" indent="228600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6pPr>
      <a:lvl7pPr marL="0" marR="0" indent="274320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7pPr>
      <a:lvl8pPr marL="0" marR="0" indent="320040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8pPr>
      <a:lvl9pPr marL="0" marR="0" indent="3657600" algn="ctr" defTabSz="584200" latinLnBrk="0">
        <a:lnSpc>
          <a:spcPct val="100000"/>
        </a:lnSpc>
        <a:spcBef>
          <a:spcPts val="0"/>
        </a:spcBef>
        <a:spcAft>
          <a:spcPts val="0"/>
        </a:spcAft>
        <a:buClrTx/>
        <a:buSzTx/>
        <a:buFontTx/>
        <a:buNone/>
        <a:tabLst/>
        <a:defRPr sz="1600" b="1" i="0" u="none" strike="noStrike" cap="none" spc="96"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1.tif"/></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tif"/></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E61966B4-3267-1888-E0A6-C062CD2E3E60}"/>
              </a:ext>
            </a:extLst>
          </p:cNvPr>
          <p:cNvPicPr>
            <a:picLocks noChangeAspect="1"/>
          </p:cNvPicPr>
          <p:nvPr/>
        </p:nvPicPr>
        <p:blipFill rotWithShape="1">
          <a:blip r:embed="rId3">
            <a:extLst>
              <a:ext uri="{28A0092B-C50C-407E-A947-70E740481C1C}">
                <a14:useLocalDpi xmlns:a14="http://schemas.microsoft.com/office/drawing/2010/main" val="0"/>
              </a:ext>
            </a:extLst>
          </a:blip>
          <a:srcRect b="6732"/>
          <a:stretch/>
        </p:blipFill>
        <p:spPr>
          <a:xfrm>
            <a:off x="2360814" y="2226878"/>
            <a:ext cx="8844742" cy="5898303"/>
          </a:xfrm>
          <a:prstGeom prst="rect">
            <a:avLst/>
          </a:prstGeom>
          <a:noFill/>
          <a:ln w="177800">
            <a:solidFill>
              <a:srgbClr val="EBECEA"/>
            </a:solidFill>
          </a:ln>
          <a:effectLst>
            <a:outerShdw blurRad="76200" dist="190500" dir="5400000" rotWithShape="0">
              <a:srgbClr val="000000">
                <a:alpha val="30000"/>
              </a:srgbClr>
            </a:outerShdw>
          </a:effectLst>
        </p:spPr>
      </p:pic>
      <p:sp>
        <p:nvSpPr>
          <p:cNvPr id="131" name="The Authority of Scripture"/>
          <p:cNvSpPr txBox="1">
            <a:spLocks noGrp="1"/>
          </p:cNvSpPr>
          <p:nvPr>
            <p:ph type="title"/>
          </p:nvPr>
        </p:nvSpPr>
        <p:spPr>
          <a:xfrm>
            <a:off x="1222184" y="741392"/>
            <a:ext cx="10820400" cy="1117600"/>
          </a:xfrm>
        </p:spPr>
        <p:txBody>
          <a:bodyPr anchor="ctr">
            <a:normAutofit/>
          </a:bodyPr>
          <a:lstStyle>
            <a:lvl1pPr>
              <a:defRPr sz="7200" spc="0"/>
            </a:lvl1pPr>
          </a:lstStyle>
          <a:p>
            <a:r>
              <a:rPr lang="ru-RU" sz="3400" dirty="0" smtClean="0"/>
              <a:t>Авторитет священного писания</a:t>
            </a:r>
            <a:endParaRPr lang="en-US" sz="3400" dirty="0"/>
          </a:p>
        </p:txBody>
      </p:sp>
      <p:sp>
        <p:nvSpPr>
          <p:cNvPr id="2" name="TextBox 1">
            <a:extLst>
              <a:ext uri="{FF2B5EF4-FFF2-40B4-BE49-F238E27FC236}">
                <a16:creationId xmlns:a16="http://schemas.microsoft.com/office/drawing/2014/main" id="{8426DFD4-717A-476A-9502-80942943BE4F}"/>
              </a:ext>
            </a:extLst>
          </p:cNvPr>
          <p:cNvSpPr txBox="1"/>
          <p:nvPr/>
        </p:nvSpPr>
        <p:spPr>
          <a:xfrm>
            <a:off x="7642630" y="8493067"/>
            <a:ext cx="5075844" cy="762000"/>
          </a:xfrm>
          <a:prstGeom prst="rect">
            <a:avLst/>
          </a:prstGeom>
          <a:ln w="12700">
            <a:miter lim="400000"/>
          </a:ln>
          <a:effectLst>
            <a:outerShdw blurRad="25400" dist="12700" dir="162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none"/>
        </p:style>
        <p:txBody>
          <a:bodyPr rot="0" spcFirstLastPara="1" vertOverflow="overflow" horzOverflow="overflow" vert="horz" lIns="50800" tIns="50800" rIns="50800" bIns="50800" numCol="1" spcCol="38100" rtlCol="0" anchor="t">
            <a:noAutofit/>
          </a:bodyPr>
          <a:lstStyle/>
          <a:p>
            <a:pPr marL="0" marR="0" indent="0" defTabSz="584200" rtl="0" fontAlgn="auto" latinLnBrk="0" hangingPunct="0">
              <a:lnSpc>
                <a:spcPct val="90000"/>
              </a:lnSpc>
              <a:spcBef>
                <a:spcPts val="0"/>
              </a:spcBef>
              <a:spcAft>
                <a:spcPts val="600"/>
              </a:spcAft>
              <a:buClrTx/>
              <a:buSzTx/>
              <a:buFontTx/>
              <a:buNone/>
              <a:tabLst/>
            </a:pPr>
            <a:r>
              <a:rPr kumimoji="0" lang="ru-RU" sz="2000" b="0" i="0" u="none" strike="noStrike" cap="none" spc="0" normalizeH="0" baseline="0" dirty="0" smtClean="0">
                <a:ln>
                  <a:noFill/>
                </a:ln>
                <a:solidFill>
                  <a:srgbClr val="FFFFFF"/>
                </a:solidFill>
                <a:effectLst/>
                <a:uFillTx/>
              </a:rPr>
              <a:t>Клинтон</a:t>
            </a:r>
            <a:r>
              <a:rPr kumimoji="0" lang="ru-RU" sz="2000" b="0" i="0" u="none" strike="noStrike" cap="none" spc="0" normalizeH="0" dirty="0" smtClean="0">
                <a:ln>
                  <a:noFill/>
                </a:ln>
                <a:solidFill>
                  <a:srgbClr val="FFFFFF"/>
                </a:solidFill>
                <a:effectLst/>
                <a:uFillTx/>
              </a:rPr>
              <a:t> Волин</a:t>
            </a:r>
            <a:r>
              <a:rPr kumimoji="0" lang="en-US" sz="2000" b="0" i="0" u="none" strike="noStrike" cap="none" spc="0" normalizeH="0" baseline="0" dirty="0" smtClean="0">
                <a:ln>
                  <a:noFill/>
                </a:ln>
                <a:solidFill>
                  <a:srgbClr val="FFFFFF"/>
                </a:solidFill>
                <a:effectLst/>
                <a:uFillTx/>
              </a:rPr>
              <a:t>, </a:t>
            </a:r>
            <a:r>
              <a:rPr kumimoji="0" lang="en-US" sz="2000" b="0" i="0" u="none" strike="noStrike" cap="none" spc="0" normalizeH="0" baseline="0" dirty="0">
                <a:ln>
                  <a:noFill/>
                </a:ln>
                <a:solidFill>
                  <a:srgbClr val="FFFFFF"/>
                </a:solidFill>
                <a:effectLst/>
                <a:uFillTx/>
              </a:rPr>
              <a:t>Ph.D.</a:t>
            </a:r>
          </a:p>
          <a:p>
            <a:pPr marL="0" marR="0" indent="0" defTabSz="584200" rtl="0" fontAlgn="auto" latinLnBrk="0" hangingPunct="0">
              <a:lnSpc>
                <a:spcPct val="90000"/>
              </a:lnSpc>
              <a:spcBef>
                <a:spcPts val="0"/>
              </a:spcBef>
              <a:spcAft>
                <a:spcPts val="600"/>
              </a:spcAft>
              <a:buClrTx/>
              <a:buSzTx/>
              <a:buFontTx/>
              <a:buNone/>
              <a:tabLst/>
            </a:pPr>
            <a:r>
              <a:rPr lang="ru-RU" sz="2000" dirty="0" smtClean="0">
                <a:solidFill>
                  <a:srgbClr val="FFFFFF"/>
                </a:solidFill>
              </a:rPr>
              <a:t>Институт Библейских исследований</a:t>
            </a:r>
            <a:endParaRPr kumimoji="0" lang="en-US" sz="2000" b="0" i="0" u="none" strike="noStrike" cap="none" spc="0" normalizeH="0" baseline="0" dirty="0">
              <a:ln>
                <a:noFill/>
              </a:ln>
              <a:solidFill>
                <a:srgbClr val="FFFFFF"/>
              </a:solidFill>
              <a:effectLst/>
              <a:uFillTx/>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lose-up of some bones&#10;&#10;Description automatically generated with low confidence">
            <a:extLst>
              <a:ext uri="{FF2B5EF4-FFF2-40B4-BE49-F238E27FC236}">
                <a16:creationId xmlns:a16="http://schemas.microsoft.com/office/drawing/2014/main" id="{819CB427-CAB0-69BE-14E4-39D446B0ED09}"/>
              </a:ext>
            </a:extLst>
          </p:cNvPr>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t="19741" b="19740"/>
          <a:stretch/>
        </p:blipFill>
        <p:spPr>
          <a:xfrm>
            <a:off x="1384300" y="800100"/>
            <a:ext cx="10236997" cy="6826758"/>
          </a:xfrm>
          <a:noFill/>
        </p:spPr>
      </p:pic>
      <p:sp>
        <p:nvSpPr>
          <p:cNvPr id="23" name="Title 2">
            <a:extLst>
              <a:ext uri="{FF2B5EF4-FFF2-40B4-BE49-F238E27FC236}">
                <a16:creationId xmlns:a16="http://schemas.microsoft.com/office/drawing/2014/main" id="{4895C00E-3EAE-5C14-5062-891E986E63CC}"/>
              </a:ext>
            </a:extLst>
          </p:cNvPr>
          <p:cNvSpPr>
            <a:spLocks noGrp="1"/>
          </p:cNvSpPr>
          <p:nvPr>
            <p:ph type="title"/>
          </p:nvPr>
        </p:nvSpPr>
        <p:spPr>
          <a:xfrm>
            <a:off x="1905398" y="8356600"/>
            <a:ext cx="9194800" cy="1117600"/>
          </a:xfrm>
        </p:spPr>
        <p:txBody>
          <a:bodyPr/>
          <a:lstStyle/>
          <a:p>
            <a:r>
              <a:rPr lang="en-US" b="0" i="0" u="none" strike="noStrike" dirty="0">
                <a:effectLst/>
                <a:latin typeface="Arial" panose="020B0604020202020204" pitchFamily="34" charset="0"/>
              </a:rPr>
              <a:t>KH2 </a:t>
            </a:r>
            <a:r>
              <a:rPr lang="ru-RU" b="0" i="0" u="none" strike="noStrike" dirty="0" smtClean="0">
                <a:effectLst/>
                <a:latin typeface="Arial" panose="020B0604020202020204" pitchFamily="34" charset="0"/>
              </a:rPr>
              <a:t>серебряный свиток </a:t>
            </a:r>
            <a:r>
              <a:rPr lang="ru-RU" b="0" i="0" u="none" strike="noStrike" dirty="0" err="1" smtClean="0">
                <a:effectLst/>
                <a:latin typeface="Arial" panose="020B0604020202020204" pitchFamily="34" charset="0"/>
              </a:rPr>
              <a:t>кетеф-хиннома</a:t>
            </a:r>
            <a:r>
              <a:rPr lang="ru-RU" b="0" i="0" u="none" strike="noStrike" dirty="0" smtClean="0">
                <a:effectLst/>
                <a:latin typeface="Arial" panose="020B0604020202020204" pitchFamily="34" charset="0"/>
              </a:rPr>
              <a:t>, самый древний артефакт, содержащий текст из еврейской Библии</a:t>
            </a:r>
            <a:endParaRPr lang="en-US" dirty="0"/>
          </a:p>
        </p:txBody>
      </p:sp>
    </p:spTree>
    <p:extLst>
      <p:ext uri="{BB962C8B-B14F-4D97-AF65-F5344CB8AC3E}">
        <p14:creationId xmlns:p14="http://schemas.microsoft.com/office/powerpoint/2010/main" val="17797536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ext&#10;&#10;Description automatically generated">
            <a:extLst>
              <a:ext uri="{FF2B5EF4-FFF2-40B4-BE49-F238E27FC236}">
                <a16:creationId xmlns:a16="http://schemas.microsoft.com/office/drawing/2014/main" id="{B8481517-923B-652F-9B3F-7379F567DE48}"/>
              </a:ext>
            </a:extLst>
          </p:cNvPr>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t="25028" b="27791"/>
          <a:stretch/>
        </p:blipFill>
        <p:spPr>
          <a:xfrm>
            <a:off x="1384300" y="800100"/>
            <a:ext cx="10236997" cy="6826758"/>
          </a:xfrm>
          <a:noFill/>
        </p:spPr>
      </p:pic>
      <p:sp>
        <p:nvSpPr>
          <p:cNvPr id="9" name="Title 2">
            <a:extLst>
              <a:ext uri="{FF2B5EF4-FFF2-40B4-BE49-F238E27FC236}">
                <a16:creationId xmlns:a16="http://schemas.microsoft.com/office/drawing/2014/main" id="{F30679D5-3E13-3B82-55A7-AD6FD35339C3}"/>
              </a:ext>
            </a:extLst>
          </p:cNvPr>
          <p:cNvSpPr>
            <a:spLocks noGrp="1"/>
          </p:cNvSpPr>
          <p:nvPr>
            <p:ph type="title"/>
          </p:nvPr>
        </p:nvSpPr>
        <p:spPr>
          <a:xfrm>
            <a:off x="1905000" y="8382000"/>
            <a:ext cx="9194800" cy="685800"/>
          </a:xfrm>
        </p:spPr>
        <p:txBody>
          <a:bodyPr/>
          <a:lstStyle/>
          <a:p>
            <a:r>
              <a:rPr lang="ru-RU" b="0" i="0" u="none" strike="noStrike" dirty="0" smtClean="0">
                <a:effectLst/>
                <a:latin typeface="Arial" panose="020B0604020202020204" pitchFamily="34" charset="0"/>
              </a:rPr>
              <a:t>Папирус</a:t>
            </a:r>
            <a:r>
              <a:rPr lang="en-US" b="0" i="0" u="none" strike="noStrike" dirty="0" smtClean="0">
                <a:effectLst/>
                <a:latin typeface="Arial" panose="020B0604020202020204" pitchFamily="34" charset="0"/>
              </a:rPr>
              <a:t> </a:t>
            </a:r>
            <a:r>
              <a:rPr lang="en-US" b="0" i="0" u="none" strike="noStrike" dirty="0">
                <a:effectLst/>
                <a:latin typeface="Arial" panose="020B0604020202020204" pitchFamily="34" charset="0"/>
              </a:rPr>
              <a:t>46, </a:t>
            </a:r>
            <a:r>
              <a:rPr lang="ru-RU" b="0" i="0" u="none" strike="noStrike" dirty="0" smtClean="0">
                <a:effectLst/>
                <a:latin typeface="Arial" panose="020B0604020202020204" pitchFamily="34" charset="0"/>
              </a:rPr>
              <a:t>один из старейших папирусов нового завета с текстом</a:t>
            </a:r>
            <a:r>
              <a:rPr lang="en-US" b="0" i="0" u="none" strike="noStrike" dirty="0" smtClean="0">
                <a:effectLst/>
                <a:latin typeface="Arial" panose="020B0604020202020204" pitchFamily="34" charset="0"/>
              </a:rPr>
              <a:t> </a:t>
            </a:r>
            <a:r>
              <a:rPr lang="en-US" b="0" i="0" u="none" strike="noStrike" dirty="0">
                <a:effectLst/>
                <a:latin typeface="Arial" panose="020B0604020202020204" pitchFamily="34" charset="0"/>
              </a:rPr>
              <a:t>2 </a:t>
            </a:r>
            <a:r>
              <a:rPr lang="ru-RU" b="0" i="0" u="none" strike="noStrike" dirty="0" smtClean="0">
                <a:effectLst/>
                <a:latin typeface="Arial" panose="020B0604020202020204" pitchFamily="34" charset="0"/>
              </a:rPr>
              <a:t>Кор.</a:t>
            </a:r>
            <a:r>
              <a:rPr lang="en-US" b="0" i="0" u="none" strike="noStrike" dirty="0" smtClean="0">
                <a:effectLst/>
                <a:latin typeface="Arial" panose="020B0604020202020204" pitchFamily="34" charset="0"/>
              </a:rPr>
              <a:t> </a:t>
            </a:r>
            <a:r>
              <a:rPr lang="en-US" b="0" i="0" u="none" strike="noStrike" dirty="0">
                <a:effectLst/>
                <a:latin typeface="Arial" panose="020B0604020202020204" pitchFamily="34" charset="0"/>
              </a:rPr>
              <a:t>11:33-12:9</a:t>
            </a:r>
            <a:endParaRPr lang="en-US" dirty="0"/>
          </a:p>
        </p:txBody>
      </p:sp>
    </p:spTree>
    <p:extLst>
      <p:ext uri="{BB962C8B-B14F-4D97-AF65-F5344CB8AC3E}">
        <p14:creationId xmlns:p14="http://schemas.microsoft.com/office/powerpoint/2010/main" val="29721388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MerneptahStele.gif" descr="MerneptahStele.gif"/>
          <p:cNvPicPr>
            <a:picLocks noGrp="1" noChangeAspect="1"/>
          </p:cNvPicPr>
          <p:nvPr>
            <p:ph type="pic" idx="21"/>
          </p:nvPr>
        </p:nvPicPr>
        <p:blipFill>
          <a:blip r:embed="rId3"/>
          <a:srcRect b="34278"/>
          <a:stretch>
            <a:fillRect/>
          </a:stretch>
        </p:blipFill>
        <p:spPr>
          <a:xfrm>
            <a:off x="3936555" y="927100"/>
            <a:ext cx="5613845" cy="7061200"/>
          </a:xfrm>
          <a:prstGeom prst="rect">
            <a:avLst/>
          </a:prstGeom>
        </p:spPr>
      </p:pic>
      <p:sp>
        <p:nvSpPr>
          <p:cNvPr id="179" name="merneptah stele"/>
          <p:cNvSpPr txBox="1">
            <a:spLocks noGrp="1"/>
          </p:cNvSpPr>
          <p:nvPr>
            <p:ph type="title"/>
          </p:nvPr>
        </p:nvSpPr>
        <p:spPr>
          <a:xfrm>
            <a:off x="1905000" y="8382000"/>
            <a:ext cx="9194800" cy="901700"/>
          </a:xfrm>
          <a:prstGeom prst="rect">
            <a:avLst/>
          </a:prstGeom>
        </p:spPr>
        <p:txBody>
          <a:bodyPr/>
          <a:lstStyle>
            <a:lvl1pPr algn="ctr">
              <a:defRPr sz="4500" spc="675"/>
            </a:lvl1pPr>
          </a:lstStyle>
          <a:p>
            <a:r>
              <a:rPr lang="ru-RU" dirty="0" smtClean="0"/>
              <a:t>Стела </a:t>
            </a:r>
            <a:r>
              <a:rPr lang="ru-RU" dirty="0" err="1" smtClean="0"/>
              <a:t>мернептаха</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l dan stele"/>
          <p:cNvSpPr txBox="1">
            <a:spLocks noGrp="1"/>
          </p:cNvSpPr>
          <p:nvPr>
            <p:ph type="title"/>
          </p:nvPr>
        </p:nvSpPr>
        <p:spPr>
          <a:xfrm>
            <a:off x="1905000" y="8382000"/>
            <a:ext cx="9194800" cy="901700"/>
          </a:xfrm>
          <a:prstGeom prst="rect">
            <a:avLst/>
          </a:prstGeom>
        </p:spPr>
        <p:txBody>
          <a:bodyPr/>
          <a:lstStyle>
            <a:lvl1pPr algn="ctr">
              <a:defRPr sz="4500" spc="675"/>
            </a:lvl1pPr>
          </a:lstStyle>
          <a:p>
            <a:r>
              <a:rPr lang="ru-RU" dirty="0" smtClean="0"/>
              <a:t>Стела </a:t>
            </a:r>
            <a:r>
              <a:rPr lang="ru-RU" dirty="0" err="1" smtClean="0"/>
              <a:t>Тель</a:t>
            </a:r>
            <a:r>
              <a:rPr lang="ru-RU" dirty="0" smtClean="0"/>
              <a:t> Дан</a:t>
            </a:r>
            <a:endParaRPr dirty="0"/>
          </a:p>
        </p:txBody>
      </p:sp>
      <p:pic>
        <p:nvPicPr>
          <p:cNvPr id="182" name="222-tel-dan-stele.tiff" descr="222-tel-dan-stele.tiff"/>
          <p:cNvPicPr>
            <a:picLocks noChangeAspect="1"/>
          </p:cNvPicPr>
          <p:nvPr/>
        </p:nvPicPr>
        <p:blipFill>
          <a:blip r:embed="rId3"/>
          <a:stretch>
            <a:fillRect/>
          </a:stretch>
        </p:blipFill>
        <p:spPr>
          <a:xfrm>
            <a:off x="2619114" y="1689100"/>
            <a:ext cx="7769486" cy="5041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l dan stele"/>
          <p:cNvSpPr txBox="1">
            <a:spLocks noGrp="1"/>
          </p:cNvSpPr>
          <p:nvPr>
            <p:ph type="title"/>
          </p:nvPr>
        </p:nvSpPr>
        <p:spPr>
          <a:xfrm>
            <a:off x="1709057" y="7947479"/>
            <a:ext cx="9916886" cy="901700"/>
          </a:xfrm>
          <a:prstGeom prst="rect">
            <a:avLst/>
          </a:prstGeom>
        </p:spPr>
        <p:txBody>
          <a:bodyPr/>
          <a:lstStyle>
            <a:lvl1pPr algn="ctr">
              <a:defRPr sz="4500" spc="675"/>
            </a:lvl1pPr>
          </a:lstStyle>
          <a:p>
            <a:r>
              <a:rPr lang="ru-RU" dirty="0" smtClean="0"/>
              <a:t>Печати </a:t>
            </a:r>
            <a:r>
              <a:rPr lang="ru-RU" dirty="0" err="1" smtClean="0"/>
              <a:t>Езекии</a:t>
            </a:r>
            <a:r>
              <a:rPr lang="ru-RU" dirty="0" smtClean="0"/>
              <a:t> и «</a:t>
            </a:r>
            <a:r>
              <a:rPr lang="ru-RU" dirty="0" err="1" smtClean="0"/>
              <a:t>исайи</a:t>
            </a:r>
            <a:r>
              <a:rPr lang="ru-RU" dirty="0" smtClean="0"/>
              <a:t> пророка»</a:t>
            </a:r>
            <a:endParaRPr dirty="0"/>
          </a:p>
        </p:txBody>
      </p:sp>
      <p:pic>
        <p:nvPicPr>
          <p:cNvPr id="3" name="Picture 2" descr="A picture containing slice, piece, nut, chocolate&#10;&#10;Description automatically generated">
            <a:extLst>
              <a:ext uri="{FF2B5EF4-FFF2-40B4-BE49-F238E27FC236}">
                <a16:creationId xmlns:a16="http://schemas.microsoft.com/office/drawing/2014/main" id="{DBB87E93-297B-C931-F684-E19B75450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77" y="1355271"/>
            <a:ext cx="9109624" cy="6057900"/>
          </a:xfrm>
          <a:prstGeom prst="rect">
            <a:avLst/>
          </a:prstGeom>
        </p:spPr>
      </p:pic>
    </p:spTree>
    <p:extLst>
      <p:ext uri="{BB962C8B-B14F-4D97-AF65-F5344CB8AC3E}">
        <p14:creationId xmlns:p14="http://schemas.microsoft.com/office/powerpoint/2010/main" val="33496193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abylonian chronicles"/>
          <p:cNvSpPr txBox="1">
            <a:spLocks noGrp="1"/>
          </p:cNvSpPr>
          <p:nvPr>
            <p:ph type="title"/>
          </p:nvPr>
        </p:nvSpPr>
        <p:spPr>
          <a:xfrm>
            <a:off x="1905000" y="7848600"/>
            <a:ext cx="9194800" cy="1536700"/>
          </a:xfrm>
          <a:prstGeom prst="rect">
            <a:avLst/>
          </a:prstGeom>
        </p:spPr>
        <p:txBody>
          <a:bodyPr/>
          <a:lstStyle>
            <a:lvl1pPr algn="ctr">
              <a:defRPr sz="4500" spc="675"/>
            </a:lvl1pPr>
          </a:lstStyle>
          <a:p>
            <a:r>
              <a:rPr lang="ru-RU" dirty="0" smtClean="0"/>
              <a:t>Вавилонские хроники</a:t>
            </a:r>
            <a:endParaRPr dirty="0"/>
          </a:p>
        </p:txBody>
      </p:sp>
      <p:pic>
        <p:nvPicPr>
          <p:cNvPr id="185" name="jerusalem_597.tiff" descr="jerusalem_597.tiff"/>
          <p:cNvPicPr>
            <a:picLocks noChangeAspect="1"/>
          </p:cNvPicPr>
          <p:nvPr/>
        </p:nvPicPr>
        <p:blipFill>
          <a:blip r:embed="rId3"/>
          <a:srcRect b="26"/>
          <a:stretch>
            <a:fillRect/>
          </a:stretch>
        </p:blipFill>
        <p:spPr>
          <a:xfrm>
            <a:off x="3771900" y="647700"/>
            <a:ext cx="5461001" cy="71247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ontius pilate inscription"/>
          <p:cNvSpPr txBox="1">
            <a:spLocks noGrp="1"/>
          </p:cNvSpPr>
          <p:nvPr>
            <p:ph type="title"/>
          </p:nvPr>
        </p:nvSpPr>
        <p:spPr>
          <a:xfrm>
            <a:off x="1905000" y="7848600"/>
            <a:ext cx="9194800" cy="1536700"/>
          </a:xfrm>
          <a:prstGeom prst="rect">
            <a:avLst/>
          </a:prstGeom>
        </p:spPr>
        <p:txBody>
          <a:bodyPr/>
          <a:lstStyle>
            <a:lvl1pPr algn="ctr">
              <a:defRPr sz="4500" spc="675"/>
            </a:lvl1pPr>
          </a:lstStyle>
          <a:p>
            <a:r>
              <a:rPr lang="ru-RU" dirty="0" smtClean="0"/>
              <a:t>Надпись с именем </a:t>
            </a:r>
            <a:r>
              <a:rPr lang="ru-RU" dirty="0" err="1" smtClean="0"/>
              <a:t>понтия</a:t>
            </a:r>
            <a:r>
              <a:rPr lang="ru-RU" dirty="0" smtClean="0"/>
              <a:t> </a:t>
            </a:r>
            <a:r>
              <a:rPr lang="ru-RU" dirty="0" err="1" smtClean="0"/>
              <a:t>пилата</a:t>
            </a:r>
            <a:endParaRPr dirty="0"/>
          </a:p>
        </p:txBody>
      </p:sp>
      <p:pic>
        <p:nvPicPr>
          <p:cNvPr id="188" name="arch4_15.tiff" descr="arch4_15.tiff"/>
          <p:cNvPicPr>
            <a:picLocks noChangeAspect="1"/>
          </p:cNvPicPr>
          <p:nvPr/>
        </p:nvPicPr>
        <p:blipFill>
          <a:blip r:embed="rId3"/>
          <a:stretch>
            <a:fillRect/>
          </a:stretch>
        </p:blipFill>
        <p:spPr>
          <a:xfrm>
            <a:off x="4343400" y="1612900"/>
            <a:ext cx="4318000" cy="51943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erodian sites"/>
          <p:cNvSpPr txBox="1">
            <a:spLocks noGrp="1"/>
          </p:cNvSpPr>
          <p:nvPr>
            <p:ph type="title"/>
          </p:nvPr>
        </p:nvSpPr>
        <p:spPr>
          <a:xfrm>
            <a:off x="1905000" y="7848600"/>
            <a:ext cx="9194800" cy="1536700"/>
          </a:xfrm>
          <a:prstGeom prst="rect">
            <a:avLst/>
          </a:prstGeom>
        </p:spPr>
        <p:txBody>
          <a:bodyPr/>
          <a:lstStyle>
            <a:lvl1pPr algn="ctr">
              <a:defRPr sz="4500" spc="675"/>
            </a:lvl1pPr>
          </a:lstStyle>
          <a:p>
            <a:r>
              <a:rPr lang="ru-RU" dirty="0" smtClean="0"/>
              <a:t>Постройки Ирода</a:t>
            </a:r>
            <a:endParaRPr dirty="0"/>
          </a:p>
        </p:txBody>
      </p:sp>
      <p:pic>
        <p:nvPicPr>
          <p:cNvPr id="191" name="o20900.tiff" descr="o20900.tiff"/>
          <p:cNvPicPr>
            <a:picLocks noChangeAspect="1"/>
          </p:cNvPicPr>
          <p:nvPr/>
        </p:nvPicPr>
        <p:blipFill>
          <a:blip r:embed="rId3"/>
          <a:srcRect t="9777" b="14000"/>
          <a:stretch>
            <a:fillRect/>
          </a:stretch>
        </p:blipFill>
        <p:spPr>
          <a:xfrm>
            <a:off x="2692400" y="2032000"/>
            <a:ext cx="7620000" cy="43561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erodian sites"/>
          <p:cNvSpPr txBox="1">
            <a:spLocks noGrp="1"/>
          </p:cNvSpPr>
          <p:nvPr>
            <p:ph type="title"/>
          </p:nvPr>
        </p:nvSpPr>
        <p:spPr>
          <a:xfrm>
            <a:off x="1905000" y="7848600"/>
            <a:ext cx="9194800" cy="1536700"/>
          </a:xfrm>
          <a:prstGeom prst="rect">
            <a:avLst/>
          </a:prstGeom>
        </p:spPr>
        <p:txBody>
          <a:bodyPr/>
          <a:lstStyle>
            <a:lvl1pPr algn="ctr">
              <a:defRPr sz="4500" spc="675"/>
            </a:lvl1pPr>
          </a:lstStyle>
          <a:p>
            <a:r>
              <a:rPr lang="ru-RU" dirty="0" smtClean="0"/>
              <a:t>Купальня </a:t>
            </a:r>
            <a:r>
              <a:rPr lang="ru-RU" dirty="0" err="1" smtClean="0"/>
              <a:t>силоам</a:t>
            </a:r>
            <a:endParaRPr dirty="0"/>
          </a:p>
        </p:txBody>
      </p:sp>
      <p:pic>
        <p:nvPicPr>
          <p:cNvPr id="3" name="Picture 2" descr="A picture containing outdoor&#10;&#10;Description automatically generated">
            <a:extLst>
              <a:ext uri="{FF2B5EF4-FFF2-40B4-BE49-F238E27FC236}">
                <a16:creationId xmlns:a16="http://schemas.microsoft.com/office/drawing/2014/main" id="{903DEC2D-BA64-E93D-0B7A-BC13DC312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128" y="1534886"/>
            <a:ext cx="8884543" cy="5908221"/>
          </a:xfrm>
          <a:prstGeom prst="rect">
            <a:avLst/>
          </a:prstGeom>
        </p:spPr>
      </p:pic>
    </p:spTree>
    <p:extLst>
      <p:ext uri="{BB962C8B-B14F-4D97-AF65-F5344CB8AC3E}">
        <p14:creationId xmlns:p14="http://schemas.microsoft.com/office/powerpoint/2010/main" val="36195831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eter’s house"/>
          <p:cNvSpPr txBox="1">
            <a:spLocks noGrp="1"/>
          </p:cNvSpPr>
          <p:nvPr>
            <p:ph type="title"/>
          </p:nvPr>
        </p:nvSpPr>
        <p:spPr>
          <a:xfrm>
            <a:off x="1905000" y="7848600"/>
            <a:ext cx="9194800" cy="1536700"/>
          </a:xfrm>
          <a:prstGeom prst="rect">
            <a:avLst/>
          </a:prstGeom>
        </p:spPr>
        <p:txBody>
          <a:bodyPr/>
          <a:lstStyle>
            <a:lvl1pPr algn="ctr">
              <a:defRPr sz="4500" spc="675"/>
            </a:lvl1pPr>
          </a:lstStyle>
          <a:p>
            <a:r>
              <a:rPr lang="ru-RU" dirty="0" smtClean="0"/>
              <a:t>Дом </a:t>
            </a:r>
            <a:r>
              <a:rPr lang="ru-RU" dirty="0" err="1" smtClean="0"/>
              <a:t>петра</a:t>
            </a:r>
            <a:endParaRPr dirty="0"/>
          </a:p>
        </p:txBody>
      </p:sp>
      <p:pic>
        <p:nvPicPr>
          <p:cNvPr id="194" name="CapernaumPetersHouse2.tiff" descr="CapernaumPetersHouse2.tiff"/>
          <p:cNvPicPr>
            <a:picLocks noChangeAspect="1"/>
          </p:cNvPicPr>
          <p:nvPr/>
        </p:nvPicPr>
        <p:blipFill>
          <a:blip r:embed="rId3"/>
          <a:srcRect t="20000"/>
          <a:stretch>
            <a:fillRect/>
          </a:stretch>
        </p:blipFill>
        <p:spPr>
          <a:xfrm>
            <a:off x="876300" y="1930400"/>
            <a:ext cx="11252200" cy="5892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935F5D-C872-EE4E-9AAD-425B9B935ACE}"/>
              </a:ext>
            </a:extLst>
          </p:cNvPr>
          <p:cNvSpPr txBox="1"/>
          <p:nvPr/>
        </p:nvSpPr>
        <p:spPr>
          <a:xfrm>
            <a:off x="1089180" y="3172203"/>
            <a:ext cx="10988299" cy="5704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smtClean="0">
                <a:ln>
                  <a:noFill/>
                </a:ln>
                <a:solidFill>
                  <a:srgbClr val="FFFFFF"/>
                </a:solidFill>
                <a:effectLst/>
                <a:uFillTx/>
                <a:latin typeface="+mn-lt"/>
                <a:ea typeface="+mn-ea"/>
                <a:cs typeface="+mn-cs"/>
                <a:sym typeface="Palatino"/>
              </a:rPr>
              <a:t>“</a:t>
            </a:r>
            <a:r>
              <a:rPr kumimoji="0" lang="ru-RU" b="0" i="0" u="none" strike="noStrike" cap="none" spc="0" normalizeH="0" baseline="0" dirty="0" smtClean="0">
                <a:ln>
                  <a:noFill/>
                </a:ln>
                <a:solidFill>
                  <a:srgbClr val="FFFFFF"/>
                </a:solidFill>
                <a:effectLst/>
                <a:uFillTx/>
                <a:latin typeface="+mn-lt"/>
                <a:ea typeface="+mn-ea"/>
                <a:cs typeface="+mn-cs"/>
                <a:sym typeface="Palatino"/>
              </a:rPr>
              <a:t>Писания </a:t>
            </a:r>
            <a:r>
              <a:rPr kumimoji="0" lang="en-US" b="0" i="0" u="none" strike="noStrike" cap="none" spc="0" normalizeH="0" baseline="0" dirty="0" smtClean="0">
                <a:ln>
                  <a:noFill/>
                </a:ln>
                <a:solidFill>
                  <a:srgbClr val="FFFFFF"/>
                </a:solidFill>
                <a:effectLst/>
                <a:uFillTx/>
                <a:latin typeface="+mn-lt"/>
                <a:ea typeface="+mn-ea"/>
                <a:cs typeface="+mn-cs"/>
                <a:sym typeface="Palatino"/>
              </a:rPr>
              <a:t>(</a:t>
            </a:r>
            <a:r>
              <a:rPr kumimoji="0" lang="en-US" b="0" i="1" u="none" strike="noStrike" cap="none" spc="0" normalizeH="0" baseline="0" dirty="0" err="1" smtClean="0">
                <a:ln>
                  <a:noFill/>
                </a:ln>
                <a:solidFill>
                  <a:srgbClr val="FFFFFF"/>
                </a:solidFill>
                <a:effectLst/>
                <a:uFillTx/>
                <a:latin typeface="+mn-lt"/>
                <a:ea typeface="+mn-ea"/>
                <a:cs typeface="+mn-cs"/>
                <a:sym typeface="Palatino"/>
              </a:rPr>
              <a:t>hai</a:t>
            </a:r>
            <a:r>
              <a:rPr kumimoji="0" lang="en-US" b="0" i="1" u="none" strike="noStrike" cap="none" spc="0" normalizeH="0" baseline="0" dirty="0" smtClean="0">
                <a:ln>
                  <a:noFill/>
                </a:ln>
                <a:solidFill>
                  <a:srgbClr val="FFFFFF"/>
                </a:solidFill>
                <a:effectLst/>
                <a:uFillTx/>
                <a:latin typeface="+mn-lt"/>
                <a:ea typeface="+mn-ea"/>
                <a:cs typeface="+mn-cs"/>
                <a:sym typeface="Palatino"/>
              </a:rPr>
              <a:t> </a:t>
            </a:r>
            <a:r>
              <a:rPr kumimoji="0" lang="en-US" b="0" i="1" u="none" strike="noStrike" cap="none" spc="0" normalizeH="0" baseline="0" dirty="0" err="1">
                <a:ln>
                  <a:noFill/>
                </a:ln>
                <a:solidFill>
                  <a:srgbClr val="FFFFFF"/>
                </a:solidFill>
                <a:effectLst/>
                <a:uFillTx/>
                <a:latin typeface="+mn-lt"/>
                <a:ea typeface="+mn-ea"/>
                <a:cs typeface="+mn-cs"/>
                <a:sym typeface="Palatino"/>
              </a:rPr>
              <a:t>graphai</a:t>
            </a:r>
            <a:r>
              <a:rPr kumimoji="0" lang="en-US" b="0" i="0" u="none" strike="noStrike" cap="none" spc="0" normalizeH="0" baseline="0" dirty="0">
                <a:ln>
                  <a:noFill/>
                </a:ln>
                <a:solidFill>
                  <a:srgbClr val="FFFFFF"/>
                </a:solidFill>
                <a:effectLst/>
                <a:uFillTx/>
                <a:latin typeface="+mn-lt"/>
                <a:ea typeface="+mn-ea"/>
                <a:cs typeface="+mn-cs"/>
                <a:sym typeface="Palatino"/>
              </a:rPr>
              <a:t>) </a:t>
            </a:r>
            <a:r>
              <a:rPr kumimoji="0" lang="ru-RU" b="0" i="0" u="none" strike="noStrike" cap="none" spc="0" normalizeH="0" baseline="0" dirty="0" smtClean="0">
                <a:ln>
                  <a:noFill/>
                </a:ln>
                <a:solidFill>
                  <a:srgbClr val="FFFFFF"/>
                </a:solidFill>
                <a:effectLst/>
                <a:uFillTx/>
                <a:latin typeface="+mn-lt"/>
                <a:ea typeface="+mn-ea"/>
                <a:cs typeface="+mn-cs"/>
                <a:sym typeface="Palatino"/>
              </a:rPr>
              <a:t>и Слово </a:t>
            </a:r>
            <a:r>
              <a:rPr kumimoji="0" lang="en-US" b="0" i="0" u="none" strike="noStrike" cap="none" spc="0" normalizeH="0" baseline="0" dirty="0" smtClean="0">
                <a:ln>
                  <a:noFill/>
                </a:ln>
                <a:solidFill>
                  <a:srgbClr val="FFFFFF"/>
                </a:solidFill>
                <a:effectLst/>
                <a:uFillTx/>
                <a:latin typeface="+mn-lt"/>
                <a:ea typeface="+mn-ea"/>
                <a:cs typeface="+mn-cs"/>
                <a:sym typeface="Palatino"/>
              </a:rPr>
              <a:t>(</a:t>
            </a:r>
            <a:r>
              <a:rPr kumimoji="0" lang="en-US" b="0" i="1" u="none" strike="noStrike" cap="none" spc="0" normalizeH="0" baseline="0" dirty="0" smtClean="0">
                <a:ln>
                  <a:noFill/>
                </a:ln>
                <a:solidFill>
                  <a:srgbClr val="FFFFFF"/>
                </a:solidFill>
                <a:effectLst/>
                <a:uFillTx/>
                <a:latin typeface="+mn-lt"/>
                <a:ea typeface="+mn-ea"/>
                <a:cs typeface="+mn-cs"/>
                <a:sym typeface="Palatino"/>
              </a:rPr>
              <a:t>ho </a:t>
            </a:r>
            <a:r>
              <a:rPr kumimoji="0" lang="en-US" b="0" i="1" u="none" strike="noStrike" cap="none" spc="0" normalizeH="0" baseline="0" dirty="0">
                <a:ln>
                  <a:noFill/>
                </a:ln>
                <a:solidFill>
                  <a:srgbClr val="FFFFFF"/>
                </a:solidFill>
                <a:effectLst/>
                <a:uFillTx/>
                <a:latin typeface="+mn-lt"/>
                <a:ea typeface="+mn-ea"/>
                <a:cs typeface="+mn-cs"/>
                <a:sym typeface="Palatino"/>
              </a:rPr>
              <a:t>logos</a:t>
            </a:r>
            <a:r>
              <a:rPr kumimoji="0" lang="en-US" b="0" i="0" u="none" strike="noStrike" cap="none" spc="0" normalizeH="0" baseline="0" dirty="0">
                <a:ln>
                  <a:noFill/>
                </a:ln>
                <a:solidFill>
                  <a:srgbClr val="FFFFFF"/>
                </a:solidFill>
                <a:effectLst/>
                <a:uFillTx/>
                <a:latin typeface="+mn-lt"/>
                <a:ea typeface="+mn-ea"/>
                <a:cs typeface="+mn-cs"/>
                <a:sym typeface="Palatino"/>
              </a:rPr>
              <a:t>) </a:t>
            </a:r>
            <a:r>
              <a:rPr kumimoji="0" lang="ru-RU" b="0" i="0" u="none" strike="noStrike" cap="none" spc="0" normalizeH="0" baseline="0" dirty="0" smtClean="0">
                <a:ln>
                  <a:noFill/>
                </a:ln>
                <a:solidFill>
                  <a:srgbClr val="FFFFFF"/>
                </a:solidFill>
                <a:effectLst/>
                <a:uFillTx/>
                <a:latin typeface="+mn-lt"/>
                <a:ea typeface="+mn-ea"/>
                <a:cs typeface="+mn-cs"/>
                <a:sym typeface="Palatino"/>
              </a:rPr>
              <a:t>– не одно и тоже</a:t>
            </a:r>
            <a:r>
              <a:rPr kumimoji="0" lang="en-US" b="0" i="0" u="none" strike="noStrike" cap="none" spc="0" normalizeH="0" baseline="0" dirty="0" smtClean="0">
                <a:ln>
                  <a:noFill/>
                </a:ln>
                <a:solidFill>
                  <a:srgbClr val="FFFFFF"/>
                </a:solidFill>
                <a:effectLst/>
                <a:uFillTx/>
                <a:latin typeface="+mn-lt"/>
                <a:ea typeface="+mn-ea"/>
                <a:cs typeface="+mn-cs"/>
                <a:sym typeface="Palatino"/>
              </a:rPr>
              <a:t>”</a:t>
            </a:r>
            <a:endParaRPr kumimoji="0" lang="en-US" b="0" i="0" u="none" strike="noStrike" cap="none" spc="0" normalizeH="0" baseline="0" dirty="0">
              <a:ln>
                <a:noFill/>
              </a:ln>
              <a:solidFill>
                <a:srgbClr val="FFFFFF"/>
              </a:solidFill>
              <a:effectLst/>
              <a:uFillTx/>
              <a:latin typeface="+mn-lt"/>
              <a:ea typeface="+mn-ea"/>
              <a:cs typeface="+mn-cs"/>
              <a:sym typeface="Palatino"/>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smtClean="0">
                <a:ln>
                  <a:noFill/>
                </a:ln>
                <a:solidFill>
                  <a:srgbClr val="FFFFFF"/>
                </a:solidFill>
                <a:effectLst/>
                <a:uFillTx/>
                <a:latin typeface="+mn-lt"/>
                <a:ea typeface="+mn-ea"/>
                <a:cs typeface="+mn-cs"/>
                <a:sym typeface="Palatino"/>
              </a:rPr>
              <a:t>“</a:t>
            </a:r>
            <a:r>
              <a:rPr kumimoji="0" lang="ru-RU" b="0" i="0" u="none" strike="noStrike" cap="none" spc="0" normalizeH="0" baseline="0" dirty="0" smtClean="0">
                <a:ln>
                  <a:noFill/>
                </a:ln>
                <a:solidFill>
                  <a:srgbClr val="FFFFFF"/>
                </a:solidFill>
                <a:effectLst/>
                <a:uFillTx/>
                <a:latin typeface="+mn-lt"/>
                <a:ea typeface="+mn-ea"/>
                <a:cs typeface="+mn-cs"/>
                <a:sym typeface="Palatino"/>
              </a:rPr>
              <a:t>Библия содержит много</a:t>
            </a:r>
            <a:r>
              <a:rPr kumimoji="0" lang="ru-RU" b="0" i="0" u="none" strike="noStrike" cap="none" spc="0" normalizeH="0" dirty="0" smtClean="0">
                <a:ln>
                  <a:noFill/>
                </a:ln>
                <a:solidFill>
                  <a:srgbClr val="FFFFFF"/>
                </a:solidFill>
                <a:effectLst/>
                <a:uFillTx/>
                <a:latin typeface="+mn-lt"/>
                <a:ea typeface="+mn-ea"/>
                <a:cs typeface="+mn-cs"/>
                <a:sym typeface="Palatino"/>
              </a:rPr>
              <a:t> человеческого багажа. Логос – это чистый свет Божий, который проникает в чистые сердца и </a:t>
            </a:r>
            <a:r>
              <a:rPr kumimoji="0" lang="ru-RU" b="0" i="0" u="none" strike="noStrike" cap="none" spc="0" normalizeH="0" dirty="0" smtClean="0">
                <a:ln>
                  <a:noFill/>
                </a:ln>
                <a:solidFill>
                  <a:srgbClr val="FFFFFF"/>
                </a:solidFill>
                <a:effectLst/>
                <a:uFillTx/>
                <a:latin typeface="+mn-lt"/>
                <a:ea typeface="+mn-ea"/>
                <a:cs typeface="+mn-cs"/>
                <a:sym typeface="Palatino"/>
              </a:rPr>
              <a:t>учит нас как любить </a:t>
            </a:r>
            <a:r>
              <a:rPr kumimoji="0" lang="en-US" b="0" i="0" u="none" strike="noStrike" cap="none" spc="0" normalizeH="0" baseline="0" dirty="0" smtClean="0">
                <a:ln>
                  <a:noFill/>
                </a:ln>
                <a:solidFill>
                  <a:srgbClr val="FFFFFF"/>
                </a:solidFill>
                <a:effectLst/>
                <a:uFillTx/>
                <a:latin typeface="+mn-lt"/>
                <a:ea typeface="+mn-ea"/>
                <a:cs typeface="+mn-cs"/>
                <a:sym typeface="Palatino"/>
              </a:rPr>
              <a:t>”</a:t>
            </a:r>
            <a:endParaRPr kumimoji="0" lang="en-US" b="0" i="0" u="none" strike="noStrike" cap="none" spc="0" normalizeH="0" baseline="0" dirty="0">
              <a:ln>
                <a:noFill/>
              </a:ln>
              <a:solidFill>
                <a:srgbClr val="FFFFFF"/>
              </a:solidFill>
              <a:effectLst/>
              <a:uFillTx/>
              <a:latin typeface="+mn-lt"/>
              <a:ea typeface="+mn-ea"/>
              <a:cs typeface="+mn-cs"/>
              <a:sym typeface="Palatino"/>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solidFill>
                  <a:srgbClr val="FFFFFF"/>
                </a:solidFill>
              </a:rPr>
              <a:t>“</a:t>
            </a:r>
            <a:r>
              <a:rPr lang="ru-RU" dirty="0" smtClean="0">
                <a:solidFill>
                  <a:srgbClr val="FFFFFF"/>
                </a:solidFill>
              </a:rPr>
              <a:t>Библия стала идолом, поскольку многие в христианстве приравнивают ее к Слову Божьему и даже к Богу</a:t>
            </a:r>
            <a:r>
              <a:rPr lang="en-US" dirty="0" smtClean="0">
                <a:solidFill>
                  <a:srgbClr val="FFFFFF"/>
                </a:solidFill>
              </a:rPr>
              <a:t>.”</a:t>
            </a:r>
            <a:endParaRPr kumimoji="0" lang="en-US" b="0" i="0" u="none" strike="noStrike" cap="none" spc="0" normalizeH="0" baseline="0" dirty="0">
              <a:ln>
                <a:noFill/>
              </a:ln>
              <a:solidFill>
                <a:srgbClr val="FFFFFF"/>
              </a:solidFill>
              <a:effectLst/>
              <a:uFillTx/>
              <a:latin typeface="+mn-lt"/>
              <a:ea typeface="+mn-ea"/>
              <a:cs typeface="+mn-cs"/>
              <a:sym typeface="Palatino"/>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000" b="0" i="0" u="none" strike="noStrike" cap="none" spc="0" normalizeH="0" baseline="0" dirty="0">
              <a:ln>
                <a:noFill/>
              </a:ln>
              <a:solidFill>
                <a:srgbClr val="FFFFFF"/>
              </a:solidFill>
              <a:effectLst/>
              <a:uFillTx/>
              <a:latin typeface="+mn-lt"/>
              <a:ea typeface="+mn-ea"/>
              <a:cs typeface="+mn-cs"/>
              <a:sym typeface="Palatino"/>
            </a:endParaRPr>
          </a:p>
        </p:txBody>
      </p:sp>
      <p:sp>
        <p:nvSpPr>
          <p:cNvPr id="6" name="Title 2">
            <a:extLst>
              <a:ext uri="{FF2B5EF4-FFF2-40B4-BE49-F238E27FC236}">
                <a16:creationId xmlns:a16="http://schemas.microsoft.com/office/drawing/2014/main" id="{74FC9D0C-C9A7-4FB7-4827-6F82FCD88890}"/>
              </a:ext>
            </a:extLst>
          </p:cNvPr>
          <p:cNvSpPr>
            <a:spLocks noGrp="1"/>
          </p:cNvSpPr>
          <p:nvPr>
            <p:ph type="title"/>
          </p:nvPr>
        </p:nvSpPr>
        <p:spPr>
          <a:xfrm>
            <a:off x="1089180" y="908049"/>
            <a:ext cx="10820400" cy="1731241"/>
          </a:xfrm>
        </p:spPr>
        <p:txBody>
          <a:bodyPr/>
          <a:lstStyle/>
          <a:p>
            <a:r>
              <a:rPr lang="ru-RU" dirty="0" smtClean="0"/>
              <a:t>Является ли библия словом Божьим? </a:t>
            </a:r>
            <a:endParaRPr lang="en-US" dirty="0"/>
          </a:p>
        </p:txBody>
      </p:sp>
    </p:spTree>
    <p:extLst>
      <p:ext uri="{BB962C8B-B14F-4D97-AF65-F5344CB8AC3E}">
        <p14:creationId xmlns:p14="http://schemas.microsoft.com/office/powerpoint/2010/main" val="35681539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aiaphas ossuary"/>
          <p:cNvSpPr txBox="1">
            <a:spLocks noGrp="1"/>
          </p:cNvSpPr>
          <p:nvPr>
            <p:ph type="title"/>
          </p:nvPr>
        </p:nvSpPr>
        <p:spPr>
          <a:xfrm>
            <a:off x="1905000" y="7848600"/>
            <a:ext cx="9194800" cy="1536700"/>
          </a:xfrm>
          <a:prstGeom prst="rect">
            <a:avLst/>
          </a:prstGeom>
        </p:spPr>
        <p:txBody>
          <a:bodyPr/>
          <a:lstStyle>
            <a:lvl1pPr algn="ctr">
              <a:defRPr sz="4500" spc="675"/>
            </a:lvl1pPr>
          </a:lstStyle>
          <a:p>
            <a:r>
              <a:rPr lang="ru-RU" dirty="0" err="1" smtClean="0"/>
              <a:t>Оссуарий</a:t>
            </a:r>
            <a:r>
              <a:rPr lang="ru-RU" dirty="0" smtClean="0"/>
              <a:t> </a:t>
            </a:r>
            <a:r>
              <a:rPr lang="ru-RU" dirty="0" err="1" smtClean="0"/>
              <a:t>каиафы</a:t>
            </a:r>
            <a:endParaRPr dirty="0"/>
          </a:p>
        </p:txBody>
      </p:sp>
      <p:pic>
        <p:nvPicPr>
          <p:cNvPr id="197" name="Ossuary-Caiaphas.tiff" descr="Ossuary-Caiaphas.tiff"/>
          <p:cNvPicPr>
            <a:picLocks noChangeAspect="1"/>
          </p:cNvPicPr>
          <p:nvPr/>
        </p:nvPicPr>
        <p:blipFill>
          <a:blip r:embed="rId3"/>
          <a:stretch>
            <a:fillRect/>
          </a:stretch>
        </p:blipFill>
        <p:spPr>
          <a:xfrm>
            <a:off x="2844800" y="863600"/>
            <a:ext cx="7315200" cy="6705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person, indoor, shelf&#10;&#10;Description automatically generated">
            <a:extLst>
              <a:ext uri="{FF2B5EF4-FFF2-40B4-BE49-F238E27FC236}">
                <a16:creationId xmlns:a16="http://schemas.microsoft.com/office/drawing/2014/main" id="{8A09AC2D-8EDB-27F6-1EF9-02E35A736E71}"/>
              </a:ext>
            </a:extLst>
          </p:cNvPr>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561" r="4969" b="1"/>
          <a:stretch/>
        </p:blipFill>
        <p:spPr>
          <a:xfrm>
            <a:off x="457200" y="850900"/>
            <a:ext cx="12072202" cy="8050603"/>
          </a:xfrm>
          <a:noFill/>
        </p:spPr>
      </p:pic>
    </p:spTree>
    <p:extLst>
      <p:ext uri="{BB962C8B-B14F-4D97-AF65-F5344CB8AC3E}">
        <p14:creationId xmlns:p14="http://schemas.microsoft.com/office/powerpoint/2010/main" val="26754069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person, indoor, shelf&#10;&#10;Description automatically generated">
            <a:extLst>
              <a:ext uri="{FF2B5EF4-FFF2-40B4-BE49-F238E27FC236}">
                <a16:creationId xmlns:a16="http://schemas.microsoft.com/office/drawing/2014/main" id="{8A09AC2D-8EDB-27F6-1EF9-02E35A736E71}"/>
              </a:ext>
            </a:extLst>
          </p:cNvPr>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561" r="4969" b="1"/>
          <a:stretch/>
        </p:blipFill>
        <p:spPr>
          <a:xfrm>
            <a:off x="457200" y="850900"/>
            <a:ext cx="12072202" cy="8050603"/>
          </a:xfrm>
          <a:noFill/>
        </p:spPr>
      </p:pic>
    </p:spTree>
    <p:extLst>
      <p:ext uri="{BB962C8B-B14F-4D97-AF65-F5344CB8AC3E}">
        <p14:creationId xmlns:p14="http://schemas.microsoft.com/office/powerpoint/2010/main" val="7221851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sliced&#10;&#10;Description automatically generated">
            <a:extLst>
              <a:ext uri="{FF2B5EF4-FFF2-40B4-BE49-F238E27FC236}">
                <a16:creationId xmlns:a16="http://schemas.microsoft.com/office/drawing/2014/main" id="{F3F661CC-91FE-ADEC-9416-CE4A44FCD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220" y="3606986"/>
            <a:ext cx="5226311" cy="3268819"/>
          </a:xfrm>
          <a:prstGeom prst="rect">
            <a:avLst/>
          </a:prstGeom>
        </p:spPr>
      </p:pic>
      <p:pic>
        <p:nvPicPr>
          <p:cNvPr id="6" name="Picture 5" descr="A picture containing food, table, plate, fruit&#10;&#10;Description automatically generated">
            <a:extLst>
              <a:ext uri="{FF2B5EF4-FFF2-40B4-BE49-F238E27FC236}">
                <a16:creationId xmlns:a16="http://schemas.microsoft.com/office/drawing/2014/main" id="{4E41CF91-AAA8-E8FC-3309-F3FEB7ECA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11" y="565088"/>
            <a:ext cx="4341586" cy="4129403"/>
          </a:xfrm>
          <a:prstGeom prst="rect">
            <a:avLst/>
          </a:prstGeom>
        </p:spPr>
      </p:pic>
      <p:pic>
        <p:nvPicPr>
          <p:cNvPr id="8" name="Picture 7" descr="A piece of bread&#10;&#10;Description automatically generated with low confidence">
            <a:extLst>
              <a:ext uri="{FF2B5EF4-FFF2-40B4-BE49-F238E27FC236}">
                <a16:creationId xmlns:a16="http://schemas.microsoft.com/office/drawing/2014/main" id="{78D6DC8D-8E99-B2E9-B8F6-92B5DB25E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62" y="6146614"/>
            <a:ext cx="4495889" cy="29925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C577752-1BA3-590F-9EC9-3F0587E46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9650" y="1463383"/>
            <a:ext cx="4251336" cy="6826834"/>
          </a:xfrm>
          <a:prstGeom prst="rect">
            <a:avLst/>
          </a:prstGeom>
        </p:spPr>
      </p:pic>
    </p:spTree>
    <p:extLst>
      <p:ext uri="{BB962C8B-B14F-4D97-AF65-F5344CB8AC3E}">
        <p14:creationId xmlns:p14="http://schemas.microsoft.com/office/powerpoint/2010/main" val="225824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sliced&#10;&#10;Description automatically generated">
            <a:extLst>
              <a:ext uri="{FF2B5EF4-FFF2-40B4-BE49-F238E27FC236}">
                <a16:creationId xmlns:a16="http://schemas.microsoft.com/office/drawing/2014/main" id="{F3F661CC-91FE-ADEC-9416-CE4A44FCD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220" y="3606986"/>
            <a:ext cx="5226311" cy="3268819"/>
          </a:xfrm>
          <a:prstGeom prst="rect">
            <a:avLst/>
          </a:prstGeom>
        </p:spPr>
      </p:pic>
      <p:pic>
        <p:nvPicPr>
          <p:cNvPr id="6" name="Picture 5" descr="A picture containing food, table, plate, fruit&#10;&#10;Description automatically generated">
            <a:extLst>
              <a:ext uri="{FF2B5EF4-FFF2-40B4-BE49-F238E27FC236}">
                <a16:creationId xmlns:a16="http://schemas.microsoft.com/office/drawing/2014/main" id="{4E41CF91-AAA8-E8FC-3309-F3FEB7ECA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11" y="565088"/>
            <a:ext cx="4341586" cy="4129403"/>
          </a:xfrm>
          <a:prstGeom prst="rect">
            <a:avLst/>
          </a:prstGeom>
        </p:spPr>
      </p:pic>
      <p:pic>
        <p:nvPicPr>
          <p:cNvPr id="8" name="Picture 7" descr="A piece of bread&#10;&#10;Description automatically generated with low confidence">
            <a:extLst>
              <a:ext uri="{FF2B5EF4-FFF2-40B4-BE49-F238E27FC236}">
                <a16:creationId xmlns:a16="http://schemas.microsoft.com/office/drawing/2014/main" id="{78D6DC8D-8E99-B2E9-B8F6-92B5DB25E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62" y="6146614"/>
            <a:ext cx="4495889" cy="29925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C577752-1BA3-590F-9EC9-3F0587E46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9650" y="1463383"/>
            <a:ext cx="4251336" cy="6826834"/>
          </a:xfrm>
          <a:prstGeom prst="rect">
            <a:avLst/>
          </a:prstGeom>
        </p:spPr>
      </p:pic>
    </p:spTree>
    <p:extLst>
      <p:ext uri="{BB962C8B-B14F-4D97-AF65-F5344CB8AC3E}">
        <p14:creationId xmlns:p14="http://schemas.microsoft.com/office/powerpoint/2010/main" val="21867628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external evidence"/>
          <p:cNvSpPr txBox="1">
            <a:spLocks noGrp="1"/>
          </p:cNvSpPr>
          <p:nvPr>
            <p:ph type="title"/>
          </p:nvPr>
        </p:nvSpPr>
        <p:spPr>
          <a:prstGeom prst="rect">
            <a:avLst/>
          </a:prstGeom>
        </p:spPr>
        <p:txBody>
          <a:bodyPr/>
          <a:lstStyle>
            <a:lvl1pPr>
              <a:defRPr>
                <a:solidFill>
                  <a:srgbClr val="009193"/>
                </a:solidFill>
              </a:defRPr>
            </a:lvl1pPr>
          </a:lstStyle>
          <a:p>
            <a:r>
              <a:rPr lang="ru-RU" dirty="0" smtClean="0"/>
              <a:t>Внешние доказательства</a:t>
            </a:r>
            <a:endParaRPr dirty="0"/>
          </a:p>
        </p:txBody>
      </p:sp>
      <p:sp>
        <p:nvSpPr>
          <p:cNvPr id="167" name="Transmission…"/>
          <p:cNvSpPr txBox="1">
            <a:spLocks noGrp="1"/>
          </p:cNvSpPr>
          <p:nvPr>
            <p:ph type="body" idx="1"/>
          </p:nvPr>
        </p:nvSpPr>
        <p:spPr>
          <a:prstGeom prst="rect">
            <a:avLst/>
          </a:prstGeom>
        </p:spPr>
        <p:txBody>
          <a:bodyPr/>
          <a:lstStyle/>
          <a:p>
            <a:pPr>
              <a:buSzPct val="100000"/>
              <a:buFont typeface="Arial" panose="020B0604020202020204" pitchFamily="34" charset="0"/>
              <a:buChar char="•"/>
            </a:pPr>
            <a:r>
              <a:rPr lang="ru-RU" dirty="0" smtClean="0"/>
              <a:t>Сохранение библейского текста</a:t>
            </a:r>
            <a:endParaRPr lang="en-US" dirty="0"/>
          </a:p>
          <a:p>
            <a:pPr>
              <a:buSzPct val="100000"/>
              <a:buFont typeface="Arial" panose="020B0604020202020204" pitchFamily="34" charset="0"/>
              <a:buChar char="•"/>
            </a:pPr>
            <a:r>
              <a:rPr lang="ru-RU" dirty="0" smtClean="0"/>
              <a:t>Историческая точность, подтвержденная различными литературными, эпиграфическими и археологическими источниками </a:t>
            </a:r>
          </a:p>
          <a:p>
            <a:pPr>
              <a:buSzPct val="100000"/>
              <a:buFont typeface="Arial" panose="020B0604020202020204" pitchFamily="34" charset="0"/>
              <a:buChar char="•"/>
            </a:pPr>
            <a:r>
              <a:rPr lang="ru-RU" dirty="0" smtClean="0"/>
              <a:t>Представление достоверной информации, связанной со здоровьем и наукой свидетельствует о достоверности Библии и ее уникальности по сравнению с другой древней литературой.</a:t>
            </a:r>
            <a:r>
              <a:rPr lang="en-US" dirty="0" smtClean="0"/>
              <a:t> </a:t>
            </a:r>
            <a:endParaRPr dirty="0"/>
          </a:p>
        </p:txBody>
      </p:sp>
    </p:spTree>
    <p:extLst>
      <p:ext uri="{BB962C8B-B14F-4D97-AF65-F5344CB8AC3E}">
        <p14:creationId xmlns:p14="http://schemas.microsoft.com/office/powerpoint/2010/main" val="25250295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atellite, transport, blue, dark&#10;&#10;Description automatically generated">
            <a:extLst>
              <a:ext uri="{FF2B5EF4-FFF2-40B4-BE49-F238E27FC236}">
                <a16:creationId xmlns:a16="http://schemas.microsoft.com/office/drawing/2014/main" id="{1C720B1E-3D11-253C-4B71-4687B2806F3B}"/>
              </a:ext>
            </a:extLst>
          </p:cNvPr>
          <p:cNvPicPr>
            <a:picLocks noChangeAspect="1"/>
          </p:cNvPicPr>
          <p:nvPr/>
        </p:nvPicPr>
        <p:blipFill rotWithShape="1">
          <a:blip r:embed="rId3">
            <a:extLst>
              <a:ext uri="{28A0092B-C50C-407E-A947-70E740481C1C}">
                <a14:useLocalDpi xmlns:a14="http://schemas.microsoft.com/office/drawing/2010/main" val="0"/>
              </a:ext>
            </a:extLst>
          </a:blip>
          <a:srcRect t="4404" b="6680"/>
          <a:stretch/>
        </p:blipFill>
        <p:spPr>
          <a:xfrm>
            <a:off x="768928" y="2882994"/>
            <a:ext cx="6213763" cy="4143779"/>
          </a:xfrm>
          <a:prstGeom prst="rect">
            <a:avLst/>
          </a:prstGeom>
          <a:noFill/>
          <a:ln w="177800">
            <a:solidFill>
              <a:srgbClr val="EBECEA"/>
            </a:solidFill>
          </a:ln>
          <a:effectLst>
            <a:outerShdw blurRad="76200" dist="190500" dir="5400000" rotWithShape="0">
              <a:srgbClr val="000000">
                <a:alpha val="30000"/>
              </a:srgbClr>
            </a:outerShdw>
          </a:effectLst>
        </p:spPr>
      </p:pic>
      <p:sp>
        <p:nvSpPr>
          <p:cNvPr id="2" name="Title 1">
            <a:extLst>
              <a:ext uri="{FF2B5EF4-FFF2-40B4-BE49-F238E27FC236}">
                <a16:creationId xmlns:a16="http://schemas.microsoft.com/office/drawing/2014/main" id="{F5B1C02D-9540-C22E-77E8-11CEC712EFD6}"/>
              </a:ext>
            </a:extLst>
          </p:cNvPr>
          <p:cNvSpPr>
            <a:spLocks noGrp="1"/>
          </p:cNvSpPr>
          <p:nvPr>
            <p:ph type="title"/>
          </p:nvPr>
        </p:nvSpPr>
        <p:spPr>
          <a:xfrm>
            <a:off x="1092200" y="355600"/>
            <a:ext cx="10820400" cy="1117600"/>
          </a:xfrm>
        </p:spPr>
        <p:txBody>
          <a:bodyPr anchor="ctr">
            <a:normAutofit fontScale="90000"/>
          </a:bodyPr>
          <a:lstStyle/>
          <a:p>
            <a:r>
              <a:rPr lang="ru-RU" dirty="0" smtClean="0"/>
              <a:t>Внутренние доказательства</a:t>
            </a:r>
            <a:endParaRPr lang="en-US" dirty="0"/>
          </a:p>
        </p:txBody>
      </p:sp>
      <p:sp>
        <p:nvSpPr>
          <p:cNvPr id="11" name="Text Placeholder 3">
            <a:extLst>
              <a:ext uri="{FF2B5EF4-FFF2-40B4-BE49-F238E27FC236}">
                <a16:creationId xmlns:a16="http://schemas.microsoft.com/office/drawing/2014/main" id="{C6872F6E-876B-90B3-8EDA-CA524E4C622C}"/>
              </a:ext>
            </a:extLst>
          </p:cNvPr>
          <p:cNvSpPr>
            <a:spLocks noGrp="1"/>
          </p:cNvSpPr>
          <p:nvPr>
            <p:ph type="body" sz="quarter" idx="1"/>
          </p:nvPr>
        </p:nvSpPr>
        <p:spPr>
          <a:xfrm>
            <a:off x="1481281" y="1797097"/>
            <a:ext cx="4789055" cy="762000"/>
          </a:xfrm>
        </p:spPr>
        <p:txBody>
          <a:bodyPr anchor="t">
            <a:normAutofit/>
          </a:bodyPr>
          <a:lstStyle/>
          <a:p>
            <a:pPr>
              <a:spcAft>
                <a:spcPts val="600"/>
              </a:spcAft>
            </a:pPr>
            <a:r>
              <a:rPr lang="ru-RU" b="1" dirty="0" smtClean="0"/>
              <a:t>Творение</a:t>
            </a:r>
            <a:endParaRPr lang="en-US" b="1" dirty="0"/>
          </a:p>
        </p:txBody>
      </p:sp>
      <p:pic>
        <p:nvPicPr>
          <p:cNvPr id="3" name="Picture 2" descr="A book open with the sun behind it&#10;&#10;Description automatically generated with low confidence">
            <a:extLst>
              <a:ext uri="{FF2B5EF4-FFF2-40B4-BE49-F238E27FC236}">
                <a16:creationId xmlns:a16="http://schemas.microsoft.com/office/drawing/2014/main" id="{8E1F0548-DC27-CE0E-AE74-09655AE0F8E5}"/>
              </a:ext>
            </a:extLst>
          </p:cNvPr>
          <p:cNvPicPr>
            <a:picLocks noChangeAspect="1"/>
          </p:cNvPicPr>
          <p:nvPr/>
        </p:nvPicPr>
        <p:blipFill rotWithShape="1">
          <a:blip r:embed="rId4">
            <a:extLst>
              <a:ext uri="{28A0092B-C50C-407E-A947-70E740481C1C}">
                <a14:useLocalDpi xmlns:a14="http://schemas.microsoft.com/office/drawing/2010/main" val="0"/>
              </a:ext>
            </a:extLst>
          </a:blip>
          <a:srcRect l="13448" r="2203"/>
          <a:stretch/>
        </p:blipFill>
        <p:spPr>
          <a:xfrm>
            <a:off x="6528465" y="4073236"/>
            <a:ext cx="5950748" cy="3968382"/>
          </a:xfrm>
          <a:prstGeom prst="rect">
            <a:avLst/>
          </a:prstGeom>
          <a:noFill/>
          <a:ln w="177800">
            <a:solidFill>
              <a:srgbClr val="EBECEA"/>
            </a:solidFill>
          </a:ln>
          <a:effectLst>
            <a:outerShdw blurRad="76200" dist="190500" dir="5400000" rotWithShape="0">
              <a:srgbClr val="000000">
                <a:alpha val="30000"/>
              </a:srgbClr>
            </a:outerShdw>
          </a:effectLst>
        </p:spPr>
      </p:pic>
      <p:sp>
        <p:nvSpPr>
          <p:cNvPr id="4" name="Text Placeholder 3">
            <a:extLst>
              <a:ext uri="{FF2B5EF4-FFF2-40B4-BE49-F238E27FC236}">
                <a16:creationId xmlns:a16="http://schemas.microsoft.com/office/drawing/2014/main" id="{9EA2B293-91D9-2A96-26ED-7D679FD6F9D8}"/>
              </a:ext>
            </a:extLst>
          </p:cNvPr>
          <p:cNvSpPr txBox="1">
            <a:spLocks/>
          </p:cNvSpPr>
          <p:nvPr/>
        </p:nvSpPr>
        <p:spPr>
          <a:xfrm>
            <a:off x="7123545" y="2663442"/>
            <a:ext cx="4789055" cy="762000"/>
          </a:xfrm>
          <a:prstGeom prst="rect">
            <a:avLst/>
          </a:prstGeom>
          <a:ln w="12700">
            <a:miter lim="400000"/>
          </a:ln>
          <a:effectLst>
            <a:outerShdw blurRad="25400" dist="12700" dir="162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0" marR="0" indent="0" algn="ctr" defTabSz="584200" latinLnBrk="0">
              <a:lnSpc>
                <a:spcPct val="100000"/>
              </a:lnSpc>
              <a:spcBef>
                <a:spcPts val="0"/>
              </a:spcBef>
              <a:spcAft>
                <a:spcPts val="0"/>
              </a:spcAft>
              <a:buClrTx/>
              <a:buSzTx/>
              <a:buFontTx/>
              <a:buNone/>
              <a:tabLst/>
              <a:defRPr sz="3400" b="0" i="0" u="none" strike="noStrike" cap="none" spc="34" baseline="0">
                <a:solidFill>
                  <a:srgbClr val="FFFFFF"/>
                </a:solidFill>
                <a:uFillTx/>
                <a:latin typeface="+mn-lt"/>
                <a:ea typeface="+mn-ea"/>
                <a:cs typeface="+mn-cs"/>
                <a:sym typeface="Palatino"/>
              </a:defRPr>
            </a:lvl1pPr>
            <a:lvl2pPr marL="0" marR="0" indent="0" algn="ctr" defTabSz="584200" latinLnBrk="0">
              <a:lnSpc>
                <a:spcPct val="100000"/>
              </a:lnSpc>
              <a:spcBef>
                <a:spcPts val="0"/>
              </a:spcBef>
              <a:spcAft>
                <a:spcPts val="0"/>
              </a:spcAft>
              <a:buClrTx/>
              <a:buSzTx/>
              <a:buFontTx/>
              <a:buNone/>
              <a:tabLst/>
              <a:defRPr sz="3400" b="0" i="0" u="none" strike="noStrike" cap="none" spc="34" baseline="0">
                <a:solidFill>
                  <a:srgbClr val="FFFFFF"/>
                </a:solidFill>
                <a:uFillTx/>
                <a:latin typeface="+mn-lt"/>
                <a:ea typeface="+mn-ea"/>
                <a:cs typeface="+mn-cs"/>
                <a:sym typeface="Palatino"/>
              </a:defRPr>
            </a:lvl2pPr>
            <a:lvl3pPr marL="0" marR="0" indent="0" algn="ctr" defTabSz="584200" latinLnBrk="0">
              <a:lnSpc>
                <a:spcPct val="100000"/>
              </a:lnSpc>
              <a:spcBef>
                <a:spcPts val="0"/>
              </a:spcBef>
              <a:spcAft>
                <a:spcPts val="0"/>
              </a:spcAft>
              <a:buClrTx/>
              <a:buSzTx/>
              <a:buFontTx/>
              <a:buNone/>
              <a:tabLst/>
              <a:defRPr sz="3400" b="0" i="0" u="none" strike="noStrike" cap="none" spc="34" baseline="0">
                <a:solidFill>
                  <a:srgbClr val="FFFFFF"/>
                </a:solidFill>
                <a:uFillTx/>
                <a:latin typeface="+mn-lt"/>
                <a:ea typeface="+mn-ea"/>
                <a:cs typeface="+mn-cs"/>
                <a:sym typeface="Palatino"/>
              </a:defRPr>
            </a:lvl3pPr>
            <a:lvl4pPr marL="0" marR="0" indent="0" algn="ctr" defTabSz="584200" latinLnBrk="0">
              <a:lnSpc>
                <a:spcPct val="100000"/>
              </a:lnSpc>
              <a:spcBef>
                <a:spcPts val="0"/>
              </a:spcBef>
              <a:spcAft>
                <a:spcPts val="0"/>
              </a:spcAft>
              <a:buClrTx/>
              <a:buSzTx/>
              <a:buFontTx/>
              <a:buNone/>
              <a:tabLst/>
              <a:defRPr sz="3400" b="0" i="0" u="none" strike="noStrike" cap="none" spc="34" baseline="0">
                <a:solidFill>
                  <a:srgbClr val="FFFFFF"/>
                </a:solidFill>
                <a:uFillTx/>
                <a:latin typeface="+mn-lt"/>
                <a:ea typeface="+mn-ea"/>
                <a:cs typeface="+mn-cs"/>
                <a:sym typeface="Palatino"/>
              </a:defRPr>
            </a:lvl4pPr>
            <a:lvl5pPr marL="0" marR="0" indent="0" algn="ctr" defTabSz="584200" latinLnBrk="0">
              <a:lnSpc>
                <a:spcPct val="100000"/>
              </a:lnSpc>
              <a:spcBef>
                <a:spcPts val="0"/>
              </a:spcBef>
              <a:spcAft>
                <a:spcPts val="0"/>
              </a:spcAft>
              <a:buClrTx/>
              <a:buSzTx/>
              <a:buFontTx/>
              <a:buNone/>
              <a:tabLst/>
              <a:defRPr sz="3400" b="0" i="0" u="none" strike="noStrike" cap="none" spc="34" baseline="0">
                <a:solidFill>
                  <a:srgbClr val="FFFFFF"/>
                </a:solidFill>
                <a:uFillTx/>
                <a:latin typeface="+mn-lt"/>
                <a:ea typeface="+mn-ea"/>
                <a:cs typeface="+mn-cs"/>
                <a:sym typeface="Palatino"/>
              </a:defRPr>
            </a:lvl5pPr>
            <a:lvl6pPr marL="2667000" marR="0" indent="-444500" algn="l" defTabSz="584200" latinLnBrk="0">
              <a:lnSpc>
                <a:spcPct val="100000"/>
              </a:lnSpc>
              <a:spcBef>
                <a:spcPts val="3200"/>
              </a:spcBef>
              <a:spcAft>
                <a:spcPts val="0"/>
              </a:spcAft>
              <a:buClrTx/>
              <a:buSzPct val="34000"/>
              <a:buFontTx/>
              <a:buBlip>
                <a:blip r:embed="rId5"/>
              </a:buBlip>
              <a:tabLst/>
              <a:defRPr sz="3400" b="0" i="0" u="none" strike="noStrike" cap="none" spc="0" baseline="0">
                <a:solidFill>
                  <a:srgbClr val="818181"/>
                </a:solidFill>
                <a:uFillTx/>
                <a:latin typeface="+mn-lt"/>
                <a:ea typeface="+mn-ea"/>
                <a:cs typeface="+mn-cs"/>
                <a:sym typeface="Palatino"/>
              </a:defRPr>
            </a:lvl6pPr>
            <a:lvl7pPr marL="3111500" marR="0" indent="-444500" algn="l" defTabSz="584200" latinLnBrk="0">
              <a:lnSpc>
                <a:spcPct val="100000"/>
              </a:lnSpc>
              <a:spcBef>
                <a:spcPts val="3200"/>
              </a:spcBef>
              <a:spcAft>
                <a:spcPts val="0"/>
              </a:spcAft>
              <a:buClrTx/>
              <a:buSzPct val="34000"/>
              <a:buFontTx/>
              <a:buBlip>
                <a:blip r:embed="rId5"/>
              </a:buBlip>
              <a:tabLst/>
              <a:defRPr sz="3400" b="0" i="0" u="none" strike="noStrike" cap="none" spc="0" baseline="0">
                <a:solidFill>
                  <a:srgbClr val="818181"/>
                </a:solidFill>
                <a:uFillTx/>
                <a:latin typeface="+mn-lt"/>
                <a:ea typeface="+mn-ea"/>
                <a:cs typeface="+mn-cs"/>
                <a:sym typeface="Palatino"/>
              </a:defRPr>
            </a:lvl7pPr>
            <a:lvl8pPr marL="3556000" marR="0" indent="-444500" algn="l" defTabSz="584200" latinLnBrk="0">
              <a:lnSpc>
                <a:spcPct val="100000"/>
              </a:lnSpc>
              <a:spcBef>
                <a:spcPts val="3200"/>
              </a:spcBef>
              <a:spcAft>
                <a:spcPts val="0"/>
              </a:spcAft>
              <a:buClrTx/>
              <a:buSzPct val="34000"/>
              <a:buFontTx/>
              <a:buBlip>
                <a:blip r:embed="rId5"/>
              </a:buBlip>
              <a:tabLst/>
              <a:defRPr sz="3400" b="0" i="0" u="none" strike="noStrike" cap="none" spc="0" baseline="0">
                <a:solidFill>
                  <a:srgbClr val="818181"/>
                </a:solidFill>
                <a:uFillTx/>
                <a:latin typeface="+mn-lt"/>
                <a:ea typeface="+mn-ea"/>
                <a:cs typeface="+mn-cs"/>
                <a:sym typeface="Palatino"/>
              </a:defRPr>
            </a:lvl8pPr>
            <a:lvl9pPr marL="4000500" marR="0" indent="-444500" algn="l" defTabSz="584200" latinLnBrk="0">
              <a:lnSpc>
                <a:spcPct val="100000"/>
              </a:lnSpc>
              <a:spcBef>
                <a:spcPts val="3200"/>
              </a:spcBef>
              <a:spcAft>
                <a:spcPts val="0"/>
              </a:spcAft>
              <a:buClrTx/>
              <a:buSzPct val="34000"/>
              <a:buFontTx/>
              <a:buBlip>
                <a:blip r:embed="rId5"/>
              </a:buBlip>
              <a:tabLst/>
              <a:defRPr sz="3400" b="0" i="0" u="none" strike="noStrike" cap="none" spc="0" baseline="0">
                <a:solidFill>
                  <a:srgbClr val="818181"/>
                </a:solidFill>
                <a:uFillTx/>
                <a:latin typeface="+mn-lt"/>
                <a:ea typeface="+mn-ea"/>
                <a:cs typeface="+mn-cs"/>
                <a:sym typeface="Palatino"/>
              </a:defRPr>
            </a:lvl9pPr>
          </a:lstStyle>
          <a:p>
            <a:pPr hangingPunct="1">
              <a:spcAft>
                <a:spcPts val="600"/>
              </a:spcAft>
            </a:pPr>
            <a:r>
              <a:rPr lang="ru-RU" b="1" dirty="0" smtClean="0"/>
              <a:t>Пророчество</a:t>
            </a:r>
            <a:endParaRPr lang="en-US" b="1" dirty="0"/>
          </a:p>
        </p:txBody>
      </p:sp>
    </p:spTree>
    <p:extLst>
      <p:ext uri="{BB962C8B-B14F-4D97-AF65-F5344CB8AC3E}">
        <p14:creationId xmlns:p14="http://schemas.microsoft.com/office/powerpoint/2010/main" val="197714122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atellite, transport, blue, dark&#10;&#10;Description automatically generated">
            <a:extLst>
              <a:ext uri="{FF2B5EF4-FFF2-40B4-BE49-F238E27FC236}">
                <a16:creationId xmlns:a16="http://schemas.microsoft.com/office/drawing/2014/main" id="{1C720B1E-3D11-253C-4B71-4687B2806F3B}"/>
              </a:ext>
            </a:extLst>
          </p:cNvPr>
          <p:cNvPicPr>
            <a:picLocks noChangeAspect="1"/>
          </p:cNvPicPr>
          <p:nvPr/>
        </p:nvPicPr>
        <p:blipFill rotWithShape="1">
          <a:blip r:embed="rId3">
            <a:extLst>
              <a:ext uri="{28A0092B-C50C-407E-A947-70E740481C1C}">
                <a14:useLocalDpi xmlns:a14="http://schemas.microsoft.com/office/drawing/2010/main" val="0"/>
              </a:ext>
            </a:extLst>
          </a:blip>
          <a:srcRect t="4404" b="6680"/>
          <a:stretch/>
        </p:blipFill>
        <p:spPr>
          <a:xfrm>
            <a:off x="1828800" y="2616200"/>
            <a:ext cx="9341160" cy="6229350"/>
          </a:xfrm>
          <a:prstGeom prst="rect">
            <a:avLst/>
          </a:prstGeom>
          <a:noFill/>
          <a:ln w="177800">
            <a:solidFill>
              <a:srgbClr val="EBECEA"/>
            </a:solidFill>
          </a:ln>
          <a:effectLst>
            <a:outerShdw blurRad="76200" dist="190500" dir="5400000" rotWithShape="0">
              <a:srgbClr val="000000">
                <a:alpha val="30000"/>
              </a:srgbClr>
            </a:outerShdw>
          </a:effectLst>
        </p:spPr>
      </p:pic>
      <p:sp>
        <p:nvSpPr>
          <p:cNvPr id="2" name="Title 1">
            <a:extLst>
              <a:ext uri="{FF2B5EF4-FFF2-40B4-BE49-F238E27FC236}">
                <a16:creationId xmlns:a16="http://schemas.microsoft.com/office/drawing/2014/main" id="{F5B1C02D-9540-C22E-77E8-11CEC712EFD6}"/>
              </a:ext>
            </a:extLst>
          </p:cNvPr>
          <p:cNvSpPr>
            <a:spLocks noGrp="1"/>
          </p:cNvSpPr>
          <p:nvPr>
            <p:ph type="title"/>
          </p:nvPr>
        </p:nvSpPr>
        <p:spPr>
          <a:xfrm>
            <a:off x="1092200" y="355600"/>
            <a:ext cx="10820400" cy="1117600"/>
          </a:xfrm>
        </p:spPr>
        <p:txBody>
          <a:bodyPr anchor="ctr">
            <a:normAutofit fontScale="90000"/>
          </a:bodyPr>
          <a:lstStyle/>
          <a:p>
            <a:r>
              <a:rPr lang="ru-RU" dirty="0" smtClean="0"/>
              <a:t>Внутренние доказательства</a:t>
            </a:r>
            <a:endParaRPr lang="en-US" dirty="0"/>
          </a:p>
        </p:txBody>
      </p:sp>
      <p:sp>
        <p:nvSpPr>
          <p:cNvPr id="11" name="Text Placeholder 3">
            <a:extLst>
              <a:ext uri="{FF2B5EF4-FFF2-40B4-BE49-F238E27FC236}">
                <a16:creationId xmlns:a16="http://schemas.microsoft.com/office/drawing/2014/main" id="{C6872F6E-876B-90B3-8EDA-CA524E4C622C}"/>
              </a:ext>
            </a:extLst>
          </p:cNvPr>
          <p:cNvSpPr>
            <a:spLocks noGrp="1"/>
          </p:cNvSpPr>
          <p:nvPr>
            <p:ph type="body" sz="quarter" idx="1"/>
          </p:nvPr>
        </p:nvSpPr>
        <p:spPr>
          <a:xfrm>
            <a:off x="1092200" y="1460500"/>
            <a:ext cx="10820400" cy="762000"/>
          </a:xfrm>
        </p:spPr>
        <p:txBody>
          <a:bodyPr anchor="t">
            <a:normAutofit/>
          </a:bodyPr>
          <a:lstStyle/>
          <a:p>
            <a:pPr>
              <a:spcAft>
                <a:spcPts val="600"/>
              </a:spcAft>
            </a:pPr>
            <a:r>
              <a:rPr lang="ru-RU" b="1" dirty="0" smtClean="0"/>
              <a:t>Творение</a:t>
            </a:r>
            <a:endParaRPr lang="en-US" b="1" dirty="0"/>
          </a:p>
        </p:txBody>
      </p:sp>
    </p:spTree>
    <p:extLst>
      <p:ext uri="{BB962C8B-B14F-4D97-AF65-F5344CB8AC3E}">
        <p14:creationId xmlns:p14="http://schemas.microsoft.com/office/powerpoint/2010/main" val="34443547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Internal evidence"/>
          <p:cNvSpPr txBox="1">
            <a:spLocks noGrp="1"/>
          </p:cNvSpPr>
          <p:nvPr>
            <p:ph type="title"/>
          </p:nvPr>
        </p:nvSpPr>
        <p:spPr>
          <a:prstGeom prst="rect">
            <a:avLst/>
          </a:prstGeom>
        </p:spPr>
        <p:txBody>
          <a:bodyPr/>
          <a:lstStyle>
            <a:lvl1pPr>
              <a:defRPr>
                <a:solidFill>
                  <a:srgbClr val="009193"/>
                </a:solidFill>
              </a:defRPr>
            </a:lvl1pPr>
          </a:lstStyle>
          <a:p>
            <a:r>
              <a:rPr lang="ru-RU" dirty="0" smtClean="0"/>
              <a:t>Внутренние доказательства</a:t>
            </a:r>
            <a:endParaRPr dirty="0"/>
          </a:p>
        </p:txBody>
      </p:sp>
      <p:sp>
        <p:nvSpPr>
          <p:cNvPr id="149" name="Creation – Isaiah 40:25-28…"/>
          <p:cNvSpPr txBox="1">
            <a:spLocks noGrp="1"/>
          </p:cNvSpPr>
          <p:nvPr>
            <p:ph type="body" idx="1"/>
          </p:nvPr>
        </p:nvSpPr>
        <p:spPr>
          <a:prstGeom prst="rect">
            <a:avLst/>
          </a:prstGeom>
        </p:spPr>
        <p:txBody>
          <a:bodyPr/>
          <a:lstStyle/>
          <a:p>
            <a:pPr>
              <a:buSzPct val="100000"/>
              <a:buAutoNum type="arabicPeriod"/>
            </a:pPr>
            <a:r>
              <a:rPr lang="ru-RU" dirty="0" smtClean="0"/>
              <a:t>Творение</a:t>
            </a:r>
            <a:r>
              <a:rPr dirty="0" smtClean="0"/>
              <a:t> </a:t>
            </a:r>
            <a:r>
              <a:rPr dirty="0"/>
              <a:t>– </a:t>
            </a:r>
            <a:r>
              <a:rPr lang="ru-RU" dirty="0" err="1" smtClean="0"/>
              <a:t>Ис</a:t>
            </a:r>
            <a:r>
              <a:rPr lang="ru-RU" dirty="0" smtClean="0"/>
              <a:t>.</a:t>
            </a:r>
            <a:r>
              <a:rPr dirty="0" smtClean="0"/>
              <a:t> </a:t>
            </a:r>
            <a:r>
              <a:rPr dirty="0"/>
              <a:t>40:25-28</a:t>
            </a:r>
          </a:p>
          <a:p>
            <a:pPr marL="0" indent="0">
              <a:buSzTx/>
              <a:buNone/>
            </a:pPr>
            <a:r>
              <a:rPr dirty="0" smtClean="0"/>
              <a:t>“</a:t>
            </a:r>
            <a:r>
              <a:rPr lang="ru-RU" dirty="0" smtClean="0"/>
              <a:t>Кому же вы уподобите Меня и с кем сравните? Говорит </a:t>
            </a:r>
            <a:r>
              <a:rPr lang="ru-RU" dirty="0" err="1" smtClean="0"/>
              <a:t>Святый</a:t>
            </a:r>
            <a:r>
              <a:rPr lang="ru-RU" dirty="0" smtClean="0"/>
              <a:t>. Поднимите глаза ваши на высоту небес и посмотрите, кто сотворил их? Кто выводит воинство их счетом? </a:t>
            </a:r>
            <a:r>
              <a:rPr dirty="0" smtClean="0"/>
              <a:t> </a:t>
            </a:r>
            <a:r>
              <a:rPr lang="ru-RU" dirty="0" smtClean="0"/>
              <a:t>Он всех их называет по имени: по множеству могущества и великой силе у Него ничто не выбывает… Разве ты не знаешь? Разве ты не слышал, что вечный Господь Бог, сотворивший концы земли, не утомляется и не изнемогает?</a:t>
            </a:r>
            <a:r>
              <a:rPr dirty="0" smtClean="0"/>
              <a:t>”</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open with the sun behind it&#10;&#10;Description automatically generated with low confidence">
            <a:extLst>
              <a:ext uri="{FF2B5EF4-FFF2-40B4-BE49-F238E27FC236}">
                <a16:creationId xmlns:a16="http://schemas.microsoft.com/office/drawing/2014/main" id="{D5850067-4433-3FAE-3061-D15445841750}"/>
              </a:ext>
            </a:extLst>
          </p:cNvPr>
          <p:cNvPicPr>
            <a:picLocks noChangeAspect="1"/>
          </p:cNvPicPr>
          <p:nvPr/>
        </p:nvPicPr>
        <p:blipFill rotWithShape="1">
          <a:blip r:embed="rId3">
            <a:extLst>
              <a:ext uri="{28A0092B-C50C-407E-A947-70E740481C1C}">
                <a14:useLocalDpi xmlns:a14="http://schemas.microsoft.com/office/drawing/2010/main" val="0"/>
              </a:ext>
            </a:extLst>
          </a:blip>
          <a:srcRect l="13448" r="2203"/>
          <a:stretch/>
        </p:blipFill>
        <p:spPr>
          <a:xfrm>
            <a:off x="1828800" y="2616200"/>
            <a:ext cx="9341160" cy="6229350"/>
          </a:xfrm>
          <a:prstGeom prst="rect">
            <a:avLst/>
          </a:prstGeom>
          <a:noFill/>
          <a:ln w="177800">
            <a:solidFill>
              <a:srgbClr val="EBECEA"/>
            </a:solidFill>
          </a:ln>
          <a:effectLst>
            <a:outerShdw blurRad="76200" dist="190500" dir="5400000" rotWithShape="0">
              <a:srgbClr val="000000">
                <a:alpha val="30000"/>
              </a:srgbClr>
            </a:outerShdw>
          </a:effectLst>
        </p:spPr>
      </p:pic>
      <p:sp>
        <p:nvSpPr>
          <p:cNvPr id="2" name="Title 1">
            <a:extLst>
              <a:ext uri="{FF2B5EF4-FFF2-40B4-BE49-F238E27FC236}">
                <a16:creationId xmlns:a16="http://schemas.microsoft.com/office/drawing/2014/main" id="{F5B1C02D-9540-C22E-77E8-11CEC712EFD6}"/>
              </a:ext>
            </a:extLst>
          </p:cNvPr>
          <p:cNvSpPr>
            <a:spLocks noGrp="1"/>
          </p:cNvSpPr>
          <p:nvPr>
            <p:ph type="title"/>
          </p:nvPr>
        </p:nvSpPr>
        <p:spPr>
          <a:xfrm>
            <a:off x="1092200" y="355600"/>
            <a:ext cx="10820400" cy="1117600"/>
          </a:xfrm>
        </p:spPr>
        <p:txBody>
          <a:bodyPr anchor="ctr">
            <a:normAutofit fontScale="90000"/>
          </a:bodyPr>
          <a:lstStyle/>
          <a:p>
            <a:r>
              <a:rPr lang="ru-RU" dirty="0" smtClean="0"/>
              <a:t>Внутренние доказательства</a:t>
            </a:r>
            <a:endParaRPr lang="en-US" dirty="0"/>
          </a:p>
        </p:txBody>
      </p:sp>
      <p:sp>
        <p:nvSpPr>
          <p:cNvPr id="11" name="Text Placeholder 3">
            <a:extLst>
              <a:ext uri="{FF2B5EF4-FFF2-40B4-BE49-F238E27FC236}">
                <a16:creationId xmlns:a16="http://schemas.microsoft.com/office/drawing/2014/main" id="{C6872F6E-876B-90B3-8EDA-CA524E4C622C}"/>
              </a:ext>
            </a:extLst>
          </p:cNvPr>
          <p:cNvSpPr>
            <a:spLocks noGrp="1"/>
          </p:cNvSpPr>
          <p:nvPr>
            <p:ph type="body" sz="quarter" idx="1"/>
          </p:nvPr>
        </p:nvSpPr>
        <p:spPr>
          <a:xfrm>
            <a:off x="1092200" y="1460500"/>
            <a:ext cx="10820400" cy="762000"/>
          </a:xfrm>
        </p:spPr>
        <p:txBody>
          <a:bodyPr anchor="t">
            <a:normAutofit fontScale="92500" lnSpcReduction="10000"/>
          </a:bodyPr>
          <a:lstStyle/>
          <a:p>
            <a:pPr>
              <a:spcAft>
                <a:spcPts val="600"/>
              </a:spcAft>
            </a:pPr>
            <a:r>
              <a:rPr lang="ru-RU" sz="4400" b="1" dirty="0" smtClean="0"/>
              <a:t>Пророчество</a:t>
            </a:r>
            <a:endParaRPr lang="en-US" sz="4400" b="1" dirty="0"/>
          </a:p>
          <a:p>
            <a:pPr>
              <a:spcAft>
                <a:spcPts val="600"/>
              </a:spcAft>
            </a:pPr>
            <a:endParaRPr lang="en-US" dirty="0"/>
          </a:p>
        </p:txBody>
      </p:sp>
    </p:spTree>
    <p:extLst>
      <p:ext uri="{BB962C8B-B14F-4D97-AF65-F5344CB8AC3E}">
        <p14:creationId xmlns:p14="http://schemas.microsoft.com/office/powerpoint/2010/main" val="43996198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floor, colonnade&#10;&#10;Description automatically generated">
            <a:extLst>
              <a:ext uri="{FF2B5EF4-FFF2-40B4-BE49-F238E27FC236}">
                <a16:creationId xmlns:a16="http://schemas.microsoft.com/office/drawing/2014/main" id="{A342F008-194B-4229-0B1E-1755DFC7E323}"/>
              </a:ext>
            </a:extLst>
          </p:cNvPr>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7638" r="7636" b="-2"/>
          <a:stretch/>
        </p:blipFill>
        <p:spPr>
          <a:xfrm>
            <a:off x="1828800" y="2616200"/>
            <a:ext cx="9341160" cy="6229350"/>
          </a:xfrm>
          <a:noFill/>
        </p:spPr>
      </p:pic>
      <p:sp>
        <p:nvSpPr>
          <p:cNvPr id="9" name="Title 2">
            <a:extLst>
              <a:ext uri="{FF2B5EF4-FFF2-40B4-BE49-F238E27FC236}">
                <a16:creationId xmlns:a16="http://schemas.microsoft.com/office/drawing/2014/main" id="{DD0CFB44-FB40-66B9-5C1D-9894DCAB09F8}"/>
              </a:ext>
            </a:extLst>
          </p:cNvPr>
          <p:cNvSpPr>
            <a:spLocks noGrp="1"/>
          </p:cNvSpPr>
          <p:nvPr>
            <p:ph type="title"/>
          </p:nvPr>
        </p:nvSpPr>
        <p:spPr>
          <a:xfrm>
            <a:off x="1089180" y="908050"/>
            <a:ext cx="10820400" cy="1117600"/>
          </a:xfrm>
        </p:spPr>
        <p:txBody>
          <a:bodyPr/>
          <a:lstStyle/>
          <a:p>
            <a:r>
              <a:rPr lang="ru-RU" dirty="0" smtClean="0"/>
              <a:t>Что есть истина</a:t>
            </a:r>
            <a:r>
              <a:rPr lang="en-US" dirty="0" smtClean="0"/>
              <a:t>?</a:t>
            </a:r>
            <a:endParaRPr lang="en-US" dirty="0"/>
          </a:p>
        </p:txBody>
      </p:sp>
    </p:spTree>
    <p:extLst>
      <p:ext uri="{BB962C8B-B14F-4D97-AF65-F5344CB8AC3E}">
        <p14:creationId xmlns:p14="http://schemas.microsoft.com/office/powerpoint/2010/main" val="161651144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rophecies Fulfilled"/>
          <p:cNvSpPr txBox="1">
            <a:spLocks noGrp="1"/>
          </p:cNvSpPr>
          <p:nvPr>
            <p:ph type="title"/>
          </p:nvPr>
        </p:nvSpPr>
        <p:spPr>
          <a:prstGeom prst="rect">
            <a:avLst/>
          </a:prstGeom>
        </p:spPr>
        <p:txBody>
          <a:bodyPr/>
          <a:lstStyle>
            <a:lvl1pPr>
              <a:defRPr>
                <a:solidFill>
                  <a:srgbClr val="009193"/>
                </a:solidFill>
              </a:defRPr>
            </a:lvl1pPr>
          </a:lstStyle>
          <a:p>
            <a:r>
              <a:rPr lang="ru-RU" dirty="0" smtClean="0"/>
              <a:t>Исполнившиеся пророчества</a:t>
            </a:r>
            <a:endParaRPr dirty="0"/>
          </a:p>
        </p:txBody>
      </p:sp>
      <p:sp>
        <p:nvSpPr>
          <p:cNvPr id="155" name="Daniel 2 – accurately described the succession of kingdoms whose rule most directly affected Israel.…"/>
          <p:cNvSpPr txBox="1">
            <a:spLocks noGrp="1"/>
          </p:cNvSpPr>
          <p:nvPr>
            <p:ph type="body" idx="1"/>
          </p:nvPr>
        </p:nvSpPr>
        <p:spPr>
          <a:prstGeom prst="rect">
            <a:avLst/>
          </a:prstGeom>
        </p:spPr>
        <p:txBody>
          <a:bodyPr/>
          <a:lstStyle/>
          <a:p>
            <a:pPr>
              <a:buBlip>
                <a:blip r:embed="rId3"/>
              </a:buBlip>
            </a:pPr>
            <a:r>
              <a:rPr lang="ru-RU" dirty="0" smtClean="0"/>
              <a:t>Дан.</a:t>
            </a:r>
            <a:r>
              <a:rPr dirty="0" smtClean="0"/>
              <a:t> </a:t>
            </a:r>
            <a:r>
              <a:rPr dirty="0"/>
              <a:t>2 – </a:t>
            </a:r>
            <a:r>
              <a:rPr lang="ru-RU" dirty="0" smtClean="0"/>
              <a:t>точно описана последовательность царств, правление которых самым непосредственным образом повлияло на Израиль.</a:t>
            </a:r>
            <a:r>
              <a:rPr dirty="0" smtClean="0"/>
              <a:t> </a:t>
            </a:r>
            <a:endParaRPr lang="ru-RU" dirty="0" smtClean="0"/>
          </a:p>
          <a:p>
            <a:pPr>
              <a:buBlip>
                <a:blip r:embed="rId3"/>
              </a:buBlip>
            </a:pPr>
            <a:r>
              <a:rPr lang="ru-RU" dirty="0" smtClean="0"/>
              <a:t>Дан.</a:t>
            </a:r>
            <a:r>
              <a:rPr dirty="0" smtClean="0"/>
              <a:t> </a:t>
            </a:r>
            <a:r>
              <a:rPr dirty="0"/>
              <a:t>9:24-27 – </a:t>
            </a:r>
            <a:r>
              <a:rPr lang="ru-RU" dirty="0" smtClean="0"/>
              <a:t>точно предсказано разрушение Иерусалима после 70 недель и смерть Мессии</a:t>
            </a:r>
            <a:r>
              <a:rPr dirty="0" smtClean="0"/>
              <a:t>.</a:t>
            </a:r>
            <a:endParaRPr dirty="0"/>
          </a:p>
          <a:p>
            <a:pPr>
              <a:buBlip>
                <a:blip r:embed="rId3"/>
              </a:buBlip>
            </a:pPr>
            <a:r>
              <a:rPr lang="ru-RU" dirty="0" err="1" smtClean="0"/>
              <a:t>Мих</a:t>
            </a:r>
            <a:r>
              <a:rPr lang="ru-RU" dirty="0" smtClean="0"/>
              <a:t>.</a:t>
            </a:r>
            <a:r>
              <a:rPr dirty="0" smtClean="0"/>
              <a:t> </a:t>
            </a:r>
            <a:r>
              <a:rPr dirty="0"/>
              <a:t>5:2 – </a:t>
            </a:r>
            <a:r>
              <a:rPr lang="ru-RU" dirty="0" smtClean="0"/>
              <a:t>точно предсказано рождение Мессии в Вифлееме, согласно Мф.</a:t>
            </a:r>
            <a:r>
              <a:rPr dirty="0" smtClean="0"/>
              <a:t> </a:t>
            </a:r>
            <a:r>
              <a:rPr dirty="0"/>
              <a:t>2:5-6.</a:t>
            </a:r>
          </a:p>
          <a:p>
            <a:pPr>
              <a:buBlip>
                <a:blip r:embed="rId3"/>
              </a:buBlip>
            </a:pPr>
            <a:r>
              <a:rPr lang="ru-RU" dirty="0" smtClean="0"/>
              <a:t>Иисус утверждал, что Писанию </a:t>
            </a:r>
            <a:r>
              <a:rPr dirty="0" smtClean="0"/>
              <a:t>“</a:t>
            </a:r>
            <a:r>
              <a:rPr lang="ru-RU" dirty="0" smtClean="0"/>
              <a:t>надлежит</a:t>
            </a:r>
            <a:r>
              <a:rPr dirty="0" smtClean="0"/>
              <a:t>” </a:t>
            </a:r>
            <a:r>
              <a:rPr dirty="0"/>
              <a:t>(</a:t>
            </a:r>
            <a:r>
              <a:rPr i="1" dirty="0" err="1"/>
              <a:t>dei</a:t>
            </a:r>
            <a:r>
              <a:rPr dirty="0"/>
              <a:t>) </a:t>
            </a:r>
            <a:r>
              <a:rPr lang="ru-RU" dirty="0" smtClean="0"/>
              <a:t>исполниться</a:t>
            </a:r>
            <a:r>
              <a:rPr lang="en-US" dirty="0" smtClean="0"/>
              <a:t> (</a:t>
            </a:r>
            <a:r>
              <a:rPr lang="ru-RU" dirty="0" err="1" smtClean="0"/>
              <a:t>Лк</a:t>
            </a:r>
            <a:r>
              <a:rPr lang="ru-RU" dirty="0" smtClean="0"/>
              <a:t>.</a:t>
            </a:r>
            <a:r>
              <a:rPr lang="en-US" dirty="0" smtClean="0"/>
              <a:t> </a:t>
            </a:r>
            <a:r>
              <a:rPr lang="en-US" dirty="0"/>
              <a:t>24:26, 44).</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12" fill="hold" grpId="1" nodeType="clickEffect">
                                  <p:stCondLst>
                                    <p:cond delay="0"/>
                                  </p:stCondLst>
                                  <p:iterate>
                                    <p:tmAbs val="0"/>
                                  </p:iterate>
                                  <p:childTnLst>
                                    <p:set>
                                      <p:cBhvr>
                                        <p:cTn id="6" fill="hold"/>
                                        <p:tgtEl>
                                          <p:spTgt spid="155">
                                            <p:bg/>
                                          </p:spTgt>
                                        </p:tgtEl>
                                        <p:attrNameLst>
                                          <p:attrName>style.visibility</p:attrName>
                                        </p:attrNameLst>
                                      </p:cBhvr>
                                      <p:to>
                                        <p:strVal val="visible"/>
                                      </p:to>
                                    </p:set>
                                    <p:anim calcmode="lin" valueType="num">
                                      <p:cBhvr>
                                        <p:cTn id="7" dur="1000" fill="hold"/>
                                        <p:tgtEl>
                                          <p:spTgt spid="155">
                                            <p:bg/>
                                          </p:spTgt>
                                        </p:tgtEl>
                                        <p:attrNameLst>
                                          <p:attrName>ppt_w</p:attrName>
                                        </p:attrNameLst>
                                      </p:cBhvr>
                                      <p:tavLst>
                                        <p:tav tm="0">
                                          <p:val>
                                            <p:fltVal val="0"/>
                                          </p:val>
                                        </p:tav>
                                        <p:tav tm="100000">
                                          <p:val>
                                            <p:strVal val="#ppt_w"/>
                                          </p:val>
                                        </p:tav>
                                      </p:tavLst>
                                    </p:anim>
                                    <p:anim calcmode="lin" valueType="num">
                                      <p:cBhvr>
                                        <p:cTn id="8" dur="1000" fill="hold"/>
                                        <p:tgtEl>
                                          <p:spTgt spid="155">
                                            <p:bg/>
                                          </p:spTgt>
                                        </p:tgtEl>
                                        <p:attrNameLst>
                                          <p:attrName>ppt_h</p:attrName>
                                        </p:attrNameLst>
                                      </p:cBhvr>
                                      <p:tavLst>
                                        <p:tav tm="0">
                                          <p:val>
                                            <p:fltVal val="0"/>
                                          </p:val>
                                        </p:tav>
                                        <p:tav tm="100000">
                                          <p:val>
                                            <p:strVal val="#ppt_h"/>
                                          </p:val>
                                        </p:tav>
                                      </p:tavLst>
                                    </p:anim>
                                    <p:anim calcmode="lin" valueType="num">
                                      <p:cBhvr>
                                        <p:cTn id="9" dur="1000" fill="hold"/>
                                        <p:tgtEl>
                                          <p:spTgt spid="155">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5">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12" fill="hold" grpId="1" nodeType="withEffect">
                                  <p:stCondLst>
                                    <p:cond delay="0"/>
                                  </p:stCondLst>
                                  <p:iterate>
                                    <p:tmAbs val="0"/>
                                  </p:iterate>
                                  <p:childTnLst>
                                    <p:set>
                                      <p:cBhvr>
                                        <p:cTn id="12" fill="hold"/>
                                        <p:tgtEl>
                                          <p:spTgt spid="155">
                                            <p:txEl>
                                              <p:pRg st="0" end="0"/>
                                            </p:txEl>
                                          </p:spTgt>
                                        </p:tgtEl>
                                        <p:attrNameLst>
                                          <p:attrName>style.visibility</p:attrName>
                                        </p:attrNameLst>
                                      </p:cBhvr>
                                      <p:to>
                                        <p:strVal val="visible"/>
                                      </p:to>
                                    </p:set>
                                    <p:anim calcmode="lin" valueType="num">
                                      <p:cBhvr>
                                        <p:cTn id="13" dur="1000" fill="hold"/>
                                        <p:tgtEl>
                                          <p:spTgt spid="15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5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5">
                                            <p:txEl>
                                              <p:pRg st="0" end="0"/>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12" fill="hold" grpId="1" nodeType="withEffect">
                                  <p:stCondLst>
                                    <p:cond delay="0"/>
                                  </p:stCondLst>
                                  <p:iterate>
                                    <p:tmAbs val="0"/>
                                  </p:iterate>
                                  <p:childTnLst>
                                    <p:set>
                                      <p:cBhvr>
                                        <p:cTn id="18" fill="hold"/>
                                        <p:tgtEl>
                                          <p:spTgt spid="155">
                                            <p:txEl>
                                              <p:pRg st="1" end="1"/>
                                            </p:txEl>
                                          </p:spTgt>
                                        </p:tgtEl>
                                        <p:attrNameLst>
                                          <p:attrName>style.visibility</p:attrName>
                                        </p:attrNameLst>
                                      </p:cBhvr>
                                      <p:to>
                                        <p:strVal val="visible"/>
                                      </p:to>
                                    </p:set>
                                    <p:anim calcmode="lin" valueType="num">
                                      <p:cBhvr>
                                        <p:cTn id="19" dur="1000" fill="hold"/>
                                        <p:tgtEl>
                                          <p:spTgt spid="155">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55">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15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12" fill="hold" grpId="1" nodeType="clickEffect">
                                  <p:stCondLst>
                                    <p:cond delay="0"/>
                                  </p:stCondLst>
                                  <p:iterate>
                                    <p:tmAbs val="0"/>
                                  </p:iterate>
                                  <p:childTnLst>
                                    <p:set>
                                      <p:cBhvr>
                                        <p:cTn id="26" fill="hold"/>
                                        <p:tgtEl>
                                          <p:spTgt spid="155">
                                            <p:txEl>
                                              <p:pRg st="2" end="2"/>
                                            </p:txEl>
                                          </p:spTgt>
                                        </p:tgtEl>
                                        <p:attrNameLst>
                                          <p:attrName>style.visibility</p:attrName>
                                        </p:attrNameLst>
                                      </p:cBhvr>
                                      <p:to>
                                        <p:strVal val="visible"/>
                                      </p:to>
                                    </p:set>
                                    <p:anim calcmode="lin" valueType="num">
                                      <p:cBhvr>
                                        <p:cTn id="27" dur="1000" fill="hold"/>
                                        <p:tgtEl>
                                          <p:spTgt spid="155">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155">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15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5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12" fill="hold" grpId="1" nodeType="clickEffect">
                                  <p:stCondLst>
                                    <p:cond delay="0"/>
                                  </p:stCondLst>
                                  <p:iterate>
                                    <p:tmAbs val="0"/>
                                  </p:iterate>
                                  <p:childTnLst>
                                    <p:set>
                                      <p:cBhvr>
                                        <p:cTn id="34" fill="hold"/>
                                        <p:tgtEl>
                                          <p:spTgt spid="155">
                                            <p:txEl>
                                              <p:pRg st="3" end="3"/>
                                            </p:txEl>
                                          </p:spTgt>
                                        </p:tgtEl>
                                        <p:attrNameLst>
                                          <p:attrName>style.visibility</p:attrName>
                                        </p:attrNameLst>
                                      </p:cBhvr>
                                      <p:to>
                                        <p:strVal val="visible"/>
                                      </p:to>
                                    </p:set>
                                    <p:anim calcmode="lin" valueType="num">
                                      <p:cBhvr>
                                        <p:cTn id="35" dur="1000" fill="hold"/>
                                        <p:tgtEl>
                                          <p:spTgt spid="155">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155">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15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1"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Internal evidence"/>
          <p:cNvSpPr txBox="1">
            <a:spLocks noGrp="1"/>
          </p:cNvSpPr>
          <p:nvPr>
            <p:ph type="title"/>
          </p:nvPr>
        </p:nvSpPr>
        <p:spPr>
          <a:prstGeom prst="rect">
            <a:avLst/>
          </a:prstGeom>
        </p:spPr>
        <p:txBody>
          <a:bodyPr/>
          <a:lstStyle>
            <a:lvl1pPr>
              <a:defRPr>
                <a:solidFill>
                  <a:srgbClr val="009193"/>
                </a:solidFill>
              </a:defRPr>
            </a:lvl1pPr>
          </a:lstStyle>
          <a:p>
            <a:r>
              <a:rPr lang="ru-RU" dirty="0" smtClean="0"/>
              <a:t>Внутренние доказательства</a:t>
            </a:r>
            <a:endParaRPr dirty="0"/>
          </a:p>
        </p:txBody>
      </p:sp>
      <p:sp>
        <p:nvSpPr>
          <p:cNvPr id="152" name="Prophecy – Isaiah 46:9-10…"/>
          <p:cNvSpPr txBox="1">
            <a:spLocks noGrp="1"/>
          </p:cNvSpPr>
          <p:nvPr>
            <p:ph type="body" idx="1"/>
          </p:nvPr>
        </p:nvSpPr>
        <p:spPr>
          <a:prstGeom prst="rect">
            <a:avLst/>
          </a:prstGeom>
        </p:spPr>
        <p:txBody>
          <a:bodyPr/>
          <a:lstStyle/>
          <a:p>
            <a:pPr>
              <a:buSzPct val="100000"/>
              <a:buAutoNum type="arabicPeriod" startAt="2"/>
            </a:pPr>
            <a:r>
              <a:rPr lang="ru-RU" dirty="0" smtClean="0"/>
              <a:t>Пророчество</a:t>
            </a:r>
            <a:r>
              <a:rPr dirty="0" smtClean="0"/>
              <a:t> </a:t>
            </a:r>
            <a:r>
              <a:rPr dirty="0"/>
              <a:t>– </a:t>
            </a:r>
            <a:r>
              <a:rPr lang="ru-RU" dirty="0" err="1" smtClean="0"/>
              <a:t>Ис</a:t>
            </a:r>
            <a:r>
              <a:rPr lang="ru-RU" dirty="0" smtClean="0"/>
              <a:t>.</a:t>
            </a:r>
            <a:r>
              <a:rPr dirty="0" smtClean="0"/>
              <a:t> </a:t>
            </a:r>
            <a:r>
              <a:rPr dirty="0"/>
              <a:t>46:9-10</a:t>
            </a:r>
          </a:p>
          <a:p>
            <a:pPr marL="0" indent="0">
              <a:buSzTx/>
              <a:buNone/>
            </a:pPr>
            <a:r>
              <a:rPr dirty="0" smtClean="0"/>
              <a:t>“</a:t>
            </a:r>
            <a:r>
              <a:rPr lang="ru-RU" dirty="0" smtClean="0"/>
              <a:t>Вспомните прежде бывшее, от начала века, ибо Я Бог, и нет иного Бога, и нет подобного Мне. Я возвещаю от начала, что будет в конце, и от древних времен то, что еще не сделалось, говорю: Мой совет состоится, и все, что Мне угодно, Я сделаю.</a:t>
            </a:r>
            <a:r>
              <a:rPr dirty="0" smtClean="0"/>
              <a:t>”</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Internal evidence"/>
          <p:cNvSpPr txBox="1">
            <a:spLocks noGrp="1"/>
          </p:cNvSpPr>
          <p:nvPr>
            <p:ph type="title"/>
          </p:nvPr>
        </p:nvSpPr>
        <p:spPr>
          <a:prstGeom prst="rect">
            <a:avLst/>
          </a:prstGeom>
        </p:spPr>
        <p:txBody>
          <a:bodyPr/>
          <a:lstStyle>
            <a:lvl1pPr>
              <a:defRPr>
                <a:solidFill>
                  <a:srgbClr val="009193"/>
                </a:solidFill>
              </a:defRPr>
            </a:lvl1pPr>
          </a:lstStyle>
          <a:p>
            <a:r>
              <a:rPr lang="ru-RU" dirty="0" smtClean="0"/>
              <a:t>Внутренние доказательства</a:t>
            </a:r>
            <a:endParaRPr dirty="0"/>
          </a:p>
        </p:txBody>
      </p:sp>
      <p:sp>
        <p:nvSpPr>
          <p:cNvPr id="161" name="Creation…"/>
          <p:cNvSpPr txBox="1">
            <a:spLocks noGrp="1"/>
          </p:cNvSpPr>
          <p:nvPr>
            <p:ph type="body" idx="1"/>
          </p:nvPr>
        </p:nvSpPr>
        <p:spPr>
          <a:prstGeom prst="rect">
            <a:avLst/>
          </a:prstGeom>
        </p:spPr>
        <p:txBody>
          <a:bodyPr/>
          <a:lstStyle/>
          <a:p>
            <a:pPr>
              <a:buSzPct val="100000"/>
              <a:buAutoNum type="arabicPeriod"/>
            </a:pPr>
            <a:r>
              <a:rPr lang="ru-RU" dirty="0" smtClean="0"/>
              <a:t>Творение</a:t>
            </a:r>
            <a:endParaRPr dirty="0"/>
          </a:p>
          <a:p>
            <a:pPr>
              <a:buSzPct val="100000"/>
              <a:buAutoNum type="arabicPeriod"/>
            </a:pPr>
            <a:r>
              <a:rPr lang="ru-RU" dirty="0" smtClean="0"/>
              <a:t>Пророчество</a:t>
            </a:r>
            <a:endParaRPr dirty="0"/>
          </a:p>
          <a:p>
            <a:pPr>
              <a:buSzPct val="100000"/>
              <a:buAutoNum type="arabicPeriod"/>
            </a:pPr>
            <a:r>
              <a:rPr lang="ru-RU" dirty="0" smtClean="0">
                <a:solidFill>
                  <a:schemeClr val="tx1"/>
                </a:solidFill>
              </a:rPr>
              <a:t>Единообразие и богословская согласованность</a:t>
            </a:r>
            <a:endParaRPr dirty="0">
              <a:solidFill>
                <a:schemeClr val="tx1"/>
              </a:solidFill>
            </a:endParaRPr>
          </a:p>
          <a:p>
            <a:pPr lvl="1">
              <a:buSzPct val="50000"/>
              <a:buBlip>
                <a:blip r:embed="rId3"/>
              </a:buBlip>
              <a:defRPr>
                <a:solidFill>
                  <a:srgbClr val="009193"/>
                </a:solidFill>
              </a:defRPr>
            </a:pPr>
            <a:r>
              <a:rPr lang="ru-RU" dirty="0" smtClean="0"/>
              <a:t>Почти</a:t>
            </a:r>
            <a:r>
              <a:rPr lang="en-US" dirty="0" smtClean="0"/>
              <a:t> </a:t>
            </a:r>
            <a:r>
              <a:rPr lang="en-US" dirty="0"/>
              <a:t>40 </a:t>
            </a:r>
            <a:r>
              <a:rPr lang="ru-RU" dirty="0" smtClean="0"/>
              <a:t>разных авторов, три континента</a:t>
            </a:r>
            <a:endParaRPr lang="en-US" dirty="0"/>
          </a:p>
          <a:p>
            <a:pPr lvl="1">
              <a:buSzPct val="50000"/>
              <a:buBlip>
                <a:blip r:embed="rId3"/>
              </a:buBlip>
              <a:defRPr>
                <a:solidFill>
                  <a:srgbClr val="009193"/>
                </a:solidFill>
              </a:defRPr>
            </a:pPr>
            <a:r>
              <a:rPr lang="ru-RU" dirty="0" smtClean="0"/>
              <a:t>Охватывает период в </a:t>
            </a:r>
            <a:r>
              <a:rPr dirty="0" smtClean="0"/>
              <a:t>1500 </a:t>
            </a:r>
            <a:r>
              <a:rPr lang="ru-RU" dirty="0" smtClean="0"/>
              <a:t>лет</a:t>
            </a:r>
            <a:endParaRPr dirty="0"/>
          </a:p>
          <a:p>
            <a:pPr lvl="1">
              <a:buSzPct val="50000"/>
              <a:buBlip>
                <a:blip r:embed="rId3"/>
              </a:buBlip>
              <a:defRPr>
                <a:solidFill>
                  <a:srgbClr val="009193"/>
                </a:solidFill>
              </a:defRPr>
            </a:pPr>
            <a:r>
              <a:rPr lang="ru-RU" dirty="0" smtClean="0"/>
              <a:t>Подтверждается Иисусом и Павлом</a:t>
            </a:r>
            <a:endParaRPr dirty="0"/>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9479DEC-6902-EFCB-7EE4-4CF98AA63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078" y="2616200"/>
            <a:ext cx="6438604" cy="6229350"/>
          </a:xfrm>
          <a:prstGeom prst="rect">
            <a:avLst/>
          </a:prstGeom>
          <a:noFill/>
          <a:ln w="177800">
            <a:solidFill>
              <a:srgbClr val="EBECEA"/>
            </a:solidFill>
          </a:ln>
          <a:effectLst>
            <a:outerShdw blurRad="76200" dist="190500" dir="5400000" rotWithShape="0">
              <a:srgbClr val="000000">
                <a:alpha val="30000"/>
              </a:srgbClr>
            </a:outerShdw>
          </a:effectLst>
        </p:spPr>
      </p:pic>
      <p:sp>
        <p:nvSpPr>
          <p:cNvPr id="196" name="caiaphas ossuary"/>
          <p:cNvSpPr txBox="1">
            <a:spLocks noGrp="1"/>
          </p:cNvSpPr>
          <p:nvPr>
            <p:ph type="title"/>
          </p:nvPr>
        </p:nvSpPr>
        <p:spPr>
          <a:xfrm>
            <a:off x="1227666" y="908050"/>
            <a:ext cx="10820400" cy="1117600"/>
          </a:xfrm>
        </p:spPr>
        <p:txBody>
          <a:bodyPr anchor="ctr">
            <a:normAutofit/>
          </a:bodyPr>
          <a:lstStyle>
            <a:lvl1pPr algn="ctr">
              <a:defRPr sz="4500" spc="675"/>
            </a:lvl1pPr>
          </a:lstStyle>
          <a:p>
            <a:r>
              <a:rPr lang="ru-RU" sz="3400" dirty="0" smtClean="0"/>
              <a:t>Два основных подхода к Библии</a:t>
            </a:r>
            <a:endParaRPr lang="en-US" sz="3400" dirty="0"/>
          </a:p>
        </p:txBody>
      </p:sp>
    </p:spTree>
    <p:extLst>
      <p:ext uri="{BB962C8B-B14F-4D97-AF65-F5344CB8AC3E}">
        <p14:creationId xmlns:p14="http://schemas.microsoft.com/office/powerpoint/2010/main" val="500918190"/>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22" name="relation to tradition"/>
          <p:cNvSpPr txBox="1">
            <a:spLocks noGrp="1"/>
          </p:cNvSpPr>
          <p:nvPr>
            <p:ph type="title"/>
          </p:nvPr>
        </p:nvSpPr>
        <p:spPr>
          <a:xfrm>
            <a:off x="-1046365" y="565150"/>
            <a:ext cx="10820400" cy="1993900"/>
          </a:xfrm>
          <a:prstGeom prst="rect">
            <a:avLst/>
          </a:prstGeom>
        </p:spPr>
        <p:txBody>
          <a:bodyPr/>
          <a:lstStyle>
            <a:lvl1pPr>
              <a:defRPr>
                <a:solidFill>
                  <a:srgbClr val="009193"/>
                </a:solidFill>
              </a:defRPr>
            </a:lvl1pPr>
          </a:lstStyle>
          <a:p>
            <a:r>
              <a:rPr lang="ru-RU" dirty="0" err="1" smtClean="0"/>
              <a:t>Уэслианский</a:t>
            </a:r>
            <a:r>
              <a:rPr lang="ru-RU" dirty="0" smtClean="0"/>
              <a:t> </a:t>
            </a:r>
            <a:br>
              <a:rPr lang="ru-RU" dirty="0" smtClean="0"/>
            </a:br>
            <a:r>
              <a:rPr lang="ru-RU" dirty="0" smtClean="0"/>
              <a:t>четырехугольник</a:t>
            </a:r>
            <a:endParaRPr lang="en-US" dirty="0"/>
          </a:p>
        </p:txBody>
      </p:sp>
      <p:sp>
        <p:nvSpPr>
          <p:cNvPr id="224" name="Shape"/>
          <p:cNvSpPr/>
          <p:nvPr/>
        </p:nvSpPr>
        <p:spPr>
          <a:xfrm>
            <a:off x="1659467" y="2990850"/>
            <a:ext cx="10160000" cy="4730750"/>
          </a:xfrm>
          <a:custGeom>
            <a:avLst/>
            <a:gdLst/>
            <a:ahLst/>
            <a:cxnLst>
              <a:cxn ang="0">
                <a:pos x="wd2" y="hd2"/>
              </a:cxn>
              <a:cxn ang="5400000">
                <a:pos x="wd2" y="hd2"/>
              </a:cxn>
              <a:cxn ang="10800000">
                <a:pos x="wd2" y="hd2"/>
              </a:cxn>
              <a:cxn ang="16200000">
                <a:pos x="wd2" y="hd2"/>
              </a:cxn>
            </a:cxnLst>
            <a:rect l="0" t="0" r="r" b="b"/>
            <a:pathLst>
              <a:path w="21600" h="21600" extrusionOk="0">
                <a:moveTo>
                  <a:pt x="0" y="485"/>
                </a:moveTo>
                <a:lnTo>
                  <a:pt x="16022" y="0"/>
                </a:lnTo>
                <a:lnTo>
                  <a:pt x="21600" y="21600"/>
                </a:lnTo>
                <a:lnTo>
                  <a:pt x="4904" y="21600"/>
                </a:lnTo>
                <a:lnTo>
                  <a:pt x="0" y="485"/>
                </a:lnTo>
                <a:close/>
              </a:path>
            </a:pathLst>
          </a:custGeom>
          <a:blipFill>
            <a:blip r:embed="rId4"/>
          </a:blipFill>
          <a:ln w="25400">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225" name="Scripture"/>
          <p:cNvSpPr/>
          <p:nvPr/>
        </p:nvSpPr>
        <p:spPr>
          <a:xfrm>
            <a:off x="3161271" y="3443605"/>
            <a:ext cx="194925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EBEBEB"/>
                </a:solidFill>
              </a:defRPr>
            </a:lvl1pPr>
          </a:lstStyle>
          <a:p>
            <a:pPr>
              <a:defRPr>
                <a:solidFill>
                  <a:srgbClr val="818181"/>
                </a:solidFill>
              </a:defRPr>
            </a:pPr>
            <a:r>
              <a:rPr lang="ru-RU" dirty="0" smtClean="0">
                <a:solidFill>
                  <a:srgbClr val="EBEBEB"/>
                </a:solidFill>
              </a:rPr>
              <a:t>Писание</a:t>
            </a:r>
            <a:endParaRPr dirty="0">
              <a:solidFill>
                <a:srgbClr val="EBEBEB"/>
              </a:solidFill>
            </a:endParaRPr>
          </a:p>
        </p:txBody>
      </p:sp>
      <p:sp>
        <p:nvSpPr>
          <p:cNvPr id="226" name="Reason"/>
          <p:cNvSpPr/>
          <p:nvPr/>
        </p:nvSpPr>
        <p:spPr>
          <a:xfrm>
            <a:off x="4844961" y="5526405"/>
            <a:ext cx="142667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EBEBEB"/>
                </a:solidFill>
              </a:defRPr>
            </a:lvl1pPr>
          </a:lstStyle>
          <a:p>
            <a:pPr>
              <a:defRPr>
                <a:solidFill>
                  <a:srgbClr val="818181"/>
                </a:solidFill>
              </a:defRPr>
            </a:pPr>
            <a:r>
              <a:rPr lang="ru-RU" dirty="0" smtClean="0">
                <a:solidFill>
                  <a:srgbClr val="EBEBEB"/>
                </a:solidFill>
              </a:rPr>
              <a:t>Разум</a:t>
            </a:r>
            <a:endParaRPr dirty="0">
              <a:solidFill>
                <a:srgbClr val="EBEBEB"/>
              </a:solidFill>
            </a:endParaRPr>
          </a:p>
        </p:txBody>
      </p:sp>
      <p:sp>
        <p:nvSpPr>
          <p:cNvPr id="227" name="Tradition"/>
          <p:cNvSpPr/>
          <p:nvPr/>
        </p:nvSpPr>
        <p:spPr>
          <a:xfrm>
            <a:off x="6100698" y="3443605"/>
            <a:ext cx="224260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EBEBEB"/>
                </a:solidFill>
              </a:defRPr>
            </a:lvl1pPr>
          </a:lstStyle>
          <a:p>
            <a:pPr>
              <a:defRPr>
                <a:solidFill>
                  <a:srgbClr val="818181"/>
                </a:solidFill>
              </a:defRPr>
            </a:pPr>
            <a:r>
              <a:rPr lang="ru-RU" dirty="0" smtClean="0">
                <a:solidFill>
                  <a:srgbClr val="EBEBEB"/>
                </a:solidFill>
              </a:rPr>
              <a:t>Предание</a:t>
            </a:r>
            <a:endParaRPr dirty="0">
              <a:solidFill>
                <a:srgbClr val="EBEBEB"/>
              </a:solidFill>
            </a:endParaRPr>
          </a:p>
        </p:txBody>
      </p:sp>
      <p:sp>
        <p:nvSpPr>
          <p:cNvPr id="228" name="Experience"/>
          <p:cNvSpPr/>
          <p:nvPr/>
        </p:nvSpPr>
        <p:spPr>
          <a:xfrm>
            <a:off x="8258121" y="5526405"/>
            <a:ext cx="125515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EBEBEB"/>
                </a:solidFill>
              </a:defRPr>
            </a:lvl1pPr>
          </a:lstStyle>
          <a:p>
            <a:pPr>
              <a:defRPr>
                <a:solidFill>
                  <a:srgbClr val="818181"/>
                </a:solidFill>
              </a:defRPr>
            </a:pPr>
            <a:r>
              <a:rPr lang="ru-RU" dirty="0" smtClean="0">
                <a:solidFill>
                  <a:srgbClr val="EBEBEB"/>
                </a:solidFill>
              </a:rPr>
              <a:t>Опыт</a:t>
            </a:r>
            <a:endParaRPr dirty="0">
              <a:solidFill>
                <a:srgbClr val="EBEBEB"/>
              </a:solidFill>
            </a:endParaRPr>
          </a:p>
        </p:txBody>
      </p:sp>
      <p:sp>
        <p:nvSpPr>
          <p:cNvPr id="229" name="Line"/>
          <p:cNvSpPr/>
          <p:nvPr/>
        </p:nvSpPr>
        <p:spPr>
          <a:xfrm>
            <a:off x="6642100" y="5918200"/>
            <a:ext cx="914400" cy="0"/>
          </a:xfrm>
          <a:prstGeom prst="line">
            <a:avLst/>
          </a:prstGeom>
          <a:ln w="50800">
            <a:solidFill>
              <a:srgbClr val="FFFFFF"/>
            </a:solidFill>
            <a:miter lim="400000"/>
            <a:headEnd type="triangle"/>
            <a:tailEnd type="triangle"/>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
        <p:nvSpPr>
          <p:cNvPr id="230" name="Line"/>
          <p:cNvSpPr/>
          <p:nvPr/>
        </p:nvSpPr>
        <p:spPr>
          <a:xfrm>
            <a:off x="7543800" y="4216400"/>
            <a:ext cx="1028701" cy="1397000"/>
          </a:xfrm>
          <a:prstGeom prst="line">
            <a:avLst/>
          </a:prstGeom>
          <a:ln w="50800">
            <a:solidFill>
              <a:srgbClr val="FFFFFF"/>
            </a:solidFill>
            <a:miter lim="400000"/>
            <a:headEnd type="triangle"/>
            <a:tailEnd type="triangle"/>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
        <p:nvSpPr>
          <p:cNvPr id="231" name="Line"/>
          <p:cNvSpPr/>
          <p:nvPr/>
        </p:nvSpPr>
        <p:spPr>
          <a:xfrm>
            <a:off x="5245100" y="3822700"/>
            <a:ext cx="914400" cy="0"/>
          </a:xfrm>
          <a:prstGeom prst="line">
            <a:avLst/>
          </a:prstGeom>
          <a:ln w="50800">
            <a:solidFill>
              <a:srgbClr val="FFFFFF"/>
            </a:solidFill>
            <a:miter lim="400000"/>
            <a:headEnd type="triangle"/>
            <a:tailEnd type="triangle"/>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
        <p:nvSpPr>
          <p:cNvPr id="232" name="Line"/>
          <p:cNvSpPr/>
          <p:nvPr/>
        </p:nvSpPr>
        <p:spPr>
          <a:xfrm>
            <a:off x="4343399" y="4178300"/>
            <a:ext cx="1028701" cy="1397000"/>
          </a:xfrm>
          <a:prstGeom prst="line">
            <a:avLst/>
          </a:prstGeom>
          <a:ln w="50800">
            <a:solidFill>
              <a:srgbClr val="FFFFFF"/>
            </a:solidFill>
            <a:miter lim="400000"/>
            <a:headEnd type="triangle"/>
            <a:tailEnd type="triangle"/>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
        <p:nvSpPr>
          <p:cNvPr id="233" name="Line"/>
          <p:cNvSpPr/>
          <p:nvPr/>
        </p:nvSpPr>
        <p:spPr>
          <a:xfrm>
            <a:off x="5041900" y="4076699"/>
            <a:ext cx="2679700" cy="1422402"/>
          </a:xfrm>
          <a:prstGeom prst="line">
            <a:avLst/>
          </a:prstGeom>
          <a:ln w="50800">
            <a:solidFill>
              <a:srgbClr val="FFFFFF"/>
            </a:solidFill>
            <a:miter lim="400000"/>
            <a:headEnd type="triangle"/>
            <a:tailEnd type="triangle"/>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
        <p:nvSpPr>
          <p:cNvPr id="234" name="Line"/>
          <p:cNvSpPr/>
          <p:nvPr/>
        </p:nvSpPr>
        <p:spPr>
          <a:xfrm flipV="1">
            <a:off x="5562599" y="4089400"/>
            <a:ext cx="1549401" cy="1600200"/>
          </a:xfrm>
          <a:prstGeom prst="line">
            <a:avLst/>
          </a:prstGeom>
          <a:ln w="50800">
            <a:solidFill>
              <a:srgbClr val="FFFFFF"/>
            </a:solidFill>
            <a:miter lim="400000"/>
            <a:headEnd type="triangle"/>
            <a:tailEnd type="triangle"/>
          </a:ln>
        </p:spPr>
        <p:txBody>
          <a:bodyPr lIns="0" tIns="0" rIns="0" bIns="0"/>
          <a:lstStyle/>
          <a:p>
            <a:pPr algn="l" defTabSz="457200">
              <a:defRPr sz="1200">
                <a:solidFill>
                  <a:srgbClr val="000000"/>
                </a:solidFill>
                <a:latin typeface="Helvetica"/>
                <a:ea typeface="Helvetica"/>
                <a:cs typeface="Helvetica"/>
                <a:sym typeface="Helvetica"/>
              </a:defRPr>
            </a:pPr>
            <a:endParaRPr/>
          </a:p>
        </p:txBody>
      </p:sp>
      <p:pic>
        <p:nvPicPr>
          <p:cNvPr id="3" name="Picture 2" descr="A close-up of a person&#10;&#10;Description automatically generated with medium confidence">
            <a:extLst>
              <a:ext uri="{FF2B5EF4-FFF2-40B4-BE49-F238E27FC236}">
                <a16:creationId xmlns:a16="http://schemas.microsoft.com/office/drawing/2014/main" id="{8D68A626-01E3-7EEA-CC87-CFB4F217B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898" y="565149"/>
            <a:ext cx="3119158" cy="44471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57121954-AB0D-C8BD-BE41-C0BCA0619A45}"/>
              </a:ext>
            </a:extLst>
          </p:cNvPr>
          <p:cNvPicPr>
            <a:picLocks noChangeAspect="1"/>
          </p:cNvPicPr>
          <p:nvPr/>
        </p:nvPicPr>
        <p:blipFill rotWithShape="1">
          <a:blip r:embed="rId3">
            <a:extLst>
              <a:ext uri="{28A0092B-C50C-407E-A947-70E740481C1C}">
                <a14:useLocalDpi xmlns:a14="http://schemas.microsoft.com/office/drawing/2010/main" val="0"/>
              </a:ext>
            </a:extLst>
          </a:blip>
          <a:srcRect r="15651"/>
          <a:stretch/>
        </p:blipFill>
        <p:spPr>
          <a:xfrm>
            <a:off x="1828800" y="2616200"/>
            <a:ext cx="9341160" cy="6229350"/>
          </a:xfrm>
          <a:prstGeom prst="rect">
            <a:avLst/>
          </a:prstGeom>
          <a:noFill/>
          <a:ln w="177800">
            <a:solidFill>
              <a:srgbClr val="EBECEA"/>
            </a:solidFill>
          </a:ln>
          <a:effectLst>
            <a:outerShdw blurRad="76200" dist="190500" dir="5400000" rotWithShape="0">
              <a:srgbClr val="000000">
                <a:alpha val="30000"/>
              </a:srgbClr>
            </a:outerShdw>
          </a:effectLst>
        </p:spPr>
      </p:pic>
      <p:sp>
        <p:nvSpPr>
          <p:cNvPr id="196" name="caiaphas ossuary"/>
          <p:cNvSpPr txBox="1">
            <a:spLocks noGrp="1"/>
          </p:cNvSpPr>
          <p:nvPr>
            <p:ph type="title"/>
          </p:nvPr>
        </p:nvSpPr>
        <p:spPr>
          <a:xfrm>
            <a:off x="1092200" y="355600"/>
            <a:ext cx="10820400" cy="1117600"/>
          </a:xfrm>
        </p:spPr>
        <p:txBody>
          <a:bodyPr anchor="ctr">
            <a:normAutofit/>
          </a:bodyPr>
          <a:lstStyle>
            <a:lvl1pPr algn="ctr">
              <a:defRPr sz="4500" spc="675"/>
            </a:lvl1pPr>
          </a:lstStyle>
          <a:p>
            <a:r>
              <a:rPr lang="ru-RU" sz="6200" dirty="0" smtClean="0"/>
              <a:t>Две церкви</a:t>
            </a:r>
            <a:endParaRPr lang="en-US" sz="6200" dirty="0"/>
          </a:p>
        </p:txBody>
      </p:sp>
      <p:sp>
        <p:nvSpPr>
          <p:cNvPr id="201" name="Text Placeholder 3">
            <a:extLst>
              <a:ext uri="{FF2B5EF4-FFF2-40B4-BE49-F238E27FC236}">
                <a16:creationId xmlns:a16="http://schemas.microsoft.com/office/drawing/2014/main" id="{289421DB-3E1B-4876-5658-EE6E03A476ED}"/>
              </a:ext>
            </a:extLst>
          </p:cNvPr>
          <p:cNvSpPr>
            <a:spLocks noGrp="1"/>
          </p:cNvSpPr>
          <p:nvPr>
            <p:ph type="body" sz="quarter" idx="1"/>
          </p:nvPr>
        </p:nvSpPr>
        <p:spPr>
          <a:xfrm>
            <a:off x="1092200" y="1460500"/>
            <a:ext cx="10820400" cy="762000"/>
          </a:xfrm>
        </p:spPr>
        <p:txBody>
          <a:bodyPr/>
          <a:lstStyle/>
          <a:p>
            <a:endParaRPr lang="en-US"/>
          </a:p>
        </p:txBody>
      </p:sp>
      <p:sp>
        <p:nvSpPr>
          <p:cNvPr id="2" name="Прямоугольник 1"/>
          <p:cNvSpPr/>
          <p:nvPr/>
        </p:nvSpPr>
        <p:spPr>
          <a:xfrm>
            <a:off x="7569200" y="4972407"/>
            <a:ext cx="3632200" cy="1764586"/>
          </a:xfrm>
          <a:prstGeom prst="rect">
            <a:avLst/>
          </a:prstGeom>
          <a:blipFill rotWithShape="1">
            <a:blip r:embed="rId4"/>
            <a:srcRect/>
            <a:tile tx="0" ty="0" sx="100000" sy="100000" flip="none" algn="tl"/>
          </a:blip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ru-RU" sz="3600" b="0"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mn-lt"/>
                <a:ea typeface="+mn-ea"/>
                <a:cs typeface="+mn-cs"/>
                <a:sym typeface="Palatino"/>
              </a:rPr>
              <a:t>Две женщины из книги Откровение</a:t>
            </a:r>
            <a:endParaRPr kumimoji="0" lang="ru-RU" sz="3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mn-lt"/>
              <a:ea typeface="+mn-ea"/>
              <a:cs typeface="+mn-cs"/>
              <a:sym typeface="Palatino"/>
            </a:endParaRPr>
          </a:p>
        </p:txBody>
      </p:sp>
    </p:spTree>
    <p:extLst>
      <p:ext uri="{BB962C8B-B14F-4D97-AF65-F5344CB8AC3E}">
        <p14:creationId xmlns:p14="http://schemas.microsoft.com/office/powerpoint/2010/main" val="22055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dress&#10;&#10;Description automatically generated">
            <a:extLst>
              <a:ext uri="{FF2B5EF4-FFF2-40B4-BE49-F238E27FC236}">
                <a16:creationId xmlns:a16="http://schemas.microsoft.com/office/drawing/2014/main" id="{BDFEC570-1C6F-BC9A-9CE6-7F1DCB4563A5}"/>
              </a:ext>
            </a:extLst>
          </p:cNvPr>
          <p:cNvPicPr>
            <a:picLocks noChangeAspect="1"/>
          </p:cNvPicPr>
          <p:nvPr/>
        </p:nvPicPr>
        <p:blipFill rotWithShape="1">
          <a:blip r:embed="rId3">
            <a:extLst>
              <a:ext uri="{28A0092B-C50C-407E-A947-70E740481C1C}">
                <a14:useLocalDpi xmlns:a14="http://schemas.microsoft.com/office/drawing/2010/main" val="0"/>
              </a:ext>
            </a:extLst>
          </a:blip>
          <a:srcRect b="11084"/>
          <a:stretch/>
        </p:blipFill>
        <p:spPr>
          <a:xfrm>
            <a:off x="1831820" y="2904066"/>
            <a:ext cx="9341160" cy="6229350"/>
          </a:xfrm>
          <a:prstGeom prst="rect">
            <a:avLst/>
          </a:prstGeom>
          <a:noFill/>
          <a:ln w="177800">
            <a:solidFill>
              <a:srgbClr val="EBECEA"/>
            </a:solidFill>
          </a:ln>
          <a:effectLst>
            <a:outerShdw blurRad="76200" dist="190500" dir="5400000" rotWithShape="0">
              <a:srgbClr val="000000">
                <a:alpha val="30000"/>
              </a:srgbClr>
            </a:outerShdw>
          </a:effectLst>
        </p:spPr>
      </p:pic>
      <p:sp>
        <p:nvSpPr>
          <p:cNvPr id="196" name="caiaphas ossuary"/>
          <p:cNvSpPr txBox="1">
            <a:spLocks noGrp="1"/>
          </p:cNvSpPr>
          <p:nvPr>
            <p:ph type="title"/>
          </p:nvPr>
        </p:nvSpPr>
        <p:spPr>
          <a:xfrm>
            <a:off x="1092200" y="355600"/>
            <a:ext cx="10820400" cy="1117600"/>
          </a:xfrm>
        </p:spPr>
        <p:txBody>
          <a:bodyPr anchor="ctr">
            <a:normAutofit/>
          </a:bodyPr>
          <a:lstStyle>
            <a:lvl1pPr algn="ctr">
              <a:defRPr sz="4500" spc="675"/>
            </a:lvl1pPr>
          </a:lstStyle>
          <a:p>
            <a:r>
              <a:rPr lang="ru-RU" sz="5300" dirty="0" smtClean="0"/>
              <a:t>Божий верный народ</a:t>
            </a:r>
            <a:endParaRPr lang="en-US" sz="5300" dirty="0"/>
          </a:p>
        </p:txBody>
      </p:sp>
      <p:sp>
        <p:nvSpPr>
          <p:cNvPr id="201" name="Text Placeholder 3">
            <a:extLst>
              <a:ext uri="{FF2B5EF4-FFF2-40B4-BE49-F238E27FC236}">
                <a16:creationId xmlns:a16="http://schemas.microsoft.com/office/drawing/2014/main" id="{289421DB-3E1B-4876-5658-EE6E03A476ED}"/>
              </a:ext>
            </a:extLst>
          </p:cNvPr>
          <p:cNvSpPr>
            <a:spLocks noGrp="1"/>
          </p:cNvSpPr>
          <p:nvPr>
            <p:ph type="body" sz="quarter" idx="1"/>
          </p:nvPr>
        </p:nvSpPr>
        <p:spPr>
          <a:xfrm>
            <a:off x="1092200" y="1460500"/>
            <a:ext cx="10820400" cy="762000"/>
          </a:xfrm>
        </p:spPr>
        <p:txBody>
          <a:bodyPr anchor="t">
            <a:noAutofit/>
          </a:bodyPr>
          <a:lstStyle/>
          <a:p>
            <a:pPr>
              <a:lnSpc>
                <a:spcPct val="90000"/>
              </a:lnSpc>
              <a:spcAft>
                <a:spcPts val="600"/>
              </a:spcAft>
            </a:pPr>
            <a:r>
              <a:rPr lang="en-US" sz="3200" dirty="0" smtClean="0"/>
              <a:t> “</a:t>
            </a:r>
            <a:r>
              <a:rPr lang="ru-RU" sz="3200" dirty="0"/>
              <a:t>О</a:t>
            </a:r>
            <a:r>
              <a:rPr lang="ru-RU" sz="3200" dirty="0" smtClean="0"/>
              <a:t>статок</a:t>
            </a:r>
            <a:r>
              <a:rPr lang="en-US" sz="3200" dirty="0" smtClean="0"/>
              <a:t>”</a:t>
            </a:r>
            <a:r>
              <a:rPr lang="ru-RU" sz="3200" dirty="0" smtClean="0"/>
              <a:t>,</a:t>
            </a:r>
            <a:r>
              <a:rPr lang="en-US" sz="3200" dirty="0" smtClean="0"/>
              <a:t> </a:t>
            </a:r>
            <a:r>
              <a:rPr lang="ru-RU" sz="3200" dirty="0" smtClean="0"/>
              <a:t>сохраняющий </a:t>
            </a:r>
            <a:r>
              <a:rPr lang="en-US" sz="3200" dirty="0" smtClean="0"/>
              <a:t>“</a:t>
            </a:r>
            <a:r>
              <a:rPr lang="ru-RU" sz="3200" dirty="0" smtClean="0"/>
              <a:t>заповеди Божии и имеющий </a:t>
            </a:r>
            <a:r>
              <a:rPr lang="en-US" sz="3200" dirty="0" smtClean="0"/>
              <a:t>“</a:t>
            </a:r>
            <a:r>
              <a:rPr lang="ru-RU" sz="3200" dirty="0" smtClean="0"/>
              <a:t>свидетельство Иисуса Христа</a:t>
            </a:r>
            <a:r>
              <a:rPr lang="en-US" sz="3200" dirty="0" smtClean="0"/>
              <a:t>” (</a:t>
            </a:r>
            <a:r>
              <a:rPr lang="ru-RU" sz="3200" dirty="0" err="1" smtClean="0"/>
              <a:t>Откр</a:t>
            </a:r>
            <a:r>
              <a:rPr lang="en-US" sz="3200" dirty="0" smtClean="0"/>
              <a:t>. </a:t>
            </a:r>
            <a:r>
              <a:rPr lang="en-US" sz="3200" dirty="0"/>
              <a:t>12:17)</a:t>
            </a:r>
          </a:p>
        </p:txBody>
      </p:sp>
    </p:spTree>
    <p:extLst>
      <p:ext uri="{BB962C8B-B14F-4D97-AF65-F5344CB8AC3E}">
        <p14:creationId xmlns:p14="http://schemas.microsoft.com/office/powerpoint/2010/main" val="88059456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aiaphas ossuary"/>
          <p:cNvSpPr txBox="1">
            <a:spLocks noGrp="1"/>
          </p:cNvSpPr>
          <p:nvPr>
            <p:ph type="title"/>
          </p:nvPr>
        </p:nvSpPr>
        <p:spPr>
          <a:xfrm>
            <a:off x="1092200" y="355600"/>
            <a:ext cx="10820400" cy="1117600"/>
          </a:xfrm>
        </p:spPr>
        <p:txBody>
          <a:bodyPr anchor="ctr">
            <a:normAutofit/>
          </a:bodyPr>
          <a:lstStyle>
            <a:lvl1pPr algn="ctr">
              <a:defRPr sz="4500" spc="675"/>
            </a:lvl1pPr>
          </a:lstStyle>
          <a:p>
            <a:r>
              <a:rPr lang="ru-RU" sz="5300" dirty="0" smtClean="0"/>
              <a:t>Наука и библия</a:t>
            </a:r>
            <a:endParaRPr lang="en-US" sz="5300" dirty="0"/>
          </a:p>
        </p:txBody>
      </p:sp>
      <p:sp>
        <p:nvSpPr>
          <p:cNvPr id="201" name="Text Placeholder 3">
            <a:extLst>
              <a:ext uri="{FF2B5EF4-FFF2-40B4-BE49-F238E27FC236}">
                <a16:creationId xmlns:a16="http://schemas.microsoft.com/office/drawing/2014/main" id="{289421DB-3E1B-4876-5658-EE6E03A476ED}"/>
              </a:ext>
            </a:extLst>
          </p:cNvPr>
          <p:cNvSpPr>
            <a:spLocks noGrp="1"/>
          </p:cNvSpPr>
          <p:nvPr>
            <p:ph type="body" sz="quarter" idx="1"/>
          </p:nvPr>
        </p:nvSpPr>
        <p:spPr>
          <a:xfrm>
            <a:off x="922867" y="4961468"/>
            <a:ext cx="10820400" cy="762000"/>
          </a:xfrm>
        </p:spPr>
        <p:txBody>
          <a:bodyPr anchor="t">
            <a:noAutofit/>
          </a:bodyPr>
          <a:lstStyle/>
          <a:p>
            <a:pPr>
              <a:lnSpc>
                <a:spcPct val="90000"/>
              </a:lnSpc>
              <a:spcAft>
                <a:spcPts val="600"/>
              </a:spcAft>
            </a:pPr>
            <a:r>
              <a:rPr lang="en-US" sz="3200" dirty="0"/>
              <a:t>”. . </a:t>
            </a:r>
            <a:r>
              <a:rPr lang="en-US" sz="3200" dirty="0" smtClean="0"/>
              <a:t>.</a:t>
            </a:r>
            <a:r>
              <a:rPr lang="ru-RU" sz="3200" dirty="0" smtClean="0"/>
              <a:t> Правильное понимание научных открытий и жизненных опытов гармонирует со свидетельством Писания о постоянной деятельности Бога в природе</a:t>
            </a:r>
            <a:r>
              <a:rPr lang="en-US" sz="3200" dirty="0" smtClean="0"/>
              <a:t>.”—</a:t>
            </a:r>
            <a:r>
              <a:rPr lang="ru-RU" sz="3200" i="1" dirty="0" smtClean="0"/>
              <a:t>Воспитание</a:t>
            </a:r>
            <a:r>
              <a:rPr lang="en-US" sz="3200" dirty="0" smtClean="0"/>
              <a:t>, </a:t>
            </a:r>
            <a:r>
              <a:rPr lang="ru-RU" sz="3200" dirty="0"/>
              <a:t>с</a:t>
            </a:r>
            <a:r>
              <a:rPr lang="en-US" sz="3200" dirty="0" smtClean="0"/>
              <a:t>. </a:t>
            </a:r>
            <a:r>
              <a:rPr lang="en-US" sz="3200" dirty="0"/>
              <a:t>130</a:t>
            </a:r>
          </a:p>
          <a:p>
            <a:pPr>
              <a:lnSpc>
                <a:spcPct val="90000"/>
              </a:lnSpc>
              <a:spcAft>
                <a:spcPts val="600"/>
              </a:spcAft>
            </a:pPr>
            <a:endParaRPr lang="en-US" sz="3200" dirty="0"/>
          </a:p>
          <a:p>
            <a:pPr>
              <a:lnSpc>
                <a:spcPct val="90000"/>
              </a:lnSpc>
              <a:spcAft>
                <a:spcPts val="600"/>
              </a:spcAft>
            </a:pPr>
            <a:r>
              <a:rPr lang="en-US" sz="3200" dirty="0"/>
              <a:t>“. . . . </a:t>
            </a:r>
            <a:r>
              <a:rPr lang="ru-RU" sz="3200" dirty="0" smtClean="0"/>
              <a:t>Правильно понятая наука и написанное Слово согласуются между собой, проливая свет друг на друга</a:t>
            </a:r>
            <a:r>
              <a:rPr lang="en-US" sz="3200" dirty="0" smtClean="0"/>
              <a:t>.”—</a:t>
            </a:r>
            <a:r>
              <a:rPr lang="ru-RU" sz="3200" i="1" dirty="0" smtClean="0"/>
              <a:t>Советы родителям, учителям и учащимся</a:t>
            </a:r>
            <a:r>
              <a:rPr lang="en-US" sz="3200" i="1" dirty="0" smtClean="0"/>
              <a:t>, </a:t>
            </a:r>
            <a:r>
              <a:rPr lang="ru-RU" sz="3200" dirty="0"/>
              <a:t>с</a:t>
            </a:r>
            <a:r>
              <a:rPr lang="en-US" sz="3200" dirty="0" smtClean="0"/>
              <a:t>. </a:t>
            </a:r>
            <a:r>
              <a:rPr lang="en-US" sz="3200" dirty="0"/>
              <a:t>426 </a:t>
            </a:r>
          </a:p>
        </p:txBody>
      </p:sp>
      <p:pic>
        <p:nvPicPr>
          <p:cNvPr id="4" name="Picture 3" descr="A picture containing text, person&#10;&#10;Description automatically generated">
            <a:extLst>
              <a:ext uri="{FF2B5EF4-FFF2-40B4-BE49-F238E27FC236}">
                <a16:creationId xmlns:a16="http://schemas.microsoft.com/office/drawing/2014/main" id="{A2946289-D579-B9A5-AD48-CB7FE4755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00" y="1473200"/>
            <a:ext cx="8932333" cy="3164598"/>
          </a:xfrm>
          <a:prstGeom prst="rect">
            <a:avLst/>
          </a:prstGeom>
        </p:spPr>
      </p:pic>
    </p:spTree>
    <p:extLst>
      <p:ext uri="{BB962C8B-B14F-4D97-AF65-F5344CB8AC3E}">
        <p14:creationId xmlns:p14="http://schemas.microsoft.com/office/powerpoint/2010/main" val="587580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aiaphas ossuary"/>
          <p:cNvSpPr txBox="1">
            <a:spLocks noGrp="1"/>
          </p:cNvSpPr>
          <p:nvPr>
            <p:ph type="title"/>
          </p:nvPr>
        </p:nvSpPr>
        <p:spPr>
          <a:xfrm>
            <a:off x="1092200" y="355600"/>
            <a:ext cx="10820400" cy="1117600"/>
          </a:xfrm>
        </p:spPr>
        <p:txBody>
          <a:bodyPr anchor="ctr">
            <a:normAutofit/>
          </a:bodyPr>
          <a:lstStyle>
            <a:lvl1pPr algn="ctr">
              <a:defRPr sz="4500" spc="675"/>
            </a:lvl1pPr>
          </a:lstStyle>
          <a:p>
            <a:r>
              <a:rPr lang="ru-RU" sz="5300" dirty="0" smtClean="0"/>
              <a:t>Библия и культура</a:t>
            </a:r>
            <a:endParaRPr lang="en-US" sz="5300" dirty="0"/>
          </a:p>
        </p:txBody>
      </p:sp>
      <p:pic>
        <p:nvPicPr>
          <p:cNvPr id="6" name="Picture 5" descr="A close-up of a book&#10;&#10;Description automatically generated with low confidence">
            <a:extLst>
              <a:ext uri="{FF2B5EF4-FFF2-40B4-BE49-F238E27FC236}">
                <a16:creationId xmlns:a16="http://schemas.microsoft.com/office/drawing/2014/main" id="{F49681CE-CBB3-6214-000B-D70086C14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03" y="2459699"/>
            <a:ext cx="5537200" cy="5393002"/>
          </a:xfrm>
          <a:prstGeom prst="rect">
            <a:avLst/>
          </a:prstGeom>
        </p:spPr>
      </p:pic>
      <p:pic>
        <p:nvPicPr>
          <p:cNvPr id="8" name="Picture 7">
            <a:extLst>
              <a:ext uri="{FF2B5EF4-FFF2-40B4-BE49-F238E27FC236}">
                <a16:creationId xmlns:a16="http://schemas.microsoft.com/office/drawing/2014/main" id="{0EB75A8D-A9A9-C285-5662-23FC4AF13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400" y="2849033"/>
            <a:ext cx="5740497" cy="4055533"/>
          </a:xfrm>
          <a:prstGeom prst="rect">
            <a:avLst/>
          </a:prstGeom>
        </p:spPr>
      </p:pic>
    </p:spTree>
    <p:extLst>
      <p:ext uri="{BB962C8B-B14F-4D97-AF65-F5344CB8AC3E}">
        <p14:creationId xmlns:p14="http://schemas.microsoft.com/office/powerpoint/2010/main" val="2539706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vintage weighing scales">
            <a:extLst>
              <a:ext uri="{FF2B5EF4-FFF2-40B4-BE49-F238E27FC236}">
                <a16:creationId xmlns:a16="http://schemas.microsoft.com/office/drawing/2014/main" id="{D28A3974-FBAB-55A9-72F2-5D3F283817B8}"/>
              </a:ext>
            </a:extLst>
          </p:cNvPr>
          <p:cNvPicPr>
            <a:picLocks noChangeAspect="1"/>
          </p:cNvPicPr>
          <p:nvPr/>
        </p:nvPicPr>
        <p:blipFill rotWithShape="1">
          <a:blip r:embed="rId3"/>
          <a:srcRect t="14879" r="1" b="40608"/>
          <a:stretch/>
        </p:blipFill>
        <p:spPr>
          <a:xfrm>
            <a:off x="1828800" y="2616200"/>
            <a:ext cx="9341160" cy="6229350"/>
          </a:xfrm>
          <a:prstGeom prst="rect">
            <a:avLst/>
          </a:prstGeom>
          <a:noFill/>
          <a:ln w="177800">
            <a:solidFill>
              <a:srgbClr val="EBECEA"/>
            </a:solidFill>
          </a:ln>
          <a:effectLst>
            <a:outerShdw blurRad="76200" dist="190500" dir="5400000" rotWithShape="0">
              <a:srgbClr val="000000">
                <a:alpha val="30000"/>
              </a:srgbClr>
            </a:outerShdw>
          </a:effectLst>
        </p:spPr>
      </p:pic>
      <p:sp>
        <p:nvSpPr>
          <p:cNvPr id="11" name="Title 2">
            <a:extLst>
              <a:ext uri="{FF2B5EF4-FFF2-40B4-BE49-F238E27FC236}">
                <a16:creationId xmlns:a16="http://schemas.microsoft.com/office/drawing/2014/main" id="{1BB82948-211A-E196-C56A-259CEBF6EE37}"/>
              </a:ext>
            </a:extLst>
          </p:cNvPr>
          <p:cNvSpPr>
            <a:spLocks noGrp="1"/>
          </p:cNvSpPr>
          <p:nvPr>
            <p:ph type="title"/>
          </p:nvPr>
        </p:nvSpPr>
        <p:spPr>
          <a:xfrm>
            <a:off x="1089180" y="908050"/>
            <a:ext cx="11306020" cy="1117600"/>
          </a:xfrm>
        </p:spPr>
        <p:txBody>
          <a:bodyPr anchor="ctr">
            <a:normAutofit fontScale="90000"/>
          </a:bodyPr>
          <a:lstStyle/>
          <a:p>
            <a:r>
              <a:rPr lang="ru-RU" sz="4300" dirty="0" smtClean="0"/>
              <a:t>Два вида</a:t>
            </a:r>
            <a:br>
              <a:rPr lang="ru-RU" sz="4300" dirty="0" smtClean="0"/>
            </a:br>
            <a:r>
              <a:rPr lang="ru-RU" sz="4300" dirty="0" smtClean="0"/>
              <a:t> герменевтических весов</a:t>
            </a:r>
            <a:endParaRPr lang="en-US" sz="4300" dirty="0"/>
          </a:p>
        </p:txBody>
      </p:sp>
    </p:spTree>
    <p:extLst>
      <p:ext uri="{BB962C8B-B14F-4D97-AF65-F5344CB8AC3E}">
        <p14:creationId xmlns:p14="http://schemas.microsoft.com/office/powerpoint/2010/main" val="41943039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39B5-6F76-6AD1-CEF7-C3F6324EB03D}"/>
              </a:ext>
            </a:extLst>
          </p:cNvPr>
          <p:cNvSpPr>
            <a:spLocks noGrp="1"/>
          </p:cNvSpPr>
          <p:nvPr>
            <p:ph type="title"/>
          </p:nvPr>
        </p:nvSpPr>
        <p:spPr>
          <a:xfrm>
            <a:off x="884621" y="534714"/>
            <a:ext cx="10820400" cy="1940472"/>
          </a:xfrm>
        </p:spPr>
        <p:txBody>
          <a:bodyPr/>
          <a:lstStyle/>
          <a:p>
            <a:r>
              <a:rPr lang="ru-RU" dirty="0" smtClean="0">
                <a:solidFill>
                  <a:schemeClr val="bg1">
                    <a:lumMod val="60000"/>
                    <a:lumOff val="40000"/>
                  </a:schemeClr>
                </a:solidFill>
              </a:rPr>
              <a:t>Важные вопросы</a:t>
            </a:r>
            <a:endParaRPr lang="en-US" dirty="0">
              <a:solidFill>
                <a:schemeClr val="bg1">
                  <a:lumMod val="60000"/>
                  <a:lumOff val="40000"/>
                </a:schemeClr>
              </a:solidFill>
            </a:endParaRPr>
          </a:p>
        </p:txBody>
      </p:sp>
      <p:sp>
        <p:nvSpPr>
          <p:cNvPr id="3" name="TextBox 2">
            <a:extLst>
              <a:ext uri="{FF2B5EF4-FFF2-40B4-BE49-F238E27FC236}">
                <a16:creationId xmlns:a16="http://schemas.microsoft.com/office/drawing/2014/main" id="{99141CAB-DF63-B128-0A18-F6B1845B9A5E}"/>
              </a:ext>
            </a:extLst>
          </p:cNvPr>
          <p:cNvSpPr txBox="1"/>
          <p:nvPr/>
        </p:nvSpPr>
        <p:spPr>
          <a:xfrm flipH="1">
            <a:off x="1092200" y="1776312"/>
            <a:ext cx="10405242" cy="7304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2" algn="l">
              <a:buBlip>
                <a:blip r:embed="rId3"/>
              </a:buBlip>
            </a:pPr>
            <a:r>
              <a:rPr lang="ru-RU" dirty="0" smtClean="0">
                <a:solidFill>
                  <a:srgbClr val="FFFFFF"/>
                </a:solidFill>
              </a:rPr>
              <a:t>Какова природа и источник библейского авторитета</a:t>
            </a:r>
            <a:r>
              <a:rPr lang="en-US" dirty="0" smtClean="0">
                <a:solidFill>
                  <a:srgbClr val="FFFFFF"/>
                </a:solidFill>
              </a:rPr>
              <a:t>?</a:t>
            </a:r>
            <a:r>
              <a:rPr lang="en-US" dirty="0">
                <a:solidFill>
                  <a:srgbClr val="FFFFFF"/>
                </a:solidFill>
              </a:rPr>
              <a:t/>
            </a:r>
            <a:br>
              <a:rPr lang="en-US" dirty="0">
                <a:solidFill>
                  <a:srgbClr val="FFFFFF"/>
                </a:solidFill>
              </a:rPr>
            </a:br>
            <a:endParaRPr lang="en-US" dirty="0">
              <a:solidFill>
                <a:srgbClr val="FFFFFF"/>
              </a:solidFill>
            </a:endParaRPr>
          </a:p>
          <a:p>
            <a:pPr lvl="2" algn="l">
              <a:buBlip>
                <a:blip r:embed="rId3"/>
              </a:buBlip>
            </a:pPr>
            <a:r>
              <a:rPr lang="ru-RU" dirty="0" smtClean="0">
                <a:solidFill>
                  <a:srgbClr val="FFFFFF"/>
                </a:solidFill>
              </a:rPr>
              <a:t>Какие существуют внешние доказательства того, что Библия претендует на Божественный авторитет? </a:t>
            </a:r>
            <a:r>
              <a:rPr lang="en-US" dirty="0" smtClean="0">
                <a:solidFill>
                  <a:srgbClr val="FFFFFF"/>
                </a:solidFill>
              </a:rPr>
              <a:t> </a:t>
            </a:r>
            <a:r>
              <a:rPr lang="en-US" dirty="0">
                <a:solidFill>
                  <a:srgbClr val="FFFFFF"/>
                </a:solidFill>
              </a:rPr>
              <a:t/>
            </a:r>
            <a:br>
              <a:rPr lang="en-US" dirty="0">
                <a:solidFill>
                  <a:srgbClr val="FFFFFF"/>
                </a:solidFill>
              </a:rPr>
            </a:br>
            <a:endParaRPr lang="en-US" dirty="0">
              <a:solidFill>
                <a:srgbClr val="FFFFFF"/>
              </a:solidFill>
            </a:endParaRPr>
          </a:p>
          <a:p>
            <a:pPr lvl="2" algn="l">
              <a:buBlip>
                <a:blip r:embed="rId3"/>
              </a:buBlip>
            </a:pPr>
            <a:r>
              <a:rPr lang="ru-RU" dirty="0" smtClean="0">
                <a:solidFill>
                  <a:srgbClr val="FFFFFF"/>
                </a:solidFill>
              </a:rPr>
              <a:t>Существуют ли внутренние доказательства в поддержку ее заявления о Божественном авторитете</a:t>
            </a:r>
            <a:r>
              <a:rPr lang="en-US" dirty="0" smtClean="0">
                <a:solidFill>
                  <a:srgbClr val="FFFFFF"/>
                </a:solidFill>
              </a:rPr>
              <a:t>?</a:t>
            </a:r>
            <a:r>
              <a:rPr lang="en-US" dirty="0">
                <a:solidFill>
                  <a:srgbClr val="FFFFFF"/>
                </a:solidFill>
              </a:rPr>
              <a:t/>
            </a:r>
            <a:br>
              <a:rPr lang="en-US" dirty="0">
                <a:solidFill>
                  <a:srgbClr val="FFFFFF"/>
                </a:solidFill>
              </a:rPr>
            </a:br>
            <a:endParaRPr lang="en-US" dirty="0">
              <a:solidFill>
                <a:srgbClr val="FFFFFF"/>
              </a:solidFill>
            </a:endParaRPr>
          </a:p>
          <a:p>
            <a:pPr lvl="2" algn="l">
              <a:buBlip>
                <a:blip r:embed="rId3"/>
              </a:buBlip>
            </a:pPr>
            <a:r>
              <a:rPr lang="ru-RU" dirty="0" smtClean="0">
                <a:solidFill>
                  <a:srgbClr val="FFFFFF"/>
                </a:solidFill>
              </a:rPr>
              <a:t>Как авторитет Писания соотносится с наукой, традицией и культурой?</a:t>
            </a:r>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266797488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1BB82948-211A-E196-C56A-259CEBF6EE37}"/>
              </a:ext>
            </a:extLst>
          </p:cNvPr>
          <p:cNvSpPr>
            <a:spLocks noGrp="1"/>
          </p:cNvSpPr>
          <p:nvPr>
            <p:ph type="title"/>
          </p:nvPr>
        </p:nvSpPr>
        <p:spPr>
          <a:xfrm>
            <a:off x="1092200" y="1070283"/>
            <a:ext cx="10820400" cy="852864"/>
          </a:xfrm>
        </p:spPr>
        <p:txBody>
          <a:bodyPr anchor="ctr">
            <a:normAutofit fontScale="90000"/>
          </a:bodyPr>
          <a:lstStyle/>
          <a:p>
            <a:r>
              <a:rPr lang="ru-RU" sz="4300" dirty="0" smtClean="0">
                <a:solidFill>
                  <a:schemeClr val="bg1">
                    <a:lumMod val="60000"/>
                    <a:lumOff val="40000"/>
                  </a:schemeClr>
                </a:solidFill>
              </a:rPr>
              <a:t>Два вида герменевтических весов</a:t>
            </a:r>
            <a:endParaRPr lang="en-US" sz="4300" dirty="0">
              <a:solidFill>
                <a:schemeClr val="bg1">
                  <a:lumMod val="60000"/>
                  <a:lumOff val="40000"/>
                </a:schemeClr>
              </a:solidFill>
            </a:endParaRPr>
          </a:p>
        </p:txBody>
      </p:sp>
      <p:sp>
        <p:nvSpPr>
          <p:cNvPr id="4" name="TextBox 3">
            <a:extLst>
              <a:ext uri="{FF2B5EF4-FFF2-40B4-BE49-F238E27FC236}">
                <a16:creationId xmlns:a16="http://schemas.microsoft.com/office/drawing/2014/main" id="{3ECC98DA-8B4A-A8DB-F34B-63ACAE403BC4}"/>
              </a:ext>
            </a:extLst>
          </p:cNvPr>
          <p:cNvSpPr txBox="1"/>
          <p:nvPr/>
        </p:nvSpPr>
        <p:spPr>
          <a:xfrm>
            <a:off x="1629294" y="2187883"/>
            <a:ext cx="5007958"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smtClean="0">
                <a:ln>
                  <a:noFill/>
                </a:ln>
                <a:solidFill>
                  <a:srgbClr val="FFFFFF"/>
                </a:solidFill>
                <a:effectLst/>
                <a:uFillTx/>
                <a:latin typeface="+mn-lt"/>
                <a:ea typeface="+mn-ea"/>
                <a:cs typeface="+mn-cs"/>
                <a:sym typeface="Palatino"/>
              </a:rPr>
              <a:t>Иерархия, основанная на Библии</a:t>
            </a:r>
            <a:endParaRPr kumimoji="0" lang="en-US" sz="3600" b="1" i="0" u="none" strike="noStrike" cap="none" spc="0" normalizeH="0" baseline="0" dirty="0">
              <a:ln>
                <a:noFill/>
              </a:ln>
              <a:solidFill>
                <a:srgbClr val="FFFFFF"/>
              </a:solidFill>
              <a:effectLst/>
              <a:uFillTx/>
              <a:latin typeface="+mn-lt"/>
              <a:ea typeface="+mn-ea"/>
              <a:cs typeface="+mn-cs"/>
              <a:sym typeface="Palatino"/>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lang="ru-RU" dirty="0" smtClean="0">
                <a:solidFill>
                  <a:srgbClr val="FFFFFF"/>
                </a:solidFill>
              </a:rPr>
              <a:t>Писание</a:t>
            </a:r>
            <a:r>
              <a:rPr lang="en-US" dirty="0">
                <a:solidFill>
                  <a:srgbClr val="FFFFFF"/>
                </a:solidFill>
              </a:rPr>
              <a:t/>
            </a:r>
            <a:br>
              <a:rPr lang="en-US" dirty="0">
                <a:solidFill>
                  <a:srgbClr val="FFFFFF"/>
                </a:solidFill>
              </a:rPr>
            </a:br>
            <a:endParaRPr lang="en-US" dirty="0">
              <a:solidFill>
                <a:srgbClr val="FFFFFF"/>
              </a:solidFill>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kumimoji="0" lang="ru-RU" sz="3600" i="0" u="none" strike="noStrike" cap="none" spc="0" normalizeH="0" baseline="0" dirty="0" smtClean="0">
                <a:ln>
                  <a:noFill/>
                </a:ln>
                <a:solidFill>
                  <a:srgbClr val="FFFFFF"/>
                </a:solidFill>
                <a:effectLst/>
                <a:uFillTx/>
                <a:latin typeface="+mn-lt"/>
                <a:ea typeface="+mn-ea"/>
                <a:cs typeface="+mn-cs"/>
                <a:sym typeface="Palatino"/>
              </a:rPr>
              <a:t>Природа</a:t>
            </a:r>
            <a:r>
              <a:rPr kumimoji="0" lang="en-US" sz="3600" i="0" u="none" strike="noStrike" cap="none" spc="0" normalizeH="0" baseline="0" dirty="0">
                <a:ln>
                  <a:noFill/>
                </a:ln>
                <a:solidFill>
                  <a:srgbClr val="FFFFFF"/>
                </a:solidFill>
                <a:effectLst/>
                <a:uFillTx/>
                <a:latin typeface="+mn-lt"/>
                <a:ea typeface="+mn-ea"/>
                <a:cs typeface="+mn-cs"/>
                <a:sym typeface="Palatino"/>
              </a:rPr>
              <a:t/>
            </a:r>
            <a:br>
              <a:rPr kumimoji="0" lang="en-US" sz="3600" i="0" u="none" strike="noStrike" cap="none" spc="0" normalizeH="0" baseline="0" dirty="0">
                <a:ln>
                  <a:noFill/>
                </a:ln>
                <a:solidFill>
                  <a:srgbClr val="FFFFFF"/>
                </a:solidFill>
                <a:effectLst/>
                <a:uFillTx/>
                <a:latin typeface="+mn-lt"/>
                <a:ea typeface="+mn-ea"/>
                <a:cs typeface="+mn-cs"/>
                <a:sym typeface="Palatino"/>
              </a:rPr>
            </a:br>
            <a:endParaRPr kumimoji="0" lang="en-US" sz="3600" i="0" u="none" strike="noStrike" cap="none" spc="0" normalizeH="0" baseline="0" dirty="0">
              <a:ln>
                <a:noFill/>
              </a:ln>
              <a:solidFill>
                <a:srgbClr val="FFFFFF"/>
              </a:solidFill>
              <a:effectLst/>
              <a:uFillTx/>
              <a:latin typeface="+mn-lt"/>
              <a:ea typeface="+mn-ea"/>
              <a:cs typeface="+mn-cs"/>
              <a:sym typeface="Palatino"/>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lang="ru-RU" dirty="0" smtClean="0">
                <a:solidFill>
                  <a:srgbClr val="FFFFFF"/>
                </a:solidFill>
              </a:rPr>
              <a:t>Наука</a:t>
            </a:r>
            <a:r>
              <a:rPr lang="en-US" dirty="0">
                <a:solidFill>
                  <a:srgbClr val="FFFFFF"/>
                </a:solidFill>
              </a:rPr>
              <a:t/>
            </a:r>
            <a:br>
              <a:rPr lang="en-US" dirty="0">
                <a:solidFill>
                  <a:srgbClr val="FFFFFF"/>
                </a:solidFill>
              </a:rPr>
            </a:br>
            <a:endParaRPr lang="en-US" dirty="0">
              <a:solidFill>
                <a:srgbClr val="FFFFFF"/>
              </a:solidFill>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kumimoji="0" lang="ru-RU" sz="3600" i="0" u="none" strike="noStrike" cap="none" spc="0" normalizeH="0" baseline="0" dirty="0" smtClean="0">
                <a:ln>
                  <a:noFill/>
                </a:ln>
                <a:solidFill>
                  <a:srgbClr val="FFFFFF"/>
                </a:solidFill>
                <a:effectLst/>
                <a:uFillTx/>
                <a:latin typeface="+mn-lt"/>
                <a:ea typeface="+mn-ea"/>
                <a:cs typeface="+mn-cs"/>
                <a:sym typeface="Palatino"/>
              </a:rPr>
              <a:t>Опыт</a:t>
            </a:r>
            <a:endParaRPr kumimoji="0" lang="en-US" sz="3600" i="0" u="none" strike="noStrike" cap="none" spc="0" normalizeH="0" baseline="0" dirty="0">
              <a:ln>
                <a:noFill/>
              </a:ln>
              <a:solidFill>
                <a:srgbClr val="FFFFFF"/>
              </a:solidFill>
              <a:effectLst/>
              <a:uFillTx/>
              <a:latin typeface="+mn-lt"/>
              <a:ea typeface="+mn-ea"/>
              <a:cs typeface="+mn-cs"/>
              <a:sym typeface="Palatino"/>
            </a:endParaRPr>
          </a:p>
        </p:txBody>
      </p:sp>
    </p:spTree>
    <p:extLst>
      <p:ext uri="{BB962C8B-B14F-4D97-AF65-F5344CB8AC3E}">
        <p14:creationId xmlns:p14="http://schemas.microsoft.com/office/powerpoint/2010/main" val="334027190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FE340C-D8AD-781D-9480-0F91CB43CD2D}"/>
              </a:ext>
            </a:extLst>
          </p:cNvPr>
          <p:cNvSpPr txBox="1"/>
          <p:nvPr/>
        </p:nvSpPr>
        <p:spPr>
          <a:xfrm flipH="1">
            <a:off x="7169265" y="1910885"/>
            <a:ext cx="4605251"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smtClean="0">
                <a:ln>
                  <a:noFill/>
                </a:ln>
                <a:solidFill>
                  <a:srgbClr val="FFFFFF"/>
                </a:solidFill>
                <a:effectLst/>
                <a:uFillTx/>
                <a:latin typeface="+mn-lt"/>
                <a:ea typeface="+mn-ea"/>
                <a:cs typeface="+mn-cs"/>
                <a:sym typeface="Palatino"/>
              </a:rPr>
              <a:t>Иерархия, основанная на опыте</a:t>
            </a:r>
            <a:endParaRPr kumimoji="0" lang="en-US" sz="3600" i="0" u="none" strike="noStrike" cap="none" spc="0" normalizeH="0" baseline="0" dirty="0">
              <a:ln>
                <a:noFill/>
              </a:ln>
              <a:solidFill>
                <a:srgbClr val="FFFFFF"/>
              </a:solidFill>
              <a:effectLst/>
              <a:uFillTx/>
              <a:latin typeface="+mn-lt"/>
              <a:ea typeface="+mn-ea"/>
              <a:cs typeface="+mn-cs"/>
              <a:sym typeface="Palatino"/>
            </a:endParaRPr>
          </a:p>
          <a:p>
            <a:pPr marL="0" marR="0" indent="0" algn="ctr" defTabSz="584200" rtl="0" fontAlgn="auto" latinLnBrk="0" hangingPunct="0">
              <a:lnSpc>
                <a:spcPct val="100000"/>
              </a:lnSpc>
              <a:spcBef>
                <a:spcPts val="0"/>
              </a:spcBef>
              <a:spcAft>
                <a:spcPts val="0"/>
              </a:spcAft>
              <a:buClrTx/>
              <a:buSzTx/>
              <a:buFontTx/>
              <a:buNone/>
              <a:tabLst/>
            </a:pPr>
            <a:endParaRPr lang="en-US" b="1" dirty="0">
              <a:solidFill>
                <a:srgbClr val="FFFFFF"/>
              </a:solidFill>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lang="ru-RU" dirty="0" smtClean="0">
                <a:solidFill>
                  <a:srgbClr val="FFFFFF"/>
                </a:solidFill>
              </a:rPr>
              <a:t>Опыт</a:t>
            </a:r>
            <a:r>
              <a:rPr lang="en-US" dirty="0">
                <a:solidFill>
                  <a:srgbClr val="FFFFFF"/>
                </a:solidFill>
              </a:rPr>
              <a:t/>
            </a:r>
            <a:br>
              <a:rPr lang="en-US" dirty="0">
                <a:solidFill>
                  <a:srgbClr val="FFFFFF"/>
                </a:solidFill>
              </a:rPr>
            </a:br>
            <a:endParaRPr lang="en-US" dirty="0">
              <a:solidFill>
                <a:srgbClr val="FFFFFF"/>
              </a:solidFill>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lang="ru-RU" dirty="0" smtClean="0">
                <a:solidFill>
                  <a:srgbClr val="FFFFFF"/>
                </a:solidFill>
              </a:rPr>
              <a:t>Наука</a:t>
            </a:r>
            <a:r>
              <a:rPr kumimoji="0" lang="en-US" sz="3600" i="0" u="none" strike="noStrike" cap="none" spc="0" normalizeH="0" baseline="0" dirty="0">
                <a:ln>
                  <a:noFill/>
                </a:ln>
                <a:solidFill>
                  <a:srgbClr val="FFFFFF"/>
                </a:solidFill>
                <a:effectLst/>
                <a:uFillTx/>
                <a:latin typeface="+mn-lt"/>
                <a:ea typeface="+mn-ea"/>
                <a:cs typeface="+mn-cs"/>
                <a:sym typeface="Palatino"/>
              </a:rPr>
              <a:t/>
            </a:r>
            <a:br>
              <a:rPr kumimoji="0" lang="en-US" sz="3600" i="0" u="none" strike="noStrike" cap="none" spc="0" normalizeH="0" baseline="0" dirty="0">
                <a:ln>
                  <a:noFill/>
                </a:ln>
                <a:solidFill>
                  <a:srgbClr val="FFFFFF"/>
                </a:solidFill>
                <a:effectLst/>
                <a:uFillTx/>
                <a:latin typeface="+mn-lt"/>
                <a:ea typeface="+mn-ea"/>
                <a:cs typeface="+mn-cs"/>
                <a:sym typeface="Palatino"/>
              </a:rPr>
            </a:br>
            <a:endParaRPr kumimoji="0" lang="en-US" sz="3600" i="0" u="none" strike="noStrike" cap="none" spc="0" normalizeH="0" baseline="0" dirty="0">
              <a:ln>
                <a:noFill/>
              </a:ln>
              <a:solidFill>
                <a:srgbClr val="FFFFFF"/>
              </a:solidFill>
              <a:effectLst/>
              <a:uFillTx/>
              <a:latin typeface="+mn-lt"/>
              <a:ea typeface="+mn-ea"/>
              <a:cs typeface="+mn-cs"/>
              <a:sym typeface="Palatino"/>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kumimoji="0" lang="ru-RU" sz="3600" i="0" u="none" strike="noStrike" cap="none" spc="0" normalizeH="0" baseline="0" dirty="0" smtClean="0">
                <a:ln>
                  <a:noFill/>
                </a:ln>
                <a:solidFill>
                  <a:srgbClr val="FFFFFF"/>
                </a:solidFill>
                <a:effectLst/>
                <a:uFillTx/>
                <a:latin typeface="+mn-lt"/>
                <a:ea typeface="+mn-ea"/>
                <a:cs typeface="+mn-cs"/>
                <a:sym typeface="Palatino"/>
              </a:rPr>
              <a:t>Природа</a:t>
            </a:r>
            <a:r>
              <a:rPr kumimoji="0" lang="en-US" sz="3600" i="0" u="none" strike="noStrike" cap="none" spc="0" normalizeH="0" baseline="0" dirty="0">
                <a:ln>
                  <a:noFill/>
                </a:ln>
                <a:solidFill>
                  <a:srgbClr val="FFFFFF"/>
                </a:solidFill>
                <a:effectLst/>
                <a:uFillTx/>
                <a:latin typeface="+mn-lt"/>
                <a:ea typeface="+mn-ea"/>
                <a:cs typeface="+mn-cs"/>
                <a:sym typeface="Palatino"/>
              </a:rPr>
              <a:t/>
            </a:r>
            <a:br>
              <a:rPr kumimoji="0" lang="en-US" sz="3600" i="0" u="none" strike="noStrike" cap="none" spc="0" normalizeH="0" baseline="0" dirty="0">
                <a:ln>
                  <a:noFill/>
                </a:ln>
                <a:solidFill>
                  <a:srgbClr val="FFFFFF"/>
                </a:solidFill>
                <a:effectLst/>
                <a:uFillTx/>
                <a:latin typeface="+mn-lt"/>
                <a:ea typeface="+mn-ea"/>
                <a:cs typeface="+mn-cs"/>
                <a:sym typeface="Palatino"/>
              </a:rPr>
            </a:br>
            <a:endParaRPr kumimoji="0" lang="en-US" sz="3600" i="0" u="none" strike="noStrike" cap="none" spc="0" normalizeH="0" baseline="0" dirty="0">
              <a:ln>
                <a:noFill/>
              </a:ln>
              <a:solidFill>
                <a:srgbClr val="FFFFFF"/>
              </a:solidFill>
              <a:effectLst/>
              <a:uFillTx/>
              <a:latin typeface="+mn-lt"/>
              <a:ea typeface="+mn-ea"/>
              <a:cs typeface="+mn-cs"/>
              <a:sym typeface="Palatino"/>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lang="ru-RU" dirty="0" smtClean="0">
                <a:solidFill>
                  <a:srgbClr val="FFFFFF"/>
                </a:solidFill>
              </a:rPr>
              <a:t>Писание</a:t>
            </a:r>
            <a:endParaRPr kumimoji="0" lang="en-US" sz="3600" i="0" u="none" strike="noStrike" cap="none" spc="0" normalizeH="0" baseline="0" dirty="0">
              <a:ln>
                <a:noFill/>
              </a:ln>
              <a:solidFill>
                <a:srgbClr val="FFFFFF"/>
              </a:solidFill>
              <a:effectLst/>
              <a:uFillTx/>
              <a:latin typeface="+mn-lt"/>
              <a:ea typeface="+mn-ea"/>
              <a:cs typeface="+mn-cs"/>
              <a:sym typeface="Palatino"/>
            </a:endParaRPr>
          </a:p>
        </p:txBody>
      </p:sp>
      <p:sp>
        <p:nvSpPr>
          <p:cNvPr id="6" name="Title 2">
            <a:extLst>
              <a:ext uri="{FF2B5EF4-FFF2-40B4-BE49-F238E27FC236}">
                <a16:creationId xmlns:a16="http://schemas.microsoft.com/office/drawing/2014/main" id="{5AF2F82F-5954-9D61-AE5B-422C17BE5D95}"/>
              </a:ext>
            </a:extLst>
          </p:cNvPr>
          <p:cNvSpPr>
            <a:spLocks noGrp="1"/>
          </p:cNvSpPr>
          <p:nvPr>
            <p:ph type="title"/>
          </p:nvPr>
        </p:nvSpPr>
        <p:spPr>
          <a:xfrm>
            <a:off x="1092200" y="1070283"/>
            <a:ext cx="10820400" cy="852864"/>
          </a:xfrm>
        </p:spPr>
        <p:txBody>
          <a:bodyPr anchor="ctr">
            <a:normAutofit fontScale="90000"/>
          </a:bodyPr>
          <a:lstStyle/>
          <a:p>
            <a:r>
              <a:rPr lang="ru-RU" sz="4300" dirty="0" smtClean="0">
                <a:solidFill>
                  <a:schemeClr val="bg1">
                    <a:lumMod val="60000"/>
                    <a:lumOff val="40000"/>
                  </a:schemeClr>
                </a:solidFill>
              </a:rPr>
              <a:t>Два вида герменевтических весов</a:t>
            </a:r>
            <a:endParaRPr lang="en-US" sz="4300" dirty="0">
              <a:solidFill>
                <a:schemeClr val="bg1">
                  <a:lumMod val="60000"/>
                  <a:lumOff val="40000"/>
                </a:schemeClr>
              </a:solidFill>
            </a:endParaRPr>
          </a:p>
        </p:txBody>
      </p:sp>
      <p:sp>
        <p:nvSpPr>
          <p:cNvPr id="7" name="TextBox 6">
            <a:extLst>
              <a:ext uri="{FF2B5EF4-FFF2-40B4-BE49-F238E27FC236}">
                <a16:creationId xmlns:a16="http://schemas.microsoft.com/office/drawing/2014/main" id="{3ECC98DA-8B4A-A8DB-F34B-63ACAE403BC4}"/>
              </a:ext>
            </a:extLst>
          </p:cNvPr>
          <p:cNvSpPr txBox="1"/>
          <p:nvPr/>
        </p:nvSpPr>
        <p:spPr>
          <a:xfrm>
            <a:off x="1629294" y="2187883"/>
            <a:ext cx="5007958"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smtClean="0">
                <a:ln>
                  <a:noFill/>
                </a:ln>
                <a:solidFill>
                  <a:srgbClr val="FFFFFF"/>
                </a:solidFill>
                <a:effectLst/>
                <a:uFillTx/>
                <a:latin typeface="+mn-lt"/>
                <a:ea typeface="+mn-ea"/>
                <a:cs typeface="+mn-cs"/>
                <a:sym typeface="Palatino"/>
              </a:rPr>
              <a:t>Иерархия, основанная на Библии</a:t>
            </a:r>
            <a:endParaRPr kumimoji="0" lang="en-US" sz="3600" b="1" i="0" u="none" strike="noStrike" cap="none" spc="0" normalizeH="0" baseline="0" dirty="0">
              <a:ln>
                <a:noFill/>
              </a:ln>
              <a:solidFill>
                <a:srgbClr val="FFFFFF"/>
              </a:solidFill>
              <a:effectLst/>
              <a:uFillTx/>
              <a:latin typeface="+mn-lt"/>
              <a:ea typeface="+mn-ea"/>
              <a:cs typeface="+mn-cs"/>
              <a:sym typeface="Palatino"/>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lang="ru-RU" dirty="0" smtClean="0">
                <a:solidFill>
                  <a:srgbClr val="FFFFFF"/>
                </a:solidFill>
              </a:rPr>
              <a:t>Писание</a:t>
            </a:r>
            <a:r>
              <a:rPr lang="en-US" dirty="0">
                <a:solidFill>
                  <a:srgbClr val="FFFFFF"/>
                </a:solidFill>
              </a:rPr>
              <a:t/>
            </a:r>
            <a:br>
              <a:rPr lang="en-US" dirty="0">
                <a:solidFill>
                  <a:srgbClr val="FFFFFF"/>
                </a:solidFill>
              </a:rPr>
            </a:br>
            <a:endParaRPr lang="en-US" dirty="0">
              <a:solidFill>
                <a:srgbClr val="FFFFFF"/>
              </a:solidFill>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kumimoji="0" lang="ru-RU" sz="3600" i="0" u="none" strike="noStrike" cap="none" spc="0" normalizeH="0" baseline="0" dirty="0" smtClean="0">
                <a:ln>
                  <a:noFill/>
                </a:ln>
                <a:solidFill>
                  <a:srgbClr val="FFFFFF"/>
                </a:solidFill>
                <a:effectLst/>
                <a:uFillTx/>
                <a:latin typeface="+mn-lt"/>
                <a:ea typeface="+mn-ea"/>
                <a:cs typeface="+mn-cs"/>
                <a:sym typeface="Palatino"/>
              </a:rPr>
              <a:t>Природа</a:t>
            </a:r>
            <a:r>
              <a:rPr kumimoji="0" lang="en-US" sz="3600" i="0" u="none" strike="noStrike" cap="none" spc="0" normalizeH="0" baseline="0" dirty="0">
                <a:ln>
                  <a:noFill/>
                </a:ln>
                <a:solidFill>
                  <a:srgbClr val="FFFFFF"/>
                </a:solidFill>
                <a:effectLst/>
                <a:uFillTx/>
                <a:latin typeface="+mn-lt"/>
                <a:ea typeface="+mn-ea"/>
                <a:cs typeface="+mn-cs"/>
                <a:sym typeface="Palatino"/>
              </a:rPr>
              <a:t/>
            </a:r>
            <a:br>
              <a:rPr kumimoji="0" lang="en-US" sz="3600" i="0" u="none" strike="noStrike" cap="none" spc="0" normalizeH="0" baseline="0" dirty="0">
                <a:ln>
                  <a:noFill/>
                </a:ln>
                <a:solidFill>
                  <a:srgbClr val="FFFFFF"/>
                </a:solidFill>
                <a:effectLst/>
                <a:uFillTx/>
                <a:latin typeface="+mn-lt"/>
                <a:ea typeface="+mn-ea"/>
                <a:cs typeface="+mn-cs"/>
                <a:sym typeface="Palatino"/>
              </a:rPr>
            </a:br>
            <a:endParaRPr kumimoji="0" lang="en-US" sz="3600" i="0" u="none" strike="noStrike" cap="none" spc="0" normalizeH="0" baseline="0" dirty="0">
              <a:ln>
                <a:noFill/>
              </a:ln>
              <a:solidFill>
                <a:srgbClr val="FFFFFF"/>
              </a:solidFill>
              <a:effectLst/>
              <a:uFillTx/>
              <a:latin typeface="+mn-lt"/>
              <a:ea typeface="+mn-ea"/>
              <a:cs typeface="+mn-cs"/>
              <a:sym typeface="Palatino"/>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lang="ru-RU" dirty="0" smtClean="0">
                <a:solidFill>
                  <a:srgbClr val="FFFFFF"/>
                </a:solidFill>
              </a:rPr>
              <a:t>Наука</a:t>
            </a:r>
            <a:r>
              <a:rPr lang="en-US" dirty="0">
                <a:solidFill>
                  <a:srgbClr val="FFFFFF"/>
                </a:solidFill>
              </a:rPr>
              <a:t/>
            </a:r>
            <a:br>
              <a:rPr lang="en-US" dirty="0">
                <a:solidFill>
                  <a:srgbClr val="FFFFFF"/>
                </a:solidFill>
              </a:rPr>
            </a:br>
            <a:endParaRPr lang="en-US" dirty="0">
              <a:solidFill>
                <a:srgbClr val="FFFFFF"/>
              </a:solidFill>
            </a:endParaRPr>
          </a:p>
          <a:p>
            <a:pPr marL="742950" marR="0" indent="-742950" algn="l" defTabSz="584200" rtl="0" fontAlgn="auto" latinLnBrk="0" hangingPunct="0">
              <a:lnSpc>
                <a:spcPct val="100000"/>
              </a:lnSpc>
              <a:spcBef>
                <a:spcPts val="0"/>
              </a:spcBef>
              <a:spcAft>
                <a:spcPts val="0"/>
              </a:spcAft>
              <a:buClrTx/>
              <a:buSzTx/>
              <a:buFontTx/>
              <a:buAutoNum type="arabicPeriod"/>
              <a:tabLst/>
            </a:pPr>
            <a:r>
              <a:rPr kumimoji="0" lang="ru-RU" sz="3600" i="0" u="none" strike="noStrike" cap="none" spc="0" normalizeH="0" baseline="0" dirty="0" smtClean="0">
                <a:ln>
                  <a:noFill/>
                </a:ln>
                <a:solidFill>
                  <a:srgbClr val="FFFFFF"/>
                </a:solidFill>
                <a:effectLst/>
                <a:uFillTx/>
                <a:latin typeface="+mn-lt"/>
                <a:ea typeface="+mn-ea"/>
                <a:cs typeface="+mn-cs"/>
                <a:sym typeface="Palatino"/>
              </a:rPr>
              <a:t>Опыт</a:t>
            </a:r>
            <a:endParaRPr kumimoji="0" lang="en-US" sz="3600" i="0" u="none" strike="noStrike" cap="none" spc="0" normalizeH="0" baseline="0" dirty="0">
              <a:ln>
                <a:noFill/>
              </a:ln>
              <a:solidFill>
                <a:srgbClr val="FFFFFF"/>
              </a:solidFill>
              <a:effectLst/>
              <a:uFillTx/>
              <a:latin typeface="+mn-lt"/>
              <a:ea typeface="+mn-ea"/>
              <a:cs typeface="+mn-cs"/>
              <a:sym typeface="Palatino"/>
            </a:endParaRPr>
          </a:p>
        </p:txBody>
      </p:sp>
    </p:spTree>
    <p:extLst>
      <p:ext uri="{BB962C8B-B14F-4D97-AF65-F5344CB8AC3E}">
        <p14:creationId xmlns:p14="http://schemas.microsoft.com/office/powerpoint/2010/main" val="135175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83C28C0-95B9-A343-9AD7-311E1E772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32" y="850900"/>
            <a:ext cx="10734137" cy="8050603"/>
          </a:xfrm>
          <a:prstGeom prst="rect">
            <a:avLst/>
          </a:prstGeom>
          <a:noFill/>
          <a:ln w="177800">
            <a:solidFill>
              <a:srgbClr val="EBECEA"/>
            </a:solidFill>
          </a:ln>
          <a:effectLst>
            <a:outerShdw blurRad="76200" dist="190500" dir="5400000" rotWithShape="0">
              <a:srgbClr val="000000">
                <a:alpha val="30000"/>
              </a:srgbClr>
            </a:outerShdw>
          </a:effectLst>
        </p:spPr>
      </p:pic>
      <p:sp>
        <p:nvSpPr>
          <p:cNvPr id="2" name="Прямоугольник 1"/>
          <p:cNvSpPr/>
          <p:nvPr/>
        </p:nvSpPr>
        <p:spPr>
          <a:xfrm>
            <a:off x="1236215" y="1040203"/>
            <a:ext cx="10422385" cy="7671997"/>
          </a:xfrm>
          <a:prstGeom prst="rect">
            <a:avLst/>
          </a:prstGeom>
          <a:solidFill>
            <a:srgbClr val="FFFFFF"/>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Palatino"/>
            </a:endParaRPr>
          </a:p>
        </p:txBody>
      </p:sp>
      <p:sp>
        <p:nvSpPr>
          <p:cNvPr id="5" name="Title 2">
            <a:extLst>
              <a:ext uri="{FF2B5EF4-FFF2-40B4-BE49-F238E27FC236}">
                <a16:creationId xmlns:a16="http://schemas.microsoft.com/office/drawing/2014/main" id="{5AF2F82F-5954-9D61-AE5B-422C17BE5D95}"/>
              </a:ext>
            </a:extLst>
          </p:cNvPr>
          <p:cNvSpPr txBox="1">
            <a:spLocks/>
          </p:cNvSpPr>
          <p:nvPr/>
        </p:nvSpPr>
        <p:spPr>
          <a:xfrm>
            <a:off x="1092200" y="1070283"/>
            <a:ext cx="10820400" cy="852864"/>
          </a:xfrm>
          <a:prstGeom prst="rect">
            <a:avLst/>
          </a:prstGeom>
        </p:spPr>
        <p:txBody>
          <a:bodyPr anchor="ctr">
            <a:normAutofit fontScale="97500"/>
          </a:bodyPr>
          <a:lstStyle>
            <a:lvl1pPr marL="0" marR="0" indent="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1pPr>
            <a:lvl2pPr marL="0" marR="0" indent="4572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2pPr>
            <a:lvl3pPr marL="0" marR="0" indent="9144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3pPr>
            <a:lvl4pPr marL="0" marR="0" indent="13716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4pPr>
            <a:lvl5pPr marL="0" marR="0" indent="18288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5pPr>
            <a:lvl6pPr marL="0" marR="0" indent="22860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6pPr>
            <a:lvl7pPr marL="0" marR="0" indent="27432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7pPr>
            <a:lvl8pPr marL="0" marR="0" indent="32004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8pPr>
            <a:lvl9pPr marL="0" marR="0" indent="36576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9pPr>
          </a:lstStyle>
          <a:p>
            <a:pPr hangingPunct="1"/>
            <a:r>
              <a:rPr lang="ru-RU" sz="4300" dirty="0" smtClean="0">
                <a:solidFill>
                  <a:schemeClr val="bg1"/>
                </a:solidFill>
              </a:rPr>
              <a:t>заключение</a:t>
            </a:r>
            <a:endParaRPr lang="en-US" sz="4300" dirty="0">
              <a:solidFill>
                <a:schemeClr val="bg1"/>
              </a:solidFill>
            </a:endParaRPr>
          </a:p>
        </p:txBody>
      </p:sp>
      <p:sp>
        <p:nvSpPr>
          <p:cNvPr id="6" name="TextBox 5">
            <a:extLst>
              <a:ext uri="{FF2B5EF4-FFF2-40B4-BE49-F238E27FC236}">
                <a16:creationId xmlns:a16="http://schemas.microsoft.com/office/drawing/2014/main" id="{3ECC98DA-8B4A-A8DB-F34B-63ACAE403BC4}"/>
              </a:ext>
            </a:extLst>
          </p:cNvPr>
          <p:cNvSpPr txBox="1"/>
          <p:nvPr/>
        </p:nvSpPr>
        <p:spPr>
          <a:xfrm>
            <a:off x="1236215" y="1656177"/>
            <a:ext cx="10422385"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ru-RU" sz="3200" i="0" u="none" strike="noStrike" cap="none" spc="0" normalizeH="0" baseline="0" dirty="0" smtClean="0">
                <a:ln>
                  <a:noFill/>
                </a:ln>
                <a:solidFill>
                  <a:schemeClr val="tx2">
                    <a:lumMod val="10000"/>
                  </a:schemeClr>
                </a:solidFill>
                <a:effectLst/>
                <a:uFillTx/>
                <a:sym typeface="Palatino"/>
              </a:rPr>
              <a:t>Авторитет Библии основывается на заявлении о ее </a:t>
            </a:r>
            <a:r>
              <a:rPr kumimoji="0" lang="ru-RU" sz="3200" i="0" u="none" strike="noStrike" cap="none" spc="0" normalizeH="0" baseline="0" dirty="0" err="1" smtClean="0">
                <a:ln>
                  <a:noFill/>
                </a:ln>
                <a:solidFill>
                  <a:schemeClr val="tx2">
                    <a:lumMod val="10000"/>
                  </a:schemeClr>
                </a:solidFill>
                <a:effectLst/>
                <a:uFillTx/>
                <a:sym typeface="Palatino"/>
              </a:rPr>
              <a:t>богодухновен</a:t>
            </a:r>
            <a:r>
              <a:rPr lang="ru-RU" sz="3200" dirty="0" err="1">
                <a:solidFill>
                  <a:schemeClr val="tx2">
                    <a:lumMod val="10000"/>
                  </a:schemeClr>
                </a:solidFill>
              </a:rPr>
              <a:t>н</a:t>
            </a:r>
            <a:r>
              <a:rPr kumimoji="0" lang="ru-RU" sz="3200" i="0" u="none" strike="noStrike" cap="none" spc="0" normalizeH="0" baseline="0" dirty="0" err="1" smtClean="0">
                <a:ln>
                  <a:noFill/>
                </a:ln>
                <a:solidFill>
                  <a:schemeClr val="tx2">
                    <a:lumMod val="10000"/>
                  </a:schemeClr>
                </a:solidFill>
                <a:effectLst/>
                <a:uFillTx/>
                <a:sym typeface="Palatino"/>
              </a:rPr>
              <a:t>ости</a:t>
            </a:r>
            <a:r>
              <a:rPr kumimoji="0" lang="ru-RU" sz="3200" i="0" u="none" strike="noStrike" cap="none" spc="0" normalizeH="0" baseline="0" dirty="0" smtClean="0">
                <a:ln>
                  <a:noFill/>
                </a:ln>
                <a:solidFill>
                  <a:schemeClr val="tx2">
                    <a:lumMod val="10000"/>
                  </a:schemeClr>
                </a:solidFill>
                <a:effectLst/>
                <a:uFillTx/>
                <a:sym typeface="Palatino"/>
              </a:rPr>
              <a:t>, что можно считать </a:t>
            </a:r>
            <a:r>
              <a:rPr kumimoji="0" lang="ru-RU" sz="3200" i="0" u="none" strike="noStrike" cap="none" spc="0" normalizeH="0" baseline="0" dirty="0" smtClean="0">
                <a:ln>
                  <a:noFill/>
                </a:ln>
                <a:solidFill>
                  <a:schemeClr val="accent6">
                    <a:lumMod val="75000"/>
                  </a:schemeClr>
                </a:solidFill>
                <a:effectLst/>
                <a:uFillTx/>
                <a:sym typeface="Palatino"/>
              </a:rPr>
              <a:t>надежным и заслуживающим доверия</a:t>
            </a: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ru-RU" sz="3200" dirty="0" smtClean="0">
                <a:solidFill>
                  <a:schemeClr val="tx2">
                    <a:lumMod val="10000"/>
                  </a:schemeClr>
                </a:solidFill>
              </a:rPr>
              <a:t>Люди являются существами со свободой воли, которых не заставляют принять это, они свободны поставить на место Библии другой авторитет</a:t>
            </a: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ru-RU" sz="3200" i="0" u="none" strike="noStrike" cap="none" spc="0" normalizeH="0" baseline="0" dirty="0" smtClean="0">
                <a:ln>
                  <a:noFill/>
                </a:ln>
                <a:solidFill>
                  <a:schemeClr val="tx2">
                    <a:lumMod val="10000"/>
                  </a:schemeClr>
                </a:solidFill>
                <a:effectLst/>
                <a:uFillTx/>
                <a:sym typeface="Palatino"/>
              </a:rPr>
              <a:t>Бог</a:t>
            </a:r>
            <a:r>
              <a:rPr kumimoji="0" lang="ru-RU" sz="3200" i="0" u="none" strike="noStrike" cap="none" spc="0" normalizeH="0" dirty="0" smtClean="0">
                <a:ln>
                  <a:noFill/>
                </a:ln>
                <a:solidFill>
                  <a:schemeClr val="tx2">
                    <a:lumMod val="10000"/>
                  </a:schemeClr>
                </a:solidFill>
                <a:effectLst/>
                <a:uFillTx/>
                <a:sym typeface="Palatino"/>
              </a:rPr>
              <a:t> не просит нас слепо верить в авторитет Библии, но предоставляет </a:t>
            </a:r>
            <a:r>
              <a:rPr kumimoji="0" lang="ru-RU" sz="3200" i="0" u="none" strike="noStrike" cap="none" spc="0" normalizeH="0" dirty="0" smtClean="0">
                <a:ln>
                  <a:noFill/>
                </a:ln>
                <a:solidFill>
                  <a:schemeClr val="accent6">
                    <a:lumMod val="75000"/>
                  </a:schemeClr>
                </a:solidFill>
                <a:effectLst/>
                <a:uFillTx/>
                <a:sym typeface="Palatino"/>
              </a:rPr>
              <a:t>весомые доказательства</a:t>
            </a: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ru-RU" sz="3200" baseline="0" dirty="0" smtClean="0">
                <a:solidFill>
                  <a:schemeClr val="accent6">
                    <a:lumMod val="75000"/>
                  </a:schemeClr>
                </a:solidFill>
              </a:rPr>
              <a:t>Внешние доказательства </a:t>
            </a:r>
            <a:r>
              <a:rPr lang="ru-RU" sz="3200" baseline="0" dirty="0" smtClean="0">
                <a:solidFill>
                  <a:schemeClr val="tx2">
                    <a:lumMod val="10000"/>
                  </a:schemeClr>
                </a:solidFill>
              </a:rPr>
              <a:t>– сохранность, археология, история, здоровье, научная</a:t>
            </a:r>
            <a:r>
              <a:rPr lang="ru-RU" sz="3200" dirty="0" smtClean="0">
                <a:solidFill>
                  <a:schemeClr val="tx2">
                    <a:lumMod val="10000"/>
                  </a:schemeClr>
                </a:solidFill>
              </a:rPr>
              <a:t> информация</a:t>
            </a:r>
            <a:endParaRPr lang="ru-RU" sz="3200" baseline="0" dirty="0" smtClean="0">
              <a:solidFill>
                <a:schemeClr val="tx2">
                  <a:lumMod val="10000"/>
                </a:schemeClr>
              </a:solidFill>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ru-RU" sz="3200" dirty="0" smtClean="0">
                <a:solidFill>
                  <a:schemeClr val="accent6">
                    <a:lumMod val="75000"/>
                  </a:schemeClr>
                </a:solidFill>
              </a:rPr>
              <a:t>Внутренние доказательства </a:t>
            </a:r>
            <a:r>
              <a:rPr lang="ru-RU" sz="3200" dirty="0" smtClean="0">
                <a:solidFill>
                  <a:schemeClr val="tx2">
                    <a:lumMod val="10000"/>
                  </a:schemeClr>
                </a:solidFill>
              </a:rPr>
              <a:t>– запись творения, пророчество, единообразие</a:t>
            </a:r>
            <a:endParaRPr kumimoji="0" lang="en-US" sz="3200" i="0" u="none" strike="noStrike" cap="none" spc="0" normalizeH="0" baseline="0" dirty="0">
              <a:ln>
                <a:noFill/>
              </a:ln>
              <a:solidFill>
                <a:schemeClr val="tx2">
                  <a:lumMod val="10000"/>
                </a:schemeClr>
              </a:solidFill>
              <a:effectLst/>
              <a:uFillTx/>
              <a:sym typeface="Palatino"/>
            </a:endParaRPr>
          </a:p>
        </p:txBody>
      </p:sp>
    </p:spTree>
    <p:extLst>
      <p:ext uri="{BB962C8B-B14F-4D97-AF65-F5344CB8AC3E}">
        <p14:creationId xmlns:p14="http://schemas.microsoft.com/office/powerpoint/2010/main" val="4252795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83C28C0-95B9-A343-9AD7-311E1E772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32" y="850900"/>
            <a:ext cx="10734137" cy="8050603"/>
          </a:xfrm>
          <a:prstGeom prst="rect">
            <a:avLst/>
          </a:prstGeom>
          <a:noFill/>
          <a:ln w="177800">
            <a:solidFill>
              <a:srgbClr val="EBECEA"/>
            </a:solidFill>
          </a:ln>
          <a:effectLst>
            <a:outerShdw blurRad="76200" dist="190500" dir="5400000" rotWithShape="0">
              <a:srgbClr val="000000">
                <a:alpha val="30000"/>
              </a:srgbClr>
            </a:outerShdw>
          </a:effectLst>
        </p:spPr>
      </p:pic>
      <p:sp>
        <p:nvSpPr>
          <p:cNvPr id="2" name="Прямоугольник 1"/>
          <p:cNvSpPr/>
          <p:nvPr/>
        </p:nvSpPr>
        <p:spPr>
          <a:xfrm>
            <a:off x="1236215" y="1040203"/>
            <a:ext cx="10422385" cy="7671997"/>
          </a:xfrm>
          <a:prstGeom prst="rect">
            <a:avLst/>
          </a:prstGeom>
          <a:solidFill>
            <a:srgbClr val="FFFFFF"/>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mn-lt"/>
              <a:ea typeface="+mn-ea"/>
              <a:cs typeface="+mn-cs"/>
              <a:sym typeface="Palatino"/>
            </a:endParaRPr>
          </a:p>
        </p:txBody>
      </p:sp>
      <p:sp>
        <p:nvSpPr>
          <p:cNvPr id="5" name="Title 2">
            <a:extLst>
              <a:ext uri="{FF2B5EF4-FFF2-40B4-BE49-F238E27FC236}">
                <a16:creationId xmlns:a16="http://schemas.microsoft.com/office/drawing/2014/main" id="{5AF2F82F-5954-9D61-AE5B-422C17BE5D95}"/>
              </a:ext>
            </a:extLst>
          </p:cNvPr>
          <p:cNvSpPr txBox="1">
            <a:spLocks/>
          </p:cNvSpPr>
          <p:nvPr/>
        </p:nvSpPr>
        <p:spPr>
          <a:xfrm>
            <a:off x="1092200" y="1070283"/>
            <a:ext cx="10820400" cy="852864"/>
          </a:xfrm>
          <a:prstGeom prst="rect">
            <a:avLst/>
          </a:prstGeom>
        </p:spPr>
        <p:txBody>
          <a:bodyPr anchor="ctr">
            <a:normAutofit fontScale="97500"/>
          </a:bodyPr>
          <a:lstStyle>
            <a:lvl1pPr marL="0" marR="0" indent="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1pPr>
            <a:lvl2pPr marL="0" marR="0" indent="4572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2pPr>
            <a:lvl3pPr marL="0" marR="0" indent="9144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3pPr>
            <a:lvl4pPr marL="0" marR="0" indent="13716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4pPr>
            <a:lvl5pPr marL="0" marR="0" indent="18288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5pPr>
            <a:lvl6pPr marL="0" marR="0" indent="22860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6pPr>
            <a:lvl7pPr marL="0" marR="0" indent="27432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7pPr>
            <a:lvl8pPr marL="0" marR="0" indent="32004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8pPr>
            <a:lvl9pPr marL="0" marR="0" indent="3657600" algn="ctr" defTabSz="584200" rtl="0" latinLnBrk="0">
              <a:lnSpc>
                <a:spcPct val="90000"/>
              </a:lnSpc>
              <a:spcBef>
                <a:spcPts val="0"/>
              </a:spcBef>
              <a:spcAft>
                <a:spcPts val="0"/>
              </a:spcAft>
              <a:buClrTx/>
              <a:buSzTx/>
              <a:buFontTx/>
              <a:buNone/>
              <a:tabLst/>
              <a:defRPr sz="5900" b="1" i="0" u="none" strike="noStrike" cap="all" spc="354" baseline="0">
                <a:solidFill>
                  <a:srgbClr val="929292"/>
                </a:solidFill>
                <a:uFillTx/>
                <a:latin typeface="+mn-lt"/>
                <a:ea typeface="+mn-ea"/>
                <a:cs typeface="+mn-cs"/>
                <a:sym typeface="Palatino"/>
              </a:defRPr>
            </a:lvl9pPr>
          </a:lstStyle>
          <a:p>
            <a:pPr hangingPunct="1"/>
            <a:r>
              <a:rPr lang="ru-RU" sz="4300" dirty="0" smtClean="0">
                <a:solidFill>
                  <a:schemeClr val="bg1"/>
                </a:solidFill>
              </a:rPr>
              <a:t>заключение</a:t>
            </a:r>
            <a:endParaRPr lang="en-US" sz="4300" dirty="0">
              <a:solidFill>
                <a:schemeClr val="bg1"/>
              </a:solidFill>
            </a:endParaRPr>
          </a:p>
        </p:txBody>
      </p:sp>
      <p:sp>
        <p:nvSpPr>
          <p:cNvPr id="6" name="TextBox 5">
            <a:extLst>
              <a:ext uri="{FF2B5EF4-FFF2-40B4-BE49-F238E27FC236}">
                <a16:creationId xmlns:a16="http://schemas.microsoft.com/office/drawing/2014/main" id="{3ECC98DA-8B4A-A8DB-F34B-63ACAE403BC4}"/>
              </a:ext>
            </a:extLst>
          </p:cNvPr>
          <p:cNvSpPr txBox="1"/>
          <p:nvPr/>
        </p:nvSpPr>
        <p:spPr>
          <a:xfrm>
            <a:off x="1236215" y="3133504"/>
            <a:ext cx="10422385"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ru-RU" sz="3200" i="0" u="none" strike="noStrike" cap="none" spc="0" normalizeH="0" baseline="0" dirty="0" smtClean="0">
                <a:ln>
                  <a:noFill/>
                </a:ln>
                <a:solidFill>
                  <a:schemeClr val="tx2">
                    <a:lumMod val="10000"/>
                  </a:schemeClr>
                </a:solidFill>
                <a:effectLst/>
                <a:uFillTx/>
                <a:sym typeface="Palatino"/>
              </a:rPr>
              <a:t>Человеческий подход к Библии часто ненадежен</a:t>
            </a:r>
            <a:endParaRPr kumimoji="0" lang="ru-RU" sz="3200" i="0" u="none" strike="noStrike" cap="none" spc="0" normalizeH="0" baseline="0" dirty="0" smtClean="0">
              <a:ln>
                <a:noFill/>
              </a:ln>
              <a:solidFill>
                <a:schemeClr val="accent6">
                  <a:lumMod val="75000"/>
                </a:schemeClr>
              </a:solidFill>
              <a:effectLst/>
              <a:uFillTx/>
              <a:sym typeface="Palatino"/>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ru-RU" sz="3200" dirty="0" smtClean="0">
                <a:solidFill>
                  <a:schemeClr val="tx2">
                    <a:lumMod val="10000"/>
                  </a:schemeClr>
                </a:solidFill>
              </a:rPr>
              <a:t>Часто </a:t>
            </a:r>
            <a:r>
              <a:rPr lang="en-US" sz="3200" dirty="0" smtClean="0">
                <a:solidFill>
                  <a:schemeClr val="tx2">
                    <a:lumMod val="10000"/>
                  </a:schemeClr>
                </a:solidFill>
              </a:rPr>
              <a:t>“prima Scriptura”</a:t>
            </a:r>
            <a:r>
              <a:rPr lang="ru-RU" sz="3200" dirty="0" smtClean="0">
                <a:solidFill>
                  <a:schemeClr val="tx2">
                    <a:lumMod val="10000"/>
                  </a:schemeClr>
                </a:solidFill>
              </a:rPr>
              <a:t> заменяет </a:t>
            </a:r>
            <a:r>
              <a:rPr lang="en-US" sz="3200" dirty="0" smtClean="0">
                <a:solidFill>
                  <a:schemeClr val="tx2">
                    <a:lumMod val="10000"/>
                  </a:schemeClr>
                </a:solidFill>
              </a:rPr>
              <a:t>“sola Scriptura”</a:t>
            </a:r>
            <a:endParaRPr lang="ru-RU" sz="3200" dirty="0" smtClean="0">
              <a:solidFill>
                <a:schemeClr val="tx2">
                  <a:lumMod val="10000"/>
                </a:schemeClr>
              </a:solidFill>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ru-RU" sz="3200" baseline="0" dirty="0" smtClean="0">
                <a:solidFill>
                  <a:schemeClr val="accent6">
                    <a:lumMod val="75000"/>
                  </a:schemeClr>
                </a:solidFill>
              </a:rPr>
              <a:t>Правильно понимаемые</a:t>
            </a:r>
            <a:r>
              <a:rPr lang="ru-RU" sz="3200" baseline="0" dirty="0" smtClean="0">
                <a:solidFill>
                  <a:schemeClr val="tx2">
                    <a:lumMod val="10000"/>
                  </a:schemeClr>
                </a:solidFill>
              </a:rPr>
              <a:t> природа, наука</a:t>
            </a:r>
            <a:r>
              <a:rPr lang="ru-RU" sz="3200" dirty="0" smtClean="0">
                <a:solidFill>
                  <a:schemeClr val="tx2">
                    <a:lumMod val="10000"/>
                  </a:schemeClr>
                </a:solidFill>
              </a:rPr>
              <a:t> и опыт находятся в гармонии с Писанием. </a:t>
            </a:r>
            <a:endParaRPr lang="ru-RU" sz="3200" dirty="0">
              <a:solidFill>
                <a:schemeClr val="tx2">
                  <a:lumMod val="10000"/>
                </a:schemeClr>
              </a:solidFill>
            </a:endParaRPr>
          </a:p>
          <a:p>
            <a:pPr marL="571500" indent="-571500" algn="l">
              <a:buFont typeface="Arial" panose="020B0604020202020204" pitchFamily="34" charset="0"/>
              <a:buChar char="•"/>
            </a:pPr>
            <a:r>
              <a:rPr lang="ru-RU" sz="3200" dirty="0" smtClean="0">
                <a:solidFill>
                  <a:schemeClr val="tx2">
                    <a:lumMod val="10000"/>
                  </a:schemeClr>
                </a:solidFill>
              </a:rPr>
              <a:t>Но Библия </a:t>
            </a:r>
            <a:r>
              <a:rPr lang="ru-RU" sz="3200" dirty="0" smtClean="0">
                <a:solidFill>
                  <a:schemeClr val="accent6">
                    <a:lumMod val="75000"/>
                  </a:schemeClr>
                </a:solidFill>
              </a:rPr>
              <a:t>выше </a:t>
            </a:r>
            <a:r>
              <a:rPr lang="ru-RU" sz="3200" dirty="0" smtClean="0">
                <a:solidFill>
                  <a:schemeClr val="tx2">
                    <a:lumMod val="10000"/>
                  </a:schemeClr>
                </a:solidFill>
              </a:rPr>
              <a:t>любого человеческого источника авторитета.</a:t>
            </a:r>
          </a:p>
          <a:p>
            <a:pPr marL="571500" indent="-571500" algn="l">
              <a:buFont typeface="Arial" panose="020B0604020202020204" pitchFamily="34" charset="0"/>
              <a:buChar char="•"/>
            </a:pPr>
            <a:r>
              <a:rPr lang="ru-RU" sz="3200" dirty="0">
                <a:solidFill>
                  <a:schemeClr val="tx2">
                    <a:lumMod val="10000"/>
                  </a:schemeClr>
                </a:solidFill>
              </a:rPr>
              <a:t>Нам нужно принять Библию </a:t>
            </a:r>
            <a:r>
              <a:rPr lang="ru-RU" sz="3200" dirty="0">
                <a:solidFill>
                  <a:schemeClr val="accent6">
                    <a:lumMod val="75000"/>
                  </a:schemeClr>
                </a:solidFill>
              </a:rPr>
              <a:t>на ее условиях</a:t>
            </a:r>
          </a:p>
          <a:p>
            <a:pPr marR="0" algn="l" defTabSz="584200" rtl="0" fontAlgn="auto" latinLnBrk="0" hangingPunct="0">
              <a:lnSpc>
                <a:spcPct val="100000"/>
              </a:lnSpc>
              <a:spcBef>
                <a:spcPts val="0"/>
              </a:spcBef>
              <a:spcAft>
                <a:spcPts val="0"/>
              </a:spcAft>
              <a:buClrTx/>
              <a:buSzTx/>
              <a:tabLst/>
            </a:pPr>
            <a:endParaRPr kumimoji="0" lang="en-US" sz="3200" i="0" u="none" strike="noStrike" cap="none" spc="0" normalizeH="0" baseline="0" dirty="0">
              <a:ln>
                <a:noFill/>
              </a:ln>
              <a:solidFill>
                <a:schemeClr val="tx2">
                  <a:lumMod val="10000"/>
                </a:schemeClr>
              </a:solidFill>
              <a:effectLst/>
              <a:uFillTx/>
              <a:sym typeface="Palatino"/>
            </a:endParaRPr>
          </a:p>
        </p:txBody>
      </p:sp>
    </p:spTree>
    <p:extLst>
      <p:ext uri="{BB962C8B-B14F-4D97-AF65-F5344CB8AC3E}">
        <p14:creationId xmlns:p14="http://schemas.microsoft.com/office/powerpoint/2010/main" val="4067001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39B5-6F76-6AD1-CEF7-C3F6324EB03D}"/>
              </a:ext>
            </a:extLst>
          </p:cNvPr>
          <p:cNvSpPr>
            <a:spLocks noGrp="1"/>
          </p:cNvSpPr>
          <p:nvPr>
            <p:ph type="title"/>
          </p:nvPr>
        </p:nvSpPr>
        <p:spPr>
          <a:xfrm>
            <a:off x="884620" y="534714"/>
            <a:ext cx="11065641" cy="1940472"/>
          </a:xfrm>
        </p:spPr>
        <p:txBody>
          <a:bodyPr/>
          <a:lstStyle/>
          <a:p>
            <a:r>
              <a:rPr lang="ru-RU" dirty="0" smtClean="0">
                <a:solidFill>
                  <a:schemeClr val="bg1">
                    <a:lumMod val="60000"/>
                    <a:lumOff val="40000"/>
                  </a:schemeClr>
                </a:solidFill>
              </a:rPr>
              <a:t>Природа и источник авторитета библии</a:t>
            </a:r>
            <a:endParaRPr lang="en-US" dirty="0">
              <a:solidFill>
                <a:schemeClr val="bg1">
                  <a:lumMod val="60000"/>
                  <a:lumOff val="40000"/>
                </a:schemeClr>
              </a:solidFill>
            </a:endParaRPr>
          </a:p>
        </p:txBody>
      </p:sp>
      <p:sp>
        <p:nvSpPr>
          <p:cNvPr id="3" name="TextBox 2">
            <a:extLst>
              <a:ext uri="{FF2B5EF4-FFF2-40B4-BE49-F238E27FC236}">
                <a16:creationId xmlns:a16="http://schemas.microsoft.com/office/drawing/2014/main" id="{99141CAB-DF63-B128-0A18-F6B1845B9A5E}"/>
              </a:ext>
            </a:extLst>
          </p:cNvPr>
          <p:cNvSpPr txBox="1"/>
          <p:nvPr/>
        </p:nvSpPr>
        <p:spPr>
          <a:xfrm flipH="1">
            <a:off x="1422399" y="3022318"/>
            <a:ext cx="10718801"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2" algn="l">
              <a:buBlip>
                <a:blip r:embed="rId3"/>
              </a:buBlip>
            </a:pPr>
            <a:r>
              <a:rPr lang="ru-RU" dirty="0" smtClean="0">
                <a:solidFill>
                  <a:srgbClr val="FFFFFF"/>
                </a:solidFill>
              </a:rPr>
              <a:t>Бог – не только Бог, который действует, но и Бог, который говорит.</a:t>
            </a:r>
            <a:r>
              <a:rPr lang="en-US" dirty="0" smtClean="0">
                <a:solidFill>
                  <a:srgbClr val="FFFFFF"/>
                </a:solidFill>
              </a:rPr>
              <a:t> </a:t>
            </a:r>
            <a:r>
              <a:rPr lang="en-US" i="1" dirty="0">
                <a:solidFill>
                  <a:srgbClr val="FFFFFF"/>
                </a:solidFill>
              </a:rPr>
              <a:t/>
            </a:r>
            <a:br>
              <a:rPr lang="en-US" i="1" dirty="0">
                <a:solidFill>
                  <a:srgbClr val="FFFFFF"/>
                </a:solidFill>
              </a:rPr>
            </a:br>
            <a:endParaRPr lang="en-US" i="1" dirty="0">
              <a:solidFill>
                <a:srgbClr val="FFFFFF"/>
              </a:solidFill>
            </a:endParaRPr>
          </a:p>
          <a:p>
            <a:pPr lvl="2" algn="l">
              <a:buBlip>
                <a:blip r:embed="rId3"/>
              </a:buBlip>
            </a:pPr>
            <a:r>
              <a:rPr lang="en-US" dirty="0" smtClean="0">
                <a:solidFill>
                  <a:srgbClr val="FFFFFF"/>
                </a:solidFill>
              </a:rPr>
              <a:t>“</a:t>
            </a:r>
            <a:r>
              <a:rPr lang="ru-RU" dirty="0" smtClean="0">
                <a:solidFill>
                  <a:srgbClr val="FFFFFF"/>
                </a:solidFill>
              </a:rPr>
              <a:t>Так говорит Господь</a:t>
            </a:r>
            <a:r>
              <a:rPr lang="en-US" dirty="0" smtClean="0">
                <a:solidFill>
                  <a:srgbClr val="FFFFFF"/>
                </a:solidFill>
              </a:rPr>
              <a:t>. </a:t>
            </a:r>
            <a:r>
              <a:rPr lang="en-US" dirty="0">
                <a:solidFill>
                  <a:srgbClr val="FFFFFF"/>
                </a:solidFill>
              </a:rPr>
              <a:t>. .”</a:t>
            </a:r>
            <a:br>
              <a:rPr lang="en-US" dirty="0">
                <a:solidFill>
                  <a:srgbClr val="FFFFFF"/>
                </a:solidFill>
              </a:rPr>
            </a:br>
            <a:endParaRPr lang="en-US" dirty="0">
              <a:solidFill>
                <a:srgbClr val="FFFFFF"/>
              </a:solidFill>
            </a:endParaRPr>
          </a:p>
          <a:p>
            <a:pPr lvl="2" algn="l">
              <a:buBlip>
                <a:blip r:embed="rId3"/>
              </a:buBlip>
            </a:pPr>
            <a:r>
              <a:rPr lang="ru-RU" dirty="0" smtClean="0">
                <a:solidFill>
                  <a:srgbClr val="FFFFFF"/>
                </a:solidFill>
              </a:rPr>
              <a:t>Бог есть Бог истины </a:t>
            </a:r>
            <a:r>
              <a:rPr lang="en-US" dirty="0" smtClean="0">
                <a:solidFill>
                  <a:srgbClr val="FFFFFF"/>
                </a:solidFill>
              </a:rPr>
              <a:t>(“</a:t>
            </a:r>
            <a:r>
              <a:rPr lang="ru-RU" dirty="0" smtClean="0">
                <a:solidFill>
                  <a:srgbClr val="FFFFFF"/>
                </a:solidFill>
              </a:rPr>
              <a:t>Аминь</a:t>
            </a:r>
            <a:r>
              <a:rPr lang="en-US" dirty="0" smtClean="0">
                <a:solidFill>
                  <a:srgbClr val="FFFFFF"/>
                </a:solidFill>
              </a:rPr>
              <a:t>,” </a:t>
            </a:r>
            <a:r>
              <a:rPr lang="ru-RU" dirty="0" err="1" smtClean="0">
                <a:solidFill>
                  <a:srgbClr val="FFFFFF"/>
                </a:solidFill>
              </a:rPr>
              <a:t>Ис</a:t>
            </a:r>
            <a:r>
              <a:rPr lang="ru-RU" dirty="0" smtClean="0">
                <a:solidFill>
                  <a:srgbClr val="FFFFFF"/>
                </a:solidFill>
              </a:rPr>
              <a:t>.</a:t>
            </a:r>
            <a:r>
              <a:rPr lang="en-US" dirty="0" smtClean="0">
                <a:solidFill>
                  <a:srgbClr val="FFFFFF"/>
                </a:solidFill>
              </a:rPr>
              <a:t> </a:t>
            </a:r>
            <a:r>
              <a:rPr lang="en-US" dirty="0">
                <a:solidFill>
                  <a:srgbClr val="FFFFFF"/>
                </a:solidFill>
              </a:rPr>
              <a:t>65:16)</a:t>
            </a:r>
            <a:br>
              <a:rPr lang="en-US" dirty="0">
                <a:solidFill>
                  <a:srgbClr val="FFFFFF"/>
                </a:solidFill>
              </a:rPr>
            </a:br>
            <a:endParaRPr lang="en-US" dirty="0">
              <a:solidFill>
                <a:srgbClr val="FFFFFF"/>
              </a:solidFill>
            </a:endParaRPr>
          </a:p>
          <a:p>
            <a:pPr lvl="2" algn="l">
              <a:buBlip>
                <a:blip r:embed="rId3"/>
              </a:buBlip>
            </a:pPr>
            <a:r>
              <a:rPr lang="ru-RU" dirty="0" smtClean="0">
                <a:solidFill>
                  <a:srgbClr val="FFFFFF"/>
                </a:solidFill>
              </a:rPr>
              <a:t>Истина Господня пребывает вовек</a:t>
            </a:r>
            <a:r>
              <a:rPr lang="en-US" dirty="0" smtClean="0">
                <a:solidFill>
                  <a:srgbClr val="FFFFFF"/>
                </a:solidFill>
              </a:rPr>
              <a:t> (</a:t>
            </a:r>
            <a:r>
              <a:rPr lang="ru-RU" dirty="0" err="1" smtClean="0">
                <a:solidFill>
                  <a:srgbClr val="FFFFFF"/>
                </a:solidFill>
              </a:rPr>
              <a:t>Пс</a:t>
            </a:r>
            <a:r>
              <a:rPr lang="ru-RU" dirty="0" smtClean="0">
                <a:solidFill>
                  <a:srgbClr val="FFFFFF"/>
                </a:solidFill>
              </a:rPr>
              <a:t>.</a:t>
            </a:r>
            <a:r>
              <a:rPr lang="en-US" dirty="0" smtClean="0">
                <a:solidFill>
                  <a:srgbClr val="FFFFFF"/>
                </a:solidFill>
              </a:rPr>
              <a:t> 11</a:t>
            </a:r>
            <a:r>
              <a:rPr lang="ru-RU" dirty="0" smtClean="0">
                <a:solidFill>
                  <a:srgbClr val="FFFFFF"/>
                </a:solidFill>
              </a:rPr>
              <a:t>6</a:t>
            </a:r>
            <a:r>
              <a:rPr lang="en-US" dirty="0" smtClean="0">
                <a:solidFill>
                  <a:srgbClr val="FFFFFF"/>
                </a:solidFill>
              </a:rPr>
              <a:t>:2</a:t>
            </a:r>
            <a:r>
              <a:rPr lang="en-US" dirty="0">
                <a:solidFill>
                  <a:srgbClr val="FFFFFF"/>
                </a:solidFill>
              </a:rPr>
              <a:t>)</a:t>
            </a:r>
            <a:br>
              <a:rPr lang="en-US" dirty="0">
                <a:solidFill>
                  <a:srgbClr val="FFFFFF"/>
                </a:solidFill>
              </a:rPr>
            </a:br>
            <a:endParaRPr lang="en-US" dirty="0">
              <a:solidFill>
                <a:srgbClr val="FFFFFF"/>
              </a:solidFill>
            </a:endParaRPr>
          </a:p>
          <a:p>
            <a:pPr lvl="2" algn="l">
              <a:buBlip>
                <a:blip r:embed="rId3"/>
              </a:buBlip>
            </a:pPr>
            <a:r>
              <a:rPr lang="ru-RU" dirty="0" smtClean="0">
                <a:solidFill>
                  <a:srgbClr val="FFFFFF"/>
                </a:solidFill>
              </a:rPr>
              <a:t>Божья истина универсальна </a:t>
            </a:r>
          </a:p>
          <a:p>
            <a:pPr lvl="2" indent="0" algn="l"/>
            <a:r>
              <a:rPr lang="ru-RU" dirty="0">
                <a:solidFill>
                  <a:srgbClr val="FFFFFF"/>
                </a:solidFill>
              </a:rPr>
              <a:t> </a:t>
            </a:r>
            <a:r>
              <a:rPr lang="ru-RU" dirty="0" smtClean="0">
                <a:solidFill>
                  <a:srgbClr val="FFFFFF"/>
                </a:solidFill>
              </a:rPr>
              <a:t>    (вне времени/культуры)</a:t>
            </a:r>
            <a:endParaRPr lang="en-US" dirty="0">
              <a:solidFill>
                <a:srgbClr val="FFFFFF"/>
              </a:solidFill>
            </a:endParaRPr>
          </a:p>
        </p:txBody>
      </p:sp>
    </p:spTree>
    <p:extLst>
      <p:ext uri="{BB962C8B-B14F-4D97-AF65-F5344CB8AC3E}">
        <p14:creationId xmlns:p14="http://schemas.microsoft.com/office/powerpoint/2010/main" val="298234747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outdoor, painting&#10;&#10;Description automatically generated">
            <a:extLst>
              <a:ext uri="{FF2B5EF4-FFF2-40B4-BE49-F238E27FC236}">
                <a16:creationId xmlns:a16="http://schemas.microsoft.com/office/drawing/2014/main" id="{9C9D1768-2124-D57C-A806-6608E8EEDEF8}"/>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l="7617" r="7617"/>
          <a:stretch>
            <a:fillRect/>
          </a:stretch>
        </p:blipFill>
        <p:spPr/>
      </p:pic>
    </p:spTree>
    <p:extLst>
      <p:ext uri="{BB962C8B-B14F-4D97-AF65-F5344CB8AC3E}">
        <p14:creationId xmlns:p14="http://schemas.microsoft.com/office/powerpoint/2010/main" val="2645984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39B5-6F76-6AD1-CEF7-C3F6324EB03D}"/>
              </a:ext>
            </a:extLst>
          </p:cNvPr>
          <p:cNvSpPr>
            <a:spLocks noGrp="1"/>
          </p:cNvSpPr>
          <p:nvPr>
            <p:ph type="title"/>
          </p:nvPr>
        </p:nvSpPr>
        <p:spPr>
          <a:xfrm>
            <a:off x="884620" y="534714"/>
            <a:ext cx="11065641" cy="1940472"/>
          </a:xfrm>
        </p:spPr>
        <p:txBody>
          <a:bodyPr/>
          <a:lstStyle/>
          <a:p>
            <a:r>
              <a:rPr lang="ru-RU" dirty="0" smtClean="0">
                <a:solidFill>
                  <a:schemeClr val="bg1">
                    <a:lumMod val="60000"/>
                    <a:lumOff val="40000"/>
                  </a:schemeClr>
                </a:solidFill>
              </a:rPr>
              <a:t>Иисус и авторитет писаний</a:t>
            </a:r>
            <a:endParaRPr lang="en-US" dirty="0">
              <a:solidFill>
                <a:schemeClr val="bg1">
                  <a:lumMod val="60000"/>
                  <a:lumOff val="40000"/>
                </a:schemeClr>
              </a:solidFill>
            </a:endParaRPr>
          </a:p>
        </p:txBody>
      </p:sp>
      <p:sp>
        <p:nvSpPr>
          <p:cNvPr id="3" name="TextBox 2">
            <a:extLst>
              <a:ext uri="{FF2B5EF4-FFF2-40B4-BE49-F238E27FC236}">
                <a16:creationId xmlns:a16="http://schemas.microsoft.com/office/drawing/2014/main" id="{99141CAB-DF63-B128-0A18-F6B1845B9A5E}"/>
              </a:ext>
            </a:extLst>
          </p:cNvPr>
          <p:cNvSpPr txBox="1"/>
          <p:nvPr/>
        </p:nvSpPr>
        <p:spPr>
          <a:xfrm flipH="1">
            <a:off x="643702" y="2653354"/>
            <a:ext cx="5103471" cy="8320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2" algn="l">
              <a:buBlip>
                <a:blip r:embed="rId3"/>
              </a:buBlip>
            </a:pPr>
            <a:r>
              <a:rPr lang="ru-RU" sz="3000" dirty="0" smtClean="0">
                <a:solidFill>
                  <a:srgbClr val="FFFFFF"/>
                </a:solidFill>
              </a:rPr>
              <a:t>По дороге в </a:t>
            </a:r>
            <a:r>
              <a:rPr lang="ru-RU" sz="3000" dirty="0" err="1" smtClean="0">
                <a:solidFill>
                  <a:srgbClr val="FFFFFF"/>
                </a:solidFill>
              </a:rPr>
              <a:t>Эммаус</a:t>
            </a:r>
            <a:r>
              <a:rPr lang="ru-RU" sz="3000" dirty="0" smtClean="0">
                <a:solidFill>
                  <a:srgbClr val="FFFFFF"/>
                </a:solidFill>
              </a:rPr>
              <a:t> Он</a:t>
            </a:r>
            <a:r>
              <a:rPr lang="en-US" sz="3000" dirty="0" smtClean="0">
                <a:solidFill>
                  <a:srgbClr val="FFFFFF"/>
                </a:solidFill>
              </a:rPr>
              <a:t> </a:t>
            </a:r>
            <a:r>
              <a:rPr lang="en-US" sz="3000" i="1" dirty="0">
                <a:solidFill>
                  <a:srgbClr val="FFFFFF"/>
                </a:solidFill>
              </a:rPr>
              <a:t>	</a:t>
            </a:r>
            <a:r>
              <a:rPr lang="ru-RU" sz="3000" i="1" dirty="0" smtClean="0">
                <a:solidFill>
                  <a:srgbClr val="FFFFFF"/>
                </a:solidFill>
              </a:rPr>
              <a:t>не ссылался на личный авторитет </a:t>
            </a:r>
          </a:p>
          <a:p>
            <a:pPr lvl="2" indent="0" algn="l"/>
            <a:r>
              <a:rPr lang="en-US" sz="3000" i="1" dirty="0">
                <a:solidFill>
                  <a:srgbClr val="FFFFFF"/>
                </a:solidFill>
              </a:rPr>
              <a:t>	</a:t>
            </a:r>
            <a:r>
              <a:rPr lang="ru-RU" sz="3000" i="1" dirty="0">
                <a:solidFill>
                  <a:srgbClr val="FFFFFF"/>
                </a:solidFill>
              </a:rPr>
              <a:t> не ссылался на </a:t>
            </a:r>
            <a:r>
              <a:rPr lang="ru-RU" sz="3000" i="1" dirty="0" smtClean="0">
                <a:solidFill>
                  <a:srgbClr val="FFFFFF"/>
                </a:solidFill>
              </a:rPr>
              <a:t>чудеса или даже на Свое воскресение </a:t>
            </a:r>
          </a:p>
          <a:p>
            <a:pPr lvl="2" indent="0" algn="l"/>
            <a:r>
              <a:rPr lang="en-US" sz="3000" i="1" dirty="0">
                <a:solidFill>
                  <a:srgbClr val="FFFFFF"/>
                </a:solidFill>
              </a:rPr>
              <a:t>		</a:t>
            </a:r>
          </a:p>
          <a:p>
            <a:pPr lvl="2" algn="l">
              <a:buBlip>
                <a:blip r:embed="rId3"/>
              </a:buBlip>
            </a:pPr>
            <a:r>
              <a:rPr lang="ru-RU" sz="3000" dirty="0" smtClean="0">
                <a:solidFill>
                  <a:srgbClr val="FFFFFF"/>
                </a:solidFill>
              </a:rPr>
              <a:t>Иисус обращался к истинности Слова Божьего, объясняя как Его жизнь, смерть и воскресение исполнили написанное</a:t>
            </a:r>
            <a:r>
              <a:rPr lang="en-US" sz="3000" dirty="0">
                <a:solidFill>
                  <a:srgbClr val="FFFFFF"/>
                </a:solidFill>
              </a:rPr>
              <a:t/>
            </a:r>
            <a:br>
              <a:rPr lang="en-US" sz="3000" dirty="0">
                <a:solidFill>
                  <a:srgbClr val="FFFFFF"/>
                </a:solidFill>
              </a:rPr>
            </a:br>
            <a:endParaRPr lang="en-US" sz="3000" dirty="0">
              <a:solidFill>
                <a:srgbClr val="FFFFFF"/>
              </a:solidFill>
            </a:endParaRPr>
          </a:p>
          <a:p>
            <a:pPr lvl="2" indent="0" algn="l"/>
            <a:r>
              <a:rPr lang="en-US" dirty="0">
                <a:solidFill>
                  <a:srgbClr val="FFFFFF"/>
                </a:solidFill>
              </a:rPr>
              <a:t/>
            </a:r>
            <a:br>
              <a:rPr lang="en-US" dirty="0">
                <a:solidFill>
                  <a:srgbClr val="FFFFFF"/>
                </a:solidFill>
              </a:rPr>
            </a:br>
            <a:endParaRPr lang="en-US" dirty="0">
              <a:solidFill>
                <a:srgbClr val="FFFFFF"/>
              </a:solidFill>
            </a:endParaRPr>
          </a:p>
          <a:p>
            <a:pPr lvl="2" indent="0" algn="l"/>
            <a:r>
              <a:rPr lang="en-US" dirty="0">
                <a:solidFill>
                  <a:srgbClr val="FFFFFF"/>
                </a:solidFill>
              </a:rPr>
              <a:t/>
            </a:r>
            <a:br>
              <a:rPr lang="en-US" dirty="0">
                <a:solidFill>
                  <a:srgbClr val="FFFFFF"/>
                </a:solidFill>
              </a:rPr>
            </a:br>
            <a:endParaRPr lang="en-US" dirty="0">
              <a:solidFill>
                <a:srgbClr val="FFFFFF"/>
              </a:solidFill>
            </a:endParaRPr>
          </a:p>
        </p:txBody>
      </p:sp>
      <p:pic>
        <p:nvPicPr>
          <p:cNvPr id="5" name="Picture 4" descr="A picture containing person, outdoor&#10;&#10;Description automatically generated">
            <a:extLst>
              <a:ext uri="{FF2B5EF4-FFF2-40B4-BE49-F238E27FC236}">
                <a16:creationId xmlns:a16="http://schemas.microsoft.com/office/drawing/2014/main" id="{468F8E4A-8075-D29D-04DB-F4A939FBC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0501" y="3028293"/>
            <a:ext cx="7214299" cy="4508937"/>
          </a:xfrm>
          <a:prstGeom prst="rect">
            <a:avLst/>
          </a:prstGeom>
        </p:spPr>
      </p:pic>
      <p:sp>
        <p:nvSpPr>
          <p:cNvPr id="6" name="TextBox 5">
            <a:extLst>
              <a:ext uri="{FF2B5EF4-FFF2-40B4-BE49-F238E27FC236}">
                <a16:creationId xmlns:a16="http://schemas.microsoft.com/office/drawing/2014/main" id="{F97E6A2F-EEC0-1A98-118D-C3BFCF7DCC8D}"/>
              </a:ext>
            </a:extLst>
          </p:cNvPr>
          <p:cNvSpPr txBox="1"/>
          <p:nvPr/>
        </p:nvSpPr>
        <p:spPr>
          <a:xfrm>
            <a:off x="3639942" y="8411178"/>
            <a:ext cx="919482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200" dirty="0">
                <a:solidFill>
                  <a:srgbClr val="FFFFFF"/>
                </a:solidFill>
              </a:rPr>
              <a:t>“. . . </a:t>
            </a:r>
            <a:r>
              <a:rPr lang="ru-RU" sz="3200" dirty="0" smtClean="0">
                <a:solidFill>
                  <a:srgbClr val="FFFFFF"/>
                </a:solidFill>
              </a:rPr>
              <a:t>Не может нарушиться Писание</a:t>
            </a:r>
            <a:r>
              <a:rPr lang="en-US" sz="3200" dirty="0" smtClean="0">
                <a:solidFill>
                  <a:srgbClr val="FFFFFF"/>
                </a:solidFill>
              </a:rPr>
              <a:t>” (</a:t>
            </a:r>
            <a:r>
              <a:rPr lang="ru-RU" sz="3200" dirty="0" smtClean="0">
                <a:solidFill>
                  <a:srgbClr val="FFFFFF"/>
                </a:solidFill>
              </a:rPr>
              <a:t>Ин.</a:t>
            </a:r>
            <a:r>
              <a:rPr lang="en-US" sz="3200" dirty="0" smtClean="0">
                <a:solidFill>
                  <a:srgbClr val="FFFFFF"/>
                </a:solidFill>
              </a:rPr>
              <a:t> </a:t>
            </a:r>
            <a:r>
              <a:rPr lang="en-US" sz="3200" dirty="0">
                <a:solidFill>
                  <a:srgbClr val="FFFFFF"/>
                </a:solidFill>
              </a:rPr>
              <a:t>10:35)</a:t>
            </a:r>
            <a:endParaRPr kumimoji="0" lang="en-US" sz="3200" b="0" i="0" u="none" strike="noStrike" cap="none" spc="0" normalizeH="0" baseline="0" dirty="0">
              <a:ln>
                <a:noFill/>
              </a:ln>
              <a:solidFill>
                <a:srgbClr val="818181"/>
              </a:solidFill>
              <a:effectLst/>
              <a:uFillTx/>
              <a:latin typeface="+mn-lt"/>
              <a:ea typeface="+mn-ea"/>
              <a:cs typeface="+mn-cs"/>
              <a:sym typeface="Palatino"/>
            </a:endParaRPr>
          </a:p>
        </p:txBody>
      </p:sp>
    </p:spTree>
    <p:extLst>
      <p:ext uri="{BB962C8B-B14F-4D97-AF65-F5344CB8AC3E}">
        <p14:creationId xmlns:p14="http://schemas.microsoft.com/office/powerpoint/2010/main" val="33830192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wo kinds of evidence"/>
          <p:cNvSpPr txBox="1">
            <a:spLocks noGrp="1"/>
          </p:cNvSpPr>
          <p:nvPr>
            <p:ph type="title"/>
          </p:nvPr>
        </p:nvSpPr>
        <p:spPr>
          <a:prstGeom prst="rect">
            <a:avLst/>
          </a:prstGeom>
        </p:spPr>
        <p:txBody>
          <a:bodyPr/>
          <a:lstStyle>
            <a:lvl1pPr>
              <a:defRPr>
                <a:solidFill>
                  <a:srgbClr val="009193"/>
                </a:solidFill>
              </a:defRPr>
            </a:lvl1pPr>
          </a:lstStyle>
          <a:p>
            <a:r>
              <a:rPr lang="ru-RU" dirty="0" smtClean="0"/>
              <a:t>Два вида доказательств</a:t>
            </a:r>
            <a:endParaRPr dirty="0"/>
          </a:p>
        </p:txBody>
      </p:sp>
      <p:sp>
        <p:nvSpPr>
          <p:cNvPr id="146" name="Internal evidence – What is inherently true of the Bible for it to be considered authoritative.…"/>
          <p:cNvSpPr txBox="1">
            <a:spLocks noGrp="1"/>
          </p:cNvSpPr>
          <p:nvPr>
            <p:ph type="body" idx="1"/>
          </p:nvPr>
        </p:nvSpPr>
        <p:spPr>
          <a:prstGeom prst="rect">
            <a:avLst/>
          </a:prstGeom>
        </p:spPr>
        <p:txBody>
          <a:bodyPr/>
          <a:lstStyle/>
          <a:p>
            <a:r>
              <a:rPr lang="ru-RU" dirty="0" smtClean="0">
                <a:solidFill>
                  <a:srgbClr val="009193"/>
                </a:solidFill>
              </a:rPr>
              <a:t>Внешние доказательства </a:t>
            </a:r>
            <a:r>
              <a:rPr lang="en-US" dirty="0" smtClean="0">
                <a:solidFill>
                  <a:srgbClr val="009193"/>
                </a:solidFill>
              </a:rPr>
              <a:t>–</a:t>
            </a:r>
            <a:r>
              <a:rPr lang="en-US" dirty="0" smtClean="0"/>
              <a:t> </a:t>
            </a:r>
            <a:r>
              <a:rPr lang="ru-RU" dirty="0" smtClean="0"/>
              <a:t>факторы вне Библии, свидетельствующие о ее авторитете.</a:t>
            </a:r>
            <a:r>
              <a:rPr lang="en-US" dirty="0" smtClean="0"/>
              <a:t> </a:t>
            </a:r>
            <a:endParaRPr lang="en-US" dirty="0"/>
          </a:p>
          <a:p>
            <a:pPr>
              <a:buBlip>
                <a:blip r:embed="rId3"/>
              </a:buBlip>
            </a:pPr>
            <a:r>
              <a:rPr lang="ru-RU" dirty="0" smtClean="0">
                <a:solidFill>
                  <a:srgbClr val="009193"/>
                </a:solidFill>
              </a:rPr>
              <a:t>Внутренние доказательства </a:t>
            </a:r>
            <a:r>
              <a:rPr dirty="0" smtClean="0">
                <a:solidFill>
                  <a:srgbClr val="009193"/>
                </a:solidFill>
              </a:rPr>
              <a:t>–</a:t>
            </a:r>
            <a:r>
              <a:rPr dirty="0" smtClean="0"/>
              <a:t> </a:t>
            </a:r>
            <a:r>
              <a:rPr lang="ru-RU" dirty="0" smtClean="0"/>
              <a:t>что является неотъемлемой частью  Библии, позволяющей говорить о ее авторитете</a:t>
            </a:r>
            <a:endParaRPr dirty="0">
              <a:solidFill>
                <a:srgbClr val="009193"/>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6">
                                            <p:txEl>
                                              <p:pRg st="0" end="0"/>
                                            </p:txEl>
                                          </p:spTgt>
                                        </p:tgtEl>
                                        <p:attrNameLst>
                                          <p:attrName>style.visibility</p:attrName>
                                        </p:attrNameLst>
                                      </p:cBhvr>
                                      <p:to>
                                        <p:strVal val="visible"/>
                                      </p:to>
                                    </p:set>
                                    <p:animEffect transition="in" filter="dissolve">
                                      <p:cBhvr>
                                        <p:cTn id="7" dur="500"/>
                                        <p:tgtEl>
                                          <p:spTgt spid="14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6">
                                            <p:txEl>
                                              <p:pRg st="1" end="1"/>
                                            </p:txEl>
                                          </p:spTgt>
                                        </p:tgtEl>
                                        <p:attrNameLst>
                                          <p:attrName>style.visibility</p:attrName>
                                        </p:attrNameLst>
                                      </p:cBhvr>
                                      <p:to>
                                        <p:strVal val="visible"/>
                                      </p:to>
                                    </p:set>
                                    <p:animEffect transition="in" filter="dissolve">
                                      <p:cBhvr>
                                        <p:cTn id="10" dur="500"/>
                                        <p:tgtEl>
                                          <p:spTgt spid="1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ext&#10;&#10;Description automatically generated">
            <a:extLst>
              <a:ext uri="{FF2B5EF4-FFF2-40B4-BE49-F238E27FC236}">
                <a16:creationId xmlns:a16="http://schemas.microsoft.com/office/drawing/2014/main" id="{B53BB4F1-2E73-7A4C-43C2-AC8CD31C2615}"/>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l="8" r="8"/>
          <a:stretch>
            <a:fillRect/>
          </a:stretch>
        </p:blipFill>
        <p:spPr/>
      </p:pic>
      <p:sp>
        <p:nvSpPr>
          <p:cNvPr id="3" name="Title 2">
            <a:extLst>
              <a:ext uri="{FF2B5EF4-FFF2-40B4-BE49-F238E27FC236}">
                <a16:creationId xmlns:a16="http://schemas.microsoft.com/office/drawing/2014/main" id="{B445AA4A-24BC-1FE9-4D65-7938D9CF1DCB}"/>
              </a:ext>
            </a:extLst>
          </p:cNvPr>
          <p:cNvSpPr>
            <a:spLocks noGrp="1"/>
          </p:cNvSpPr>
          <p:nvPr>
            <p:ph type="title"/>
          </p:nvPr>
        </p:nvSpPr>
        <p:spPr>
          <a:xfrm>
            <a:off x="1193800" y="8483600"/>
            <a:ext cx="10795000" cy="368300"/>
          </a:xfrm>
        </p:spPr>
        <p:txBody>
          <a:bodyPr/>
          <a:lstStyle/>
          <a:p>
            <a:r>
              <a:rPr lang="ru-RU" dirty="0" smtClean="0"/>
              <a:t>Часть свитка </a:t>
            </a:r>
            <a:r>
              <a:rPr lang="ru-RU" dirty="0" err="1" smtClean="0"/>
              <a:t>исайи</a:t>
            </a:r>
            <a:r>
              <a:rPr lang="ru-RU" dirty="0" smtClean="0"/>
              <a:t>, найденного в </a:t>
            </a:r>
            <a:r>
              <a:rPr lang="ru-RU" dirty="0" err="1" smtClean="0"/>
              <a:t>кумране</a:t>
            </a:r>
            <a:endParaRPr lang="en-US" dirty="0"/>
          </a:p>
        </p:txBody>
      </p:sp>
      <p:sp>
        <p:nvSpPr>
          <p:cNvPr id="4" name="Text Placeholder 3">
            <a:extLst>
              <a:ext uri="{FF2B5EF4-FFF2-40B4-BE49-F238E27FC236}">
                <a16:creationId xmlns:a16="http://schemas.microsoft.com/office/drawing/2014/main" id="{8DFA2B65-919A-8286-7B79-ED303D7880B3}"/>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14611910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tif"/></Relationships>
</file>

<file path=ppt/theme/_rels/theme2.xml.rels><?xml version="1.0" encoding="UTF-8" standalone="yes"?>
<Relationships xmlns="http://schemas.openxmlformats.org/package/2006/relationships"><Relationship Id="rId1" Type="http://schemas.openxmlformats.org/officeDocument/2006/relationships/image" Target="../media/image1.tif"/></Relationships>
</file>

<file path=ppt/theme/theme1.xml><?xml version="1.0" encoding="utf-8"?>
<a:theme xmlns:a="http://schemas.openxmlformats.org/drawingml/2006/main" name="White">
  <a:themeElements>
    <a:clrScheme name="White">
      <a:dk1>
        <a:srgbClr val="008181"/>
      </a:dk1>
      <a:lt1>
        <a:srgbClr val="818181"/>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alatino"/>
        <a:ea typeface="Palatino"/>
        <a:cs typeface="Palatino"/>
      </a:majorFont>
      <a:minorFont>
        <a:latin typeface="Palatino"/>
        <a:ea typeface="Palatino"/>
        <a:cs typeface="Palatin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81818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alatino"/>
        <a:ea typeface="Palatino"/>
        <a:cs typeface="Palatino"/>
      </a:majorFont>
      <a:minorFont>
        <a:latin typeface="Palatino"/>
        <a:ea typeface="Palatino"/>
        <a:cs typeface="Palatin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81818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8027</TotalTime>
  <Words>2356</Words>
  <Application>Microsoft Office PowerPoint</Application>
  <PresentationFormat>Произвольный</PresentationFormat>
  <Paragraphs>140</Paragraphs>
  <Slides>43</Slides>
  <Notes>41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43</vt:i4>
      </vt:variant>
    </vt:vector>
  </HeadingPairs>
  <TitlesOfParts>
    <vt:vector size="52" baseType="lpstr">
      <vt:lpstr>Arial</vt:lpstr>
      <vt:lpstr>Calibri</vt:lpstr>
      <vt:lpstr>DengXian</vt:lpstr>
      <vt:lpstr>Gill Sans</vt:lpstr>
      <vt:lpstr>Helvetica</vt:lpstr>
      <vt:lpstr>Lucida Grande</vt:lpstr>
      <vt:lpstr>Palatino</vt:lpstr>
      <vt:lpstr>Times New Roman</vt:lpstr>
      <vt:lpstr>White</vt:lpstr>
      <vt:lpstr>Авторитет священного писания</vt:lpstr>
      <vt:lpstr>Является ли библия словом Божьим? </vt:lpstr>
      <vt:lpstr>Что есть истина?</vt:lpstr>
      <vt:lpstr>Важные вопросы</vt:lpstr>
      <vt:lpstr>Природа и источник авторитета библии</vt:lpstr>
      <vt:lpstr>Презентация PowerPoint</vt:lpstr>
      <vt:lpstr>Иисус и авторитет писаний</vt:lpstr>
      <vt:lpstr>Два вида доказательств</vt:lpstr>
      <vt:lpstr>Часть свитка исайи, найденного в кумране</vt:lpstr>
      <vt:lpstr>KH2 серебряный свиток кетеф-хиннома, самый древний артефакт, содержащий текст из еврейской Библии</vt:lpstr>
      <vt:lpstr>Папирус 46, один из старейших папирусов нового завета с текстом 2 Кор. 11:33-12:9</vt:lpstr>
      <vt:lpstr>Стела мернептаха</vt:lpstr>
      <vt:lpstr>Стела Тель Дан</vt:lpstr>
      <vt:lpstr>Печати Езекии и «исайи пророка»</vt:lpstr>
      <vt:lpstr>Вавилонские хроники</vt:lpstr>
      <vt:lpstr>Надпись с именем понтия пилата</vt:lpstr>
      <vt:lpstr>Постройки Ирода</vt:lpstr>
      <vt:lpstr>Купальня силоам</vt:lpstr>
      <vt:lpstr>Дом петра</vt:lpstr>
      <vt:lpstr>Оссуарий каиафы</vt:lpstr>
      <vt:lpstr>Презентация PowerPoint</vt:lpstr>
      <vt:lpstr>Презентация PowerPoint</vt:lpstr>
      <vt:lpstr>Презентация PowerPoint</vt:lpstr>
      <vt:lpstr>Презентация PowerPoint</vt:lpstr>
      <vt:lpstr>Внешние доказательства</vt:lpstr>
      <vt:lpstr>Внутренние доказательства</vt:lpstr>
      <vt:lpstr>Внутренние доказательства</vt:lpstr>
      <vt:lpstr>Внутренние доказательства</vt:lpstr>
      <vt:lpstr>Внутренние доказательства</vt:lpstr>
      <vt:lpstr>Исполнившиеся пророчества</vt:lpstr>
      <vt:lpstr>Внутренние доказательства</vt:lpstr>
      <vt:lpstr>Внутренние доказательства</vt:lpstr>
      <vt:lpstr>Два основных подхода к Библии</vt:lpstr>
      <vt:lpstr>Уэслианский  четырехугольник</vt:lpstr>
      <vt:lpstr>Две церкви</vt:lpstr>
      <vt:lpstr>Божий верный народ</vt:lpstr>
      <vt:lpstr>Наука и библия</vt:lpstr>
      <vt:lpstr>Библия и культура</vt:lpstr>
      <vt:lpstr>Два вида  герменевтических весов</vt:lpstr>
      <vt:lpstr>Два вида герменевтических весов</vt:lpstr>
      <vt:lpstr>Два вида герменевтических весов</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inspiration and Authority of  The Bible</dc:title>
  <dc:creator>aberestova</dc:creator>
  <cp:lastModifiedBy>aberestova</cp:lastModifiedBy>
  <cp:revision>169</cp:revision>
  <dcterms:modified xsi:type="dcterms:W3CDTF">2023-02-06T15:18:48Z</dcterms:modified>
</cp:coreProperties>
</file>