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2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76" r:id="rId12"/>
    <p:sldId id="266" r:id="rId13"/>
    <p:sldId id="267" r:id="rId14"/>
    <p:sldId id="278" r:id="rId15"/>
    <p:sldId id="279" r:id="rId16"/>
    <p:sldId id="277" r:id="rId17"/>
    <p:sldId id="268" r:id="rId18"/>
    <p:sldId id="269" r:id="rId19"/>
    <p:sldId id="280" r:id="rId20"/>
    <p:sldId id="270" r:id="rId21"/>
    <p:sldId id="271" r:id="rId22"/>
    <p:sldId id="272" r:id="rId23"/>
    <p:sldId id="281" r:id="rId24"/>
    <p:sldId id="283" r:id="rId25"/>
    <p:sldId id="284" r:id="rId26"/>
    <p:sldId id="282" r:id="rId27"/>
    <p:sldId id="273" r:id="rId28"/>
    <p:sldId id="274" r:id="rId29"/>
    <p:sldId id="286" r:id="rId30"/>
    <p:sldId id="275" r:id="rId31"/>
    <p:sldId id="285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61"/>
    <p:restoredTop sz="94631"/>
  </p:normalViewPr>
  <p:slideViewPr>
    <p:cSldViewPr snapToGrid="0" snapToObjects="1">
      <p:cViewPr varScale="1">
        <p:scale>
          <a:sx n="112" d="100"/>
          <a:sy n="112" d="100"/>
        </p:scale>
        <p:origin x="33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98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172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8429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9238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174518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7411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2/6/23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4534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239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624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517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2/6/23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323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2/6/23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450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2/6/23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789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2/6/23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557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2/6/23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437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2/6/23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036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145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12.jpeg"/><Relationship Id="rId7" Type="http://schemas.openxmlformats.org/officeDocument/2006/relationships/image" Target="../media/image3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1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DAA747-990A-454D-B2DE-110CCA45DD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960" y="2404534"/>
            <a:ext cx="8812530" cy="1646302"/>
          </a:xfrm>
        </p:spPr>
        <p:txBody>
          <a:bodyPr/>
          <a:lstStyle/>
          <a:p>
            <a:pPr algn="ctr"/>
            <a:r>
              <a:rPr lang="ru-RU" sz="4400" b="1" dirty="0"/>
              <a:t>Объективный и субъективный аспекты оправдания по вере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230141D-3563-394C-9DB3-495ABF0F6E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dirty="0"/>
              <a:t>В контексте вести 1888 года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89313F-D3D1-D14B-9310-2BBB7B15386D}"/>
              </a:ext>
            </a:extLst>
          </p:cNvPr>
          <p:cNvSpPr txBox="1"/>
          <p:nvPr/>
        </p:nvSpPr>
        <p:spPr>
          <a:xfrm>
            <a:off x="10097037" y="6297769"/>
            <a:ext cx="1717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© Е.В. Зайцев</a:t>
            </a:r>
          </a:p>
        </p:txBody>
      </p:sp>
    </p:spTree>
    <p:extLst>
      <p:ext uri="{BB962C8B-B14F-4D97-AF65-F5344CB8AC3E}">
        <p14:creationId xmlns:p14="http://schemas.microsoft.com/office/powerpoint/2010/main" val="6545922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C2504F-348F-145F-07F1-F4597E042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AFFED5-94F9-FE15-3CDC-2E5402CA9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6603576" cy="3880773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Оправдание верой – основа основ христианского вероучения;</a:t>
            </a:r>
          </a:p>
          <a:p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imul</a:t>
            </a:r>
            <a:r>
              <a:rPr lang="ru-RU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justus</a:t>
            </a:r>
            <a:r>
              <a:rPr lang="ru-RU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ru-RU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peccatus</a:t>
            </a:r>
            <a:r>
              <a:rPr 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Sola fide;</a:t>
            </a:r>
            <a:endParaRPr lang="ru-RU" sz="2400" b="1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ipsa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fide Christus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adest</a:t>
            </a:r>
            <a:r>
              <a:rPr lang="ru-RU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B15034EF-3439-6829-F57E-18E5C0026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934" y="1053604"/>
            <a:ext cx="4371815" cy="437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62BE11-92A8-CE0D-7653-D1D923BE217F}"/>
              </a:ext>
            </a:extLst>
          </p:cNvPr>
          <p:cNvSpPr txBox="1"/>
          <p:nvPr/>
        </p:nvSpPr>
        <p:spPr>
          <a:xfrm>
            <a:off x="8284787" y="5540514"/>
            <a:ext cx="19784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/>
              <a:t>Мартин Лютер</a:t>
            </a:r>
          </a:p>
          <a:p>
            <a:pPr algn="ctr"/>
            <a:r>
              <a:rPr lang="ru-RU" sz="2000" b="1" dirty="0"/>
              <a:t>1483 - 1546</a:t>
            </a:r>
          </a:p>
        </p:txBody>
      </p:sp>
    </p:spTree>
    <p:extLst>
      <p:ext uri="{BB962C8B-B14F-4D97-AF65-F5344CB8AC3E}">
        <p14:creationId xmlns:p14="http://schemas.microsoft.com/office/powerpoint/2010/main" val="2331999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9D3AAA-ACF7-2703-F11F-06F0E00DA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/>
              <a:t>Библейская терминология оправдания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793984-5D90-CFD6-40E8-2D58724C8A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tsadaq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и его производные. Основное значение этого глагола – соответствовать некоторой данной норме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В форме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хифиль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глагол означает «объявлять праведным» или «оправдывать»;</a:t>
            </a:r>
          </a:p>
          <a:p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dikaiosis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 оправдание, </a:t>
            </a:r>
          </a:p>
          <a:p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dikaiosune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 праведность, </a:t>
            </a:r>
          </a:p>
          <a:p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dikaioo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– объявлять праведным </a:t>
            </a:r>
          </a:p>
          <a:p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dikaios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– праведный. 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основе всех этих слов лежит корень 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dike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который означает правило, некую норму.</a:t>
            </a:r>
            <a:r>
              <a:rPr lang="ru-RU" dirty="0">
                <a:effectLst/>
              </a:rPr>
              <a:t>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75876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CCE137-62B1-43F2-5375-C39E1F005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8EE4E4DA-BDC2-3F6E-1315-3986D67E5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523" y="609600"/>
            <a:ext cx="3747159" cy="528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67D9BC-CED5-6034-EF4B-2E7A6FFD376B}"/>
              </a:ext>
            </a:extLst>
          </p:cNvPr>
          <p:cNvSpPr txBox="1"/>
          <p:nvPr/>
        </p:nvSpPr>
        <p:spPr>
          <a:xfrm>
            <a:off x="6642147" y="6035359"/>
            <a:ext cx="1915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/>
              <a:t>Алонсо </a:t>
            </a:r>
            <a:r>
              <a:rPr lang="ru-RU" b="1" dirty="0" err="1"/>
              <a:t>Джоунс</a:t>
            </a:r>
            <a:endParaRPr lang="ru-RU" b="1" dirty="0"/>
          </a:p>
          <a:p>
            <a:pPr algn="ctr"/>
            <a:r>
              <a:rPr lang="ru-RU" b="1" dirty="0"/>
              <a:t>1850-1923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7C0AA99-E08F-3E4C-7293-802994DB480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178" y="571879"/>
            <a:ext cx="3747159" cy="531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61EEDF-00E8-0605-ABAD-2CE71192562B}"/>
              </a:ext>
            </a:extLst>
          </p:cNvPr>
          <p:cNvSpPr txBox="1"/>
          <p:nvPr/>
        </p:nvSpPr>
        <p:spPr>
          <a:xfrm>
            <a:off x="1634490" y="6020119"/>
            <a:ext cx="1928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err="1"/>
              <a:t>Эллет</a:t>
            </a:r>
            <a:r>
              <a:rPr lang="ru-RU" b="1" dirty="0"/>
              <a:t> </a:t>
            </a:r>
            <a:r>
              <a:rPr lang="ru-RU" b="1" dirty="0" err="1"/>
              <a:t>Ваггонер</a:t>
            </a:r>
            <a:endParaRPr lang="ru-RU" b="1" dirty="0"/>
          </a:p>
          <a:p>
            <a:pPr algn="ctr"/>
            <a:r>
              <a:rPr lang="ru-RU" b="1" dirty="0"/>
              <a:t>1855-1916</a:t>
            </a:r>
          </a:p>
        </p:txBody>
      </p:sp>
    </p:spTree>
    <p:extLst>
      <p:ext uri="{BB962C8B-B14F-4D97-AF65-F5344CB8AC3E}">
        <p14:creationId xmlns:p14="http://schemas.microsoft.com/office/powerpoint/2010/main" val="20799520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A64D0B-FFA8-AE4D-3284-42F17079F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372E2E-2E4F-64BC-4625-29179DC1E2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ss3 - Математический маятник, анимация демонстрирующая этот эффект - Stack  Overflow на русском">
            <a:extLst>
              <a:ext uri="{FF2B5EF4-FFF2-40B4-BE49-F238E27FC236}">
                <a16:creationId xmlns:a16="http://schemas.microsoft.com/office/drawing/2014/main" id="{606EB9FC-16A5-A9E9-3308-9020CE219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060" y="203570"/>
            <a:ext cx="6983730" cy="583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615D52-8AD9-6358-1348-3FB57E1E87B0}"/>
              </a:ext>
            </a:extLst>
          </p:cNvPr>
          <p:cNvSpPr txBox="1"/>
          <p:nvPr/>
        </p:nvSpPr>
        <p:spPr>
          <a:xfrm>
            <a:off x="715896" y="5471160"/>
            <a:ext cx="2417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err="1"/>
              <a:t>Законничество</a:t>
            </a:r>
            <a:endParaRPr lang="ru-RU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4A2C46-BF4A-EC4B-B2B5-F33280487C02}"/>
              </a:ext>
            </a:extLst>
          </p:cNvPr>
          <p:cNvSpPr txBox="1"/>
          <p:nvPr/>
        </p:nvSpPr>
        <p:spPr>
          <a:xfrm>
            <a:off x="7483193" y="5471159"/>
            <a:ext cx="2247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/>
              <a:t>Антиномизм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0114493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CEB779-3924-1920-1487-E2EDD4ED2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err="1"/>
              <a:t>Христологический</a:t>
            </a:r>
            <a:r>
              <a:rPr lang="ru-RU" sz="4000" b="1" dirty="0"/>
              <a:t> аспект проблемы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02B2CD-A4E1-2E73-BAF9-3CBA92B65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5418666" cy="3880773"/>
          </a:xfrm>
        </p:spPr>
        <p:txBody>
          <a:bodyPr>
            <a:normAutofit/>
          </a:bodyPr>
          <a:lstStyle/>
          <a:p>
            <a:endParaRPr lang="ru-RU" sz="2000" b="1" dirty="0"/>
          </a:p>
          <a:p>
            <a:endParaRPr lang="ru-RU" sz="2000" b="1" dirty="0"/>
          </a:p>
          <a:p>
            <a:endParaRPr lang="ru-RU" sz="2000" b="1" dirty="0"/>
          </a:p>
          <a:p>
            <a:pPr algn="ctr"/>
            <a:r>
              <a:rPr lang="ru-RU" sz="3200" b="1" dirty="0">
                <a:solidFill>
                  <a:schemeClr val="accent1">
                    <a:lumMod val="75000"/>
                  </a:schemeClr>
                </a:solidFill>
              </a:rPr>
              <a:t> Иисус Христос – Истинный Человек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769FBA6-AB1D-64FA-8659-6768E55EB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028" y="1411277"/>
            <a:ext cx="3860868" cy="5157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7055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E89DEB-4FE4-4CBA-C70D-144ED177B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D41643-89EB-A143-F867-C132FAE12A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>
                <a:solidFill>
                  <a:schemeClr val="accent1">
                    <a:lumMod val="75000"/>
                  </a:schemeClr>
                </a:solidFill>
              </a:rPr>
              <a:t> Какой была человеческая природа Христа?</a:t>
            </a:r>
          </a:p>
        </p:txBody>
      </p:sp>
    </p:spTree>
    <p:extLst>
      <p:ext uri="{BB962C8B-B14F-4D97-AF65-F5344CB8AC3E}">
        <p14:creationId xmlns:p14="http://schemas.microsoft.com/office/powerpoint/2010/main" val="26532620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75405E-B97E-7479-9355-E6C9F8AB2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EFDD90-ED3B-7811-64A0-4D16F5AB64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«Бог послал Сына Своего в подобии (‛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ομο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ι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ώμ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α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τι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) плоти греховной за грех и осудил грех во плоти» (Рим. 8:3);</a:t>
            </a:r>
            <a:r>
              <a:rPr lang="ru-RU" sz="2000" b="1" dirty="0">
                <a:effectLst/>
              </a:rPr>
              <a:t> </a:t>
            </a:r>
          </a:p>
          <a:p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«Он, будучи образом (</a:t>
            </a:r>
            <a:r>
              <a:rPr lang="ru-RU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μορφή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) Божиим, не почитал хищением быть равным Богу; но уничижил Себя Самого, приняв образ (</a:t>
            </a:r>
            <a:r>
              <a:rPr lang="ru-RU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μορφήν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) раба, сделавшись подобным (‛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ομο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ι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ώμ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α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τι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) человекам и по виду став как человек» (Фил. 2:6-7);</a:t>
            </a:r>
          </a:p>
          <a:p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«Посему Он должен был во всем уподобиться (‛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ομο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ι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ωθήν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α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ι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) братьям, чтобы быть милостивым и верным Первосвященником пред Богом, для умилостивления за грехи народа. Ибо как Сам Он претерпел, быв искушен, то может и искушаемым помочь» (Евр. 2:17-18).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19566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BDE3CB-2A2F-F328-44DB-EB265D31E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Э. Уайт о человеческом естестве Спасителя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A27161-A433-DD82-0773-128496531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7106496" cy="3880773"/>
          </a:xfrm>
        </p:spPr>
        <p:txBody>
          <a:bodyPr/>
          <a:lstStyle/>
          <a:p>
            <a:pPr marL="228600"/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«Не должно быть ни малейшего сомнения относительно совершенной безгрешности человеческой природы Христа» (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Манускрипт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143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, 1897 г.);</a:t>
            </a:r>
          </a:p>
          <a:p>
            <a:pPr marL="228600"/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«Мы не должны думать, что подверженность Христа искушениям сатаны извращала Его человеческое естество, и что Он также имел такие же греховные, извращенные наклонности, как и человек» (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Манускрипт 57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, 1890 г.);</a:t>
            </a:r>
          </a:p>
          <a:p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«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К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аждого человека следует предостеречь об опасности считать Христа всецело таким же человеком, как и мы, потому что такого быть не может» (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БК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5:1129).</a:t>
            </a:r>
            <a:r>
              <a:rPr lang="ru-RU" sz="2000" dirty="0">
                <a:effectLst/>
              </a:rPr>
              <a:t> </a:t>
            </a:r>
            <a:endParaRPr lang="ru-RU" sz="2000" dirty="0"/>
          </a:p>
        </p:txBody>
      </p:sp>
      <p:pic>
        <p:nvPicPr>
          <p:cNvPr id="3074" name="Picture 2" descr="Роль Елены Уайт в преодолении ложных взглядов">
            <a:extLst>
              <a:ext uri="{FF2B5EF4-FFF2-40B4-BE49-F238E27FC236}">
                <a16:creationId xmlns:a16="http://schemas.microsoft.com/office/drawing/2014/main" id="{F05C5FA4-9F96-9331-3DE5-85963FC93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040" y="1412240"/>
            <a:ext cx="32512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3278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706681-DF20-EBB7-F45D-E46953BEE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Э. Уайт о человеческом естестве Спасителя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F92617-FA98-4811-E994-CD4D79D343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7815156" cy="3880773"/>
          </a:xfrm>
        </p:spPr>
        <p:txBody>
          <a:bodyPr>
            <a:normAutofit fontScale="92500"/>
          </a:bodyPr>
          <a:lstStyle/>
          <a:p>
            <a:pPr marL="228600"/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«Он [Христос] принял падшую, подверженную страданиям человеческую природу, деградировавшую и оскверненную грехом» (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БК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4:1147); </a:t>
            </a:r>
          </a:p>
          <a:p>
            <a:pPr marL="228600"/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«Иисус воспринял человеческое естество, отягощенное четырьмя тысячелетиями греха» (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ЖВ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49);</a:t>
            </a:r>
          </a:p>
          <a:p>
            <a:pPr marL="228600"/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«Приняв природу человека в ее падшем состоянии, Христос тем не менее, не был причастен ко греху. Он был подвержен слабостям и физическим несовершенствам, свойственным человеку… Он имел и чувствовал наши слабости, и был во всем искушаем, как мы. И, однако же, Он не знал греха. Он был агнцем без пятна и порока… Мы не должны иметь ни малейших сомнений относительно совершенной безгрешности человеческой природы Христа» (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ЗВ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, 9 июня, 1898).</a:t>
            </a:r>
          </a:p>
          <a:p>
            <a:pPr marL="228600"/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ru-RU" dirty="0"/>
          </a:p>
        </p:txBody>
      </p:sp>
      <p:pic>
        <p:nvPicPr>
          <p:cNvPr id="4098" name="Picture 2" descr="Христос в Гефсиманском саду. Генрих Гофман» Копии картин бумага/масло  купить в Москве С-Петербурге арт 10775">
            <a:extLst>
              <a:ext uri="{FF2B5EF4-FFF2-40B4-BE49-F238E27FC236}">
                <a16:creationId xmlns:a16="http://schemas.microsoft.com/office/drawing/2014/main" id="{787E354C-4F53-F303-5319-2F0DF40A5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480" y="1634490"/>
            <a:ext cx="3270770" cy="401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0374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9D0B14-6491-7A7F-65B7-7AB1F0589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Основной </a:t>
            </a:r>
            <a:r>
              <a:rPr lang="ru-RU" sz="36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сотериологический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вопрос Священного Писания</a:t>
            </a:r>
            <a:br>
              <a:rPr lang="ru-RU" sz="36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B9AD94-1E47-1496-0E8B-A10B697A4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851" y="2160589"/>
            <a:ext cx="5815329" cy="38807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	</a:t>
            </a:r>
          </a:p>
          <a:p>
            <a:pPr marL="0" indent="0" algn="ctr">
              <a:buNone/>
            </a:pPr>
            <a:r>
              <a:rPr lang="ru-RU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Для чего Сын Божий стал 	человеком? </a:t>
            </a:r>
            <a:endParaRPr lang="ru-RU" sz="3600" b="1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5304362-5CED-1A64-3AFF-821722EF6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444" y="2160589"/>
            <a:ext cx="5465997" cy="317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5488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853CE4-490E-C344-B4E7-D57727C4D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67A3BB-A98B-1883-53EA-CB1F1EF22F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Учение о Спасении. Контуры адвентистской сотериологии - фото 1">
            <a:extLst>
              <a:ext uri="{FF2B5EF4-FFF2-40B4-BE49-F238E27FC236}">
                <a16:creationId xmlns:a16="http://schemas.microsoft.com/office/drawing/2014/main" id="{B2ACF370-A6EC-5932-5DC9-7D11FBFB5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998" y="0"/>
            <a:ext cx="47990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24100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F9EC7A-2DCA-D058-AF77-5B8370D7E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/>
              <a:t>Два Адама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1D147C-AC3D-36ED-7DCD-71E5F64C9D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83081"/>
            <a:ext cx="7163646" cy="4258282"/>
          </a:xfrm>
        </p:spPr>
        <p:txBody>
          <a:bodyPr/>
          <a:lstStyle/>
          <a:p>
            <a:r>
              <a:rPr lang="ru-RU" dirty="0"/>
              <a:t>»Посему, как одним человеком грех вошел в мир, и грехом смерть, так и смерть перешла во всех человеков, </a:t>
            </a:r>
            <a:r>
              <a:rPr lang="ru-RU" i="1" dirty="0"/>
              <a:t>потому что </a:t>
            </a:r>
            <a:r>
              <a:rPr lang="ru-RU" b="1" dirty="0"/>
              <a:t>в нем </a:t>
            </a:r>
            <a:r>
              <a:rPr lang="ru-RU" dirty="0"/>
              <a:t>все согрешили… Ибо, если преступлением одного подверглись смерти многие, то тем более благодать Божия и дар по благодати одного Человека, Иисуса Христа, </a:t>
            </a:r>
            <a:r>
              <a:rPr lang="ru-RU" dirty="0" err="1"/>
              <a:t>преизбыточествуют</a:t>
            </a:r>
            <a:r>
              <a:rPr lang="ru-RU" dirty="0"/>
              <a:t> для многих» (Рим. 5:12, 15, Син. пер.);</a:t>
            </a:r>
          </a:p>
          <a:p>
            <a:r>
              <a:rPr lang="ru-RU" dirty="0"/>
              <a:t>«Ведь если смерть пришла в мир через человека, то и воскресение мертвых - через Человека. И так же, как связанные происхождением с Адамом все умирают, связанные верой со Христом все будут оживотворены» (1 Кор. 15:21-22, ИПБ)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3F194272-7A0A-F6EE-CD0C-F70218E16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085" y="965200"/>
            <a:ext cx="3656918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2946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729A8F-760B-5562-3586-E050A6857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7CC0FC-89F2-0A29-3333-EC85277A9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6020646" cy="3880773"/>
          </a:xfrm>
        </p:spPr>
        <p:txBody>
          <a:bodyPr/>
          <a:lstStyle/>
          <a:p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«Я уверен, что согласно библейскому учению, Бог на самом деле и безусловно спас все человечество на кресте, оправдав и примирив нас с Собою смертью Своего Сына»</a:t>
            </a:r>
            <a:endParaRPr lang="en-US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						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	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Сверх ожиданий</a:t>
            </a: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, стр. 7</a:t>
            </a:r>
            <a:endParaRPr lang="ru-RU" i="1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CEAD75BB-5B7A-2799-B94D-195E3CD75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650" y="1559907"/>
            <a:ext cx="4975350" cy="3880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8487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9461B0-DEDD-5F5F-BE23-F233FBA8F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Буквалистское толкование идеи «двух Адамов»</a:t>
            </a:r>
            <a:b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</a:b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2BAE07-505D-F26E-AB4F-ECF810D29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5569087" cy="3880773"/>
          </a:xfrm>
        </p:spPr>
        <p:txBody>
          <a:bodyPr>
            <a:normAutofit/>
          </a:bodyPr>
          <a:lstStyle/>
          <a:p>
            <a:endParaRPr lang="ru-RU" sz="2000" b="1" dirty="0"/>
          </a:p>
          <a:p>
            <a:endParaRPr lang="ru-RU" sz="2000" b="1" dirty="0"/>
          </a:p>
          <a:p>
            <a:endParaRPr lang="ru-RU" sz="2000" b="1" dirty="0"/>
          </a:p>
          <a:p>
            <a:pPr marL="0" indent="0" algn="ctr">
              <a:buNone/>
            </a:pPr>
            <a:r>
              <a:rPr lang="ru-RU" sz="2800" b="1" dirty="0"/>
              <a:t>Следование </a:t>
            </a:r>
            <a:r>
              <a:rPr lang="ru-RU" sz="2800" b="1" dirty="0" err="1"/>
              <a:t>августинианской</a:t>
            </a:r>
            <a:r>
              <a:rPr lang="ru-RU" sz="2800" b="1" dirty="0"/>
              <a:t> антропологии</a:t>
            </a:r>
          </a:p>
          <a:p>
            <a:endParaRPr lang="ru-RU" sz="20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5A0181C-C341-24D1-836B-8E1EE293F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794" y="1578703"/>
            <a:ext cx="3405876" cy="4462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7466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9461B0-DEDD-5F5F-BE23-F233FBA8F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Некорректная герменевтика</a:t>
            </a:r>
            <a:br>
              <a:rPr lang="ru-RU" sz="3600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2BAE07-505D-F26E-AB4F-ECF810D29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6910998" cy="3880773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ргумент, основанный на множественном числе слова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chayyayim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«жизнь» в Быт. 2:7</a:t>
            </a:r>
          </a:p>
          <a:p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lvl="2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Дерево «жизней» (Быт. 2:9);</a:t>
            </a:r>
          </a:p>
          <a:p>
            <a:pPr lvl="2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Дни «жизней» змея (Быт. 3:14);</a:t>
            </a:r>
          </a:p>
          <a:p>
            <a:pPr lvl="2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Лет «жизней» Иакова (Быт. 47:28) и т.д.</a:t>
            </a:r>
            <a:endParaRPr lang="ru-RU" sz="20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3860D48-7B93-4230-A999-4902F401A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790" y="1784350"/>
            <a:ext cx="1930399" cy="193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D42A9AC8-F6DC-49B8-53B4-9ED5C0820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422" y="3750311"/>
            <a:ext cx="2044699" cy="204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9977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F5B01C-F6BA-90E0-85AE-F024C5086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/>
              <a:t>Десятина Левия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FA71EA-DB99-E402-C239-5850629BB3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5484813" cy="3880773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«И, </a:t>
            </a:r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так сказать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сам Левий, принимающий десятины, в лице Авраама дал десятину: ибо он был еще в чреслах отца, когда Мелхиседек встретил его» (Евр. 7:9-10)</a:t>
            </a:r>
            <a:r>
              <a:rPr lang="ru-RU" sz="2000" dirty="0">
                <a:effectLst/>
              </a:rPr>
              <a:t> </a:t>
            </a:r>
          </a:p>
          <a:p>
            <a:endParaRPr lang="ru-RU" sz="2000" dirty="0"/>
          </a:p>
          <a:p>
            <a:pPr marL="0" indent="0">
              <a:buNone/>
            </a:pPr>
            <a:r>
              <a:rPr lang="ru-RU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	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hos epos </a:t>
            </a:r>
            <a:r>
              <a:rPr lang="en-US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eipein</a:t>
            </a:r>
            <a:r>
              <a:rPr lang="ru-RU" sz="2400" b="1" dirty="0">
                <a:effectLst/>
              </a:rPr>
              <a:t> </a:t>
            </a:r>
            <a:endParaRPr lang="ru-RU" sz="2400" b="1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6D0176D-8CF2-58CE-5F72-9EAE03F8B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174" y="1638794"/>
            <a:ext cx="5484813" cy="410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60626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10403-1D0B-0649-77EE-701F3B5CE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Левитское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священство 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versus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священство Мелхиседека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51BA87-7965-496F-02D0-A70171EC00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7301266-C4C3-3FC2-E63B-1DBC9122C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07" y="2338569"/>
            <a:ext cx="2897523" cy="331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3FA1355C-1003-3C29-1408-0510EA050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813" y="1828800"/>
            <a:ext cx="6261516" cy="417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69783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C7131A-ED4F-6C3B-F519-28293EE68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276661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Небиблейское понимание выражения «во Христе»</a:t>
            </a:r>
            <a:br>
              <a:rPr lang="ru-RU" sz="3600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3E86A-3A40-EA83-07C8-9C6ACC9E0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5628463" cy="3880773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4A4A4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Как в Адаме присутствовало все человечество, когда он согрешил, так весь человеческий род был и во Христе, когда Он умер на кресте;</a:t>
            </a:r>
          </a:p>
          <a:p>
            <a:r>
              <a:rPr lang="ru-RU" sz="2000" dirty="0">
                <a:solidFill>
                  <a:srgbClr val="4A4A4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Как в Адаме все стали грешниками, так и во Христе все были оправданы и спасены. </a:t>
            </a:r>
            <a:endParaRPr lang="ru-RU" sz="2000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D9C427B0-92D5-7B45-D34B-CBB4EAAD3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807" y="1561605"/>
            <a:ext cx="4979720" cy="373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66112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2A2F2A-CE80-C0CE-8EC6-7F97ECF08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/>
              <a:t>«Во Христе»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F125F2-D051-6387-7966-5F7D317C05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449580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«Если пребудет в вас то, что вы слышали от начала, то и вы пребудете в Сыне и в Отце» (1 Ин. 2:24);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49580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«И кто сохраняет заповеди Его, тот пребывает в Нем, и Он в том» (1 Ин. 3:24);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49580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«Кто исповедует, что Иисус есть Сын Божий, в том пребывает Бог, и он в Боге» (1 Ин. 4:15);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49580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«Бог есть любовь, и пребывающий в любви пребывает в Боге, и Бог в нем» (1 Ин. 4:16).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56367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D2EF9C-5A74-66FD-B630-0E86385FC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4EB6EC-1F6D-2036-76A0-C5FBD3027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6146376" cy="3880773"/>
          </a:xfrm>
        </p:spPr>
        <p:txBody>
          <a:bodyPr/>
          <a:lstStyle/>
          <a:p>
            <a:r>
              <a:rPr lang="ru-RU" sz="2000" dirty="0"/>
              <a:t>«Пребудьте во Мне, и Я в вас. Как ветвь не может приносить плода сама собою, если не будет на лозе, так и вы, если не будете во Мне;</a:t>
            </a:r>
          </a:p>
          <a:p>
            <a:r>
              <a:rPr lang="ru-RU" sz="2000" dirty="0"/>
              <a:t>Я </a:t>
            </a:r>
            <a:r>
              <a:rPr lang="ru-RU" sz="2000" dirty="0" err="1"/>
              <a:t>есмь</a:t>
            </a:r>
            <a:r>
              <a:rPr lang="ru-RU" sz="2000" dirty="0"/>
              <a:t> Лоза, а вы ветви, кто пребывает во Мне, и Я в нем, тот приносит много плода…»</a:t>
            </a:r>
          </a:p>
          <a:p>
            <a:pPr marL="0" indent="0">
              <a:buNone/>
            </a:pPr>
            <a:r>
              <a:rPr lang="ru-RU" dirty="0"/>
              <a:t>										Ин. 15:4-5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C51F4960-B4AA-56CE-94BE-E46AB37DB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589" y="937578"/>
            <a:ext cx="4697411" cy="4697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0756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11E97F-BD60-6F6E-D708-698DAE190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/>
              <a:t>Юридическая фикция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53FC61B-0418-AB6D-BF0D-ABDBD20C104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1510446"/>
            <a:ext cx="7292340" cy="478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690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CCAEA5-9EC2-51FF-55B1-E6AC749FA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/>
              <a:t>Объективный аспект спасения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5945888-9C18-18A5-AA50-9E548929A7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996366C1-87CF-3C53-8682-BC90F27EB20A}"/>
              </a:ext>
            </a:extLst>
          </p:cNvPr>
          <p:cNvSpPr/>
          <p:nvPr/>
        </p:nvSpPr>
        <p:spPr>
          <a:xfrm>
            <a:off x="868680" y="2505710"/>
            <a:ext cx="2049318" cy="2057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/>
              <a:t>Бог</a:t>
            </a:r>
          </a:p>
        </p:txBody>
      </p:sp>
      <p:sp>
        <p:nvSpPr>
          <p:cNvPr id="5" name="Стрелка вправо 4">
            <a:extLst>
              <a:ext uri="{FF2B5EF4-FFF2-40B4-BE49-F238E27FC236}">
                <a16:creationId xmlns:a16="http://schemas.microsoft.com/office/drawing/2014/main" id="{67AC7EC5-1052-EB52-A5FC-3B2DBD464DB0}"/>
              </a:ext>
            </a:extLst>
          </p:cNvPr>
          <p:cNvSpPr/>
          <p:nvPr/>
        </p:nvSpPr>
        <p:spPr>
          <a:xfrm>
            <a:off x="3793008" y="3311222"/>
            <a:ext cx="1410616" cy="5900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BBE2A5-53A6-3D68-4834-07C58F60E3F4}"/>
              </a:ext>
            </a:extLst>
          </p:cNvPr>
          <p:cNvSpPr txBox="1"/>
          <p:nvPr/>
        </p:nvSpPr>
        <p:spPr>
          <a:xfrm>
            <a:off x="3928005" y="2788645"/>
            <a:ext cx="9156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/>
              <a:t>для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FB492D1-A4CF-848A-DAF0-7A192D7FB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934" y="1741019"/>
            <a:ext cx="3817922" cy="3760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56957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D912FA-E944-0ED2-6EF5-869C0ED6C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/>
              <a:t>«Коринфский синдром»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6FF5A6-3FC3-6BA5-E4FD-44EA2F1C1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5860626" cy="3880773"/>
          </a:xfrm>
        </p:spPr>
        <p:txBody>
          <a:bodyPr/>
          <a:lstStyle/>
          <a:p>
            <a:r>
              <a:rPr lang="ru-RU" baseline="30000" dirty="0"/>
              <a:t>«</a:t>
            </a:r>
            <a:r>
              <a:rPr lang="ru-RU" dirty="0"/>
              <a:t>Ибо от </a:t>
            </a:r>
            <a:r>
              <a:rPr lang="ru-RU" i="1" dirty="0"/>
              <a:t>домашних</a:t>
            </a:r>
            <a:r>
              <a:rPr lang="ru-RU" dirty="0"/>
              <a:t> </a:t>
            </a:r>
            <a:r>
              <a:rPr lang="ru-RU" dirty="0" err="1"/>
              <a:t>Хлоиных</a:t>
            </a:r>
            <a:r>
              <a:rPr lang="ru-RU" dirty="0"/>
              <a:t> сделалось мне известным о вас, братия мои, что между вами есть споры. Я разумею то, что у вас говорят: «я Павлов»; «я </a:t>
            </a:r>
            <a:r>
              <a:rPr lang="ru-RU" dirty="0" err="1"/>
              <a:t>Аполлосов</a:t>
            </a:r>
            <a:r>
              <a:rPr lang="ru-RU" dirty="0"/>
              <a:t>»; «я </a:t>
            </a:r>
            <a:r>
              <a:rPr lang="ru-RU" dirty="0" err="1"/>
              <a:t>Кифин</a:t>
            </a:r>
            <a:r>
              <a:rPr lang="ru-RU" dirty="0"/>
              <a:t>»; «а я Христов». Разве разделился Христос? разве Павел </a:t>
            </a:r>
            <a:r>
              <a:rPr lang="ru-RU" dirty="0" err="1"/>
              <a:t>распялся</a:t>
            </a:r>
            <a:r>
              <a:rPr lang="ru-RU" dirty="0"/>
              <a:t> за вас? или во имя Павла вы крестились?»</a:t>
            </a:r>
          </a:p>
          <a:p>
            <a:pPr marL="0" indent="0">
              <a:buNone/>
            </a:pPr>
            <a:r>
              <a:rPr lang="ru-RU" dirty="0"/>
              <a:t>									1 Кор. 1:11-13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B54BBCA7-0BDE-2ADD-484D-0CFF25F1F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485" y="0"/>
            <a:ext cx="4263515" cy="293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AE13BB7B-13D9-9A49-A55F-2CDF39CA2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0377" y="2764905"/>
            <a:ext cx="1279617" cy="181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82541E6-94AD-CEA8-1698-42DEA3743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242" y="3323735"/>
            <a:ext cx="1287348" cy="181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AB1E320D-6549-5B1D-4447-DDF93CC10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1539" y="2429941"/>
            <a:ext cx="1466179" cy="109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Новый взгляд на 1888 год (Роберт Виланд, Доналд Шорт) – СП91~Книги">
            <a:extLst>
              <a:ext uri="{FF2B5EF4-FFF2-40B4-BE49-F238E27FC236}">
                <a16:creationId xmlns:a16="http://schemas.microsoft.com/office/drawing/2014/main" id="{438B1E19-119F-4971-2FEE-143CE148C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9103" y="3829050"/>
            <a:ext cx="1011126" cy="144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Жак Секвейра">
            <a:extLst>
              <a:ext uri="{FF2B5EF4-FFF2-40B4-BE49-F238E27FC236}">
                <a16:creationId xmlns:a16="http://schemas.microsoft.com/office/drawing/2014/main" id="{36308AB2-F195-A481-10B8-615CA224C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777" y="4118120"/>
            <a:ext cx="1380687" cy="181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>
            <a:extLst>
              <a:ext uri="{FF2B5EF4-FFF2-40B4-BE49-F238E27FC236}">
                <a16:creationId xmlns:a16="http://schemas.microsoft.com/office/drawing/2014/main" id="{5DDD18A9-3D0A-55C0-5FB1-1E2E2A31C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896" y="5138795"/>
            <a:ext cx="1588770" cy="158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72084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6C7EBF-E1DD-F888-A8BA-F5604E15D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/>
              <a:t>ЗАКЛЮЧЕНИЕ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6345BA-1DB8-38F6-0C49-B299F566EA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/>
              <a:t>Важность доктринального и организационного единства Церкви для успешного выполнения ею своей спасительной миссии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EFADF4B7-9430-A92E-A37E-8EA41E6EB36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6227CD74-BCF5-3EEF-2094-88F84077ED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92" name="Picture 24">
            <a:extLst>
              <a:ext uri="{FF2B5EF4-FFF2-40B4-BE49-F238E27FC236}">
                <a16:creationId xmlns:a16="http://schemas.microsoft.com/office/drawing/2014/main" id="{D197274C-CFB2-3745-E4B0-FFF4689FD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915" y="2980707"/>
            <a:ext cx="3524992" cy="352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848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CCAEA5-9EC2-51FF-55B1-E6AC749FA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/>
              <a:t>Субъективный аспект спасения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5945888-9C18-18A5-AA50-9E548929A7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996366C1-87CF-3C53-8682-BC90F27EB20A}"/>
              </a:ext>
            </a:extLst>
          </p:cNvPr>
          <p:cNvSpPr/>
          <p:nvPr/>
        </p:nvSpPr>
        <p:spPr>
          <a:xfrm>
            <a:off x="868680" y="2505710"/>
            <a:ext cx="2049318" cy="2057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/>
              <a:t>Бог</a:t>
            </a:r>
          </a:p>
        </p:txBody>
      </p:sp>
      <p:sp>
        <p:nvSpPr>
          <p:cNvPr id="5" name="Стрелка вправо 4">
            <a:extLst>
              <a:ext uri="{FF2B5EF4-FFF2-40B4-BE49-F238E27FC236}">
                <a16:creationId xmlns:a16="http://schemas.microsoft.com/office/drawing/2014/main" id="{67AC7EC5-1052-EB52-A5FC-3B2DBD464DB0}"/>
              </a:ext>
            </a:extLst>
          </p:cNvPr>
          <p:cNvSpPr/>
          <p:nvPr/>
        </p:nvSpPr>
        <p:spPr>
          <a:xfrm>
            <a:off x="3705452" y="3246120"/>
            <a:ext cx="1410616" cy="5900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C51556-BF2E-5DB8-5A06-12BFE404ACD2}"/>
              </a:ext>
            </a:extLst>
          </p:cNvPr>
          <p:cNvSpPr txBox="1"/>
          <p:nvPr/>
        </p:nvSpPr>
        <p:spPr>
          <a:xfrm>
            <a:off x="4099096" y="2742535"/>
            <a:ext cx="436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/>
              <a:t>в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6DC8D0D-61B7-421D-63C6-EEECE06C0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757" y="2323846"/>
            <a:ext cx="3110865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211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C8A038-EFA2-2899-FBA5-3C6300597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B0234C-E05E-F6D1-BC28-298AFCF95B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7323F947-A5E2-49DA-8580-021B86A8BC58}"/>
              </a:ext>
            </a:extLst>
          </p:cNvPr>
          <p:cNvSpPr/>
          <p:nvPr/>
        </p:nvSpPr>
        <p:spPr>
          <a:xfrm>
            <a:off x="940608" y="2811779"/>
            <a:ext cx="2248362" cy="21602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Бог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9556C952-C765-4FF4-A7C9-3B4DA788ACB3}"/>
              </a:ext>
            </a:extLst>
          </p:cNvPr>
          <p:cNvSpPr/>
          <p:nvPr/>
        </p:nvSpPr>
        <p:spPr>
          <a:xfrm>
            <a:off x="7555230" y="2811779"/>
            <a:ext cx="2103119" cy="21602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Человек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06BD4A-DD71-38AD-DBF8-4A8B95A60C4F}"/>
              </a:ext>
            </a:extLst>
          </p:cNvPr>
          <p:cNvSpPr txBox="1"/>
          <p:nvPr/>
        </p:nvSpPr>
        <p:spPr>
          <a:xfrm>
            <a:off x="3388995" y="3599526"/>
            <a:ext cx="3966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Отношения завета</a:t>
            </a:r>
          </a:p>
        </p:txBody>
      </p:sp>
    </p:spTree>
    <p:extLst>
      <p:ext uri="{BB962C8B-B14F-4D97-AF65-F5344CB8AC3E}">
        <p14:creationId xmlns:p14="http://schemas.microsoft.com/office/powerpoint/2010/main" val="2814701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0204C6-D016-89E4-263F-F7882A8C8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DABAB9-FCB2-6317-9BE7-929B773D46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38" y="22860"/>
            <a:ext cx="109835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5827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57C3FC-25F6-00E0-9998-6A97C36FF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5208D3-33ED-13EF-08E0-F9806F7DD8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63041"/>
            <a:ext cx="8596668" cy="3326129"/>
          </a:xfrm>
        </p:spPr>
        <p:txBody>
          <a:bodyPr/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«Они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[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адвентисты седьмого дня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]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не испытывали особой нужды в том, чтобы концентрировать свое внимание на таких вопросах, как вера, благодать или других, общих с современным им христианским миром, богословских положениях» 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		(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Джордж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Найт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Адвентистское богословие в период с 1844 по 1994 годы // 			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Альфа и Омега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№ 1, 1995, стр. 9)</a:t>
            </a:r>
          </a:p>
          <a:p>
            <a:endParaRPr lang="ru-RU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CD7EA705-F66B-20C8-5679-56D299380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138" y="3429000"/>
            <a:ext cx="5256712" cy="296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3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DCF27C-8691-CAEB-F74A-0BFF3AAC5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6A7EC47-6014-D1E7-8074-E92FF73E88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63787" y="454688"/>
            <a:ext cx="3860376" cy="2895282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FA27760-4535-541B-E154-7A5F46DAF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3915" y="4040504"/>
            <a:ext cx="3284220" cy="2463165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A80CAAE6-37DE-4411-1A4A-61F549FE4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7" y="1902329"/>
            <a:ext cx="7659317" cy="38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44084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1BC7F-C81B-238F-6D65-78A1B44DF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/>
              <a:t>Столкновение идентичностей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87AAF9A5-647E-33E4-0B64-25FD7FBA6A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24" y="1647111"/>
            <a:ext cx="8786706" cy="4942522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1D2BFB-C7B1-86A2-0386-169B8488637E}"/>
              </a:ext>
            </a:extLst>
          </p:cNvPr>
          <p:cNvSpPr txBox="1"/>
          <p:nvPr/>
        </p:nvSpPr>
        <p:spPr>
          <a:xfrm>
            <a:off x="9521190" y="3509010"/>
            <a:ext cx="1713931" cy="954107"/>
          </a:xfrm>
          <a:prstGeom prst="rect">
            <a:avLst/>
          </a:prstGeom>
          <a:noFill/>
          <a:ln w="57150">
            <a:solidFill>
              <a:schemeClr val="bg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2800" b="1" dirty="0" err="1">
                <a:solidFill>
                  <a:schemeClr val="bg2">
                    <a:lumMod val="50000"/>
                  </a:schemeClr>
                </a:solidFill>
              </a:rPr>
              <a:t>Галатам</a:t>
            </a:r>
            <a:r>
              <a:rPr lang="ru-RU" sz="28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  <a:p>
            <a:r>
              <a:rPr lang="ru-RU" sz="2800" b="1" dirty="0">
                <a:solidFill>
                  <a:schemeClr val="bg2">
                    <a:lumMod val="50000"/>
                  </a:schemeClr>
                </a:solidFill>
              </a:rPr>
              <a:t>3:24-25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4C8703-2AB6-B51B-2BF2-1C3E1FA5658F}"/>
              </a:ext>
            </a:extLst>
          </p:cNvPr>
          <p:cNvSpPr txBox="1"/>
          <p:nvPr/>
        </p:nvSpPr>
        <p:spPr>
          <a:xfrm>
            <a:off x="677334" y="5581352"/>
            <a:ext cx="29129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bg2">
                    <a:lumMod val="50000"/>
                  </a:schemeClr>
                </a:solidFill>
              </a:rPr>
              <a:t>Обще-протестантская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57E7EA-C573-746E-594B-4587648D461D}"/>
              </a:ext>
            </a:extLst>
          </p:cNvPr>
          <p:cNvSpPr txBox="1"/>
          <p:nvPr/>
        </p:nvSpPr>
        <p:spPr>
          <a:xfrm>
            <a:off x="6926580" y="5581352"/>
            <a:ext cx="20393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bg2">
                    <a:lumMod val="50000"/>
                  </a:schemeClr>
                </a:solidFill>
              </a:rPr>
              <a:t>Адвентистская</a:t>
            </a:r>
          </a:p>
        </p:txBody>
      </p:sp>
    </p:spTree>
    <p:extLst>
      <p:ext uri="{BB962C8B-B14F-4D97-AF65-F5344CB8AC3E}">
        <p14:creationId xmlns:p14="http://schemas.microsoft.com/office/powerpoint/2010/main" val="3131108447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{D7182FAE-2868-C348-95D0-10DFE8DAE8A4}tf10001060</Template>
  <TotalTime>8970</TotalTime>
  <Words>1183</Words>
  <Application>Microsoft Macintosh PowerPoint</Application>
  <PresentationFormat>Широкоэкранный</PresentationFormat>
  <Paragraphs>98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7" baseType="lpstr">
      <vt:lpstr>Arial</vt:lpstr>
      <vt:lpstr>Calibri</vt:lpstr>
      <vt:lpstr>Times New Roman</vt:lpstr>
      <vt:lpstr>Trebuchet MS</vt:lpstr>
      <vt:lpstr>Wingdings 3</vt:lpstr>
      <vt:lpstr>Аспект</vt:lpstr>
      <vt:lpstr>Объективный и субъективный аспекты оправдания по вере</vt:lpstr>
      <vt:lpstr>Презентация PowerPoint</vt:lpstr>
      <vt:lpstr>Объективный аспект спасения</vt:lpstr>
      <vt:lpstr>Субъективный аспект спасения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Столкновение идентичностей</vt:lpstr>
      <vt:lpstr>Презентация PowerPoint</vt:lpstr>
      <vt:lpstr>Библейская терминология оправдания</vt:lpstr>
      <vt:lpstr>Презентация PowerPoint</vt:lpstr>
      <vt:lpstr>Презентация PowerPoint</vt:lpstr>
      <vt:lpstr>Христологический аспект проблемы</vt:lpstr>
      <vt:lpstr>Презентация PowerPoint</vt:lpstr>
      <vt:lpstr>Презентация PowerPoint</vt:lpstr>
      <vt:lpstr>Э. Уайт о человеческом естестве Спасителя</vt:lpstr>
      <vt:lpstr>Э. Уайт о человеческом естестве Спасителя</vt:lpstr>
      <vt:lpstr>Основной сотериологический вопрос Священного Писания </vt:lpstr>
      <vt:lpstr>Два Адама</vt:lpstr>
      <vt:lpstr>Презентация PowerPoint</vt:lpstr>
      <vt:lpstr>Буквалистское толкование идеи «двух Адамов» </vt:lpstr>
      <vt:lpstr>Некорректная герменевтика </vt:lpstr>
      <vt:lpstr>Десятина Левия</vt:lpstr>
      <vt:lpstr>Левитское священство versus священство Мелхиседека</vt:lpstr>
      <vt:lpstr>Небиблейское понимание выражения «во Христе» </vt:lpstr>
      <vt:lpstr>«Во Христе»</vt:lpstr>
      <vt:lpstr>Презентация PowerPoint</vt:lpstr>
      <vt:lpstr>Юридическая фикция</vt:lpstr>
      <vt:lpstr>«Коринфский синдром»</vt:lpstr>
      <vt:lpstr>ЗАКЛЮЧЕНИЕ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Microsoft Office</dc:creator>
  <cp:lastModifiedBy>Eugine Zaytsev</cp:lastModifiedBy>
  <cp:revision>43</cp:revision>
  <dcterms:created xsi:type="dcterms:W3CDTF">2020-10-01T05:37:02Z</dcterms:created>
  <dcterms:modified xsi:type="dcterms:W3CDTF">2023-02-06T06:46:17Z</dcterms:modified>
</cp:coreProperties>
</file>