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5A425-AFC8-4C33-9420-B2E8D982AA3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7A7A-1E37-43E2-BEAF-FC25EE3C5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E17A-4E03-4A99-B6AA-4E38B4DBD8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E17A-4E03-4A99-B6AA-4E38B4DBD85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E17A-4E03-4A99-B6AA-4E38B4DBD85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E17A-4E03-4A99-B6AA-4E38B4DBD85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4B2B-4301-4BE8-8B08-4D30F906EEF2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FB07-ED5F-43A4-AD76-0843229D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thumb.tildacdn.com/tild3862-3939-4134-b761-393139326632/-/format/webp/H9mUc2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77831" cy="4797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ahnschrift SemiBold" pitchFamily="34" charset="0"/>
              </a:rPr>
              <a:t>Сохраняя чувство времени</a:t>
            </a:r>
            <a:endParaRPr lang="ru-RU" dirty="0">
              <a:latin typeface="Bahnschrift SemiBol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60376"/>
            <a:ext cx="8568952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Пасторское лидерство в условиях перемен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2606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Л.П. </a:t>
            </a:r>
            <a:r>
              <a:rPr lang="ru-RU" sz="2000" b="1" dirty="0" err="1" smtClean="0"/>
              <a:t>Гунько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Дальновидность –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способность заметить не только </a:t>
            </a:r>
            <a:r>
              <a:rPr lang="ru-RU" b="1" dirty="0" smtClean="0"/>
              <a:t>тренды</a:t>
            </a:r>
            <a:r>
              <a:rPr lang="ru-RU" dirty="0" smtClean="0"/>
              <a:t>, но и смену </a:t>
            </a:r>
            <a:r>
              <a:rPr lang="ru-RU" b="1" dirty="0" smtClean="0"/>
              <a:t>парадигм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Парадигма – это </a:t>
            </a:r>
          </a:p>
          <a:p>
            <a:pPr lvl="1"/>
            <a:r>
              <a:rPr lang="ru-RU" b="1" dirty="0" smtClean="0"/>
              <a:t>подход</a:t>
            </a:r>
            <a:r>
              <a:rPr lang="ru-RU" dirty="0" smtClean="0"/>
              <a:t> человека (общества) к любому явлению, его видение мира и взгляд на вещи</a:t>
            </a:r>
          </a:p>
          <a:p>
            <a:pPr lvl="1"/>
            <a:r>
              <a:rPr lang="ru-RU" b="1" dirty="0" smtClean="0"/>
              <a:t>ментальные установки </a:t>
            </a:r>
            <a:r>
              <a:rPr lang="ru-RU" dirty="0" smtClean="0"/>
              <a:t>в рамках которых мы живем и действуем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Парадигма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Иллюстрация: парадигмы пессимиста и оптимиста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4216" name="AutoShape 8" descr="Стакан наполовину полон или наполовину пуст?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218" name="Picture 10" descr="Стакан наполовину полон или наполовину пуст?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130016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парадигмы становятся трендами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Сменой парадигм можно считать только ту ситуацию, когда новая парадигма </a:t>
            </a:r>
            <a:r>
              <a:rPr lang="ru-RU" b="1" dirty="0" smtClean="0"/>
              <a:t>закрепляется в реальности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Закрепившаяся парадигма – это </a:t>
            </a:r>
            <a:r>
              <a:rPr lang="ru-RU" b="1" dirty="0" smtClean="0"/>
              <a:t>новый тренд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современных трендов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Внедрение искусственного интеллекта. </a:t>
            </a:r>
          </a:p>
          <a:p>
            <a:endParaRPr lang="ru-RU" dirty="0"/>
          </a:p>
        </p:txBody>
      </p:sp>
      <p:sp>
        <p:nvSpPr>
          <p:cNvPr id="86018" name="AutoShape 2" descr="Что такое искусственный интеллект? | Fork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20" name="AutoShape 4" descr="Что такое искусственный интеллект? | Fork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22" name="Picture 6" descr="Как искусственный интеллект используется в социальных сетях - Российская 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47184"/>
            <a:ext cx="6912768" cy="461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современных трендов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Смена </a:t>
            </a:r>
            <a:r>
              <a:rPr lang="ru-RU" dirty="0" err="1" smtClean="0"/>
              <a:t>акторов</a:t>
            </a:r>
            <a:r>
              <a:rPr lang="ru-RU" dirty="0" smtClean="0"/>
              <a:t> СМИ. </a:t>
            </a:r>
          </a:p>
          <a:p>
            <a:endParaRPr lang="ru-RU" dirty="0"/>
          </a:p>
        </p:txBody>
      </p:sp>
      <p:sp>
        <p:nvSpPr>
          <p:cNvPr id="86018" name="AutoShape 2" descr="Что такое искусственный интеллект? | Fork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20" name="AutoShape 4" descr="Что такое искусственный интеллект? | Fork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8066" name="Picture 2" descr="Какие соцсети самые популярные в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2227168"/>
            <a:ext cx="6192688" cy="533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современных трендов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Молодежная субкультура.  </a:t>
            </a:r>
          </a:p>
          <a:p>
            <a:endParaRPr lang="ru-RU" dirty="0"/>
          </a:p>
        </p:txBody>
      </p:sp>
      <p:sp>
        <p:nvSpPr>
          <p:cNvPr id="86018" name="AutoShape 2" descr="Что такое искусственный интеллект? | Fork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20" name="AutoShape 4" descr="Что такое искусственный интеллект? | Fork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042" name="Picture 2" descr="Что включает понятие молодежная субкультура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8227510" cy="302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Важнейшая задача – сохранить чувство времени. </a:t>
            </a:r>
          </a:p>
          <a:p>
            <a:r>
              <a:rPr lang="ru-RU" dirty="0" smtClean="0"/>
              <a:t>Три родственных понятия, отражающих важнейшие аспекты лидерства: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ДАЛЬНО</a:t>
            </a:r>
            <a:r>
              <a:rPr lang="ru-RU" b="1" dirty="0" smtClean="0">
                <a:solidFill>
                  <a:srgbClr val="FF0000"/>
                </a:solidFill>
              </a:rPr>
              <a:t>ВИДНОСТЬ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ПРЕД</a:t>
            </a:r>
            <a:r>
              <a:rPr lang="ru-RU" b="1" dirty="0" smtClean="0">
                <a:solidFill>
                  <a:srgbClr val="FF0000"/>
                </a:solidFill>
              </a:rPr>
              <a:t>ВИДЕНИЕ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ВИДЕНИЕ</a:t>
            </a:r>
            <a:r>
              <a:rPr lang="ru-RU" b="1" dirty="0" smtClean="0"/>
              <a:t> 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31" y="620688"/>
            <a:ext cx="8160329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Лидерство в эпоху перемен: </a:t>
            </a:r>
            <a:br>
              <a:rPr lang="ru-RU" dirty="0" smtClean="0"/>
            </a:br>
            <a:r>
              <a:rPr lang="ru-RU" dirty="0" smtClean="0"/>
              <a:t>общие замечания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Чтобы чего-то добиться, </a:t>
            </a:r>
            <a:r>
              <a:rPr lang="ru-RU" b="1" dirty="0" smtClean="0"/>
              <a:t>этим надо заниматься</a:t>
            </a:r>
            <a:r>
              <a:rPr lang="ru-RU" dirty="0" smtClean="0"/>
              <a:t>. Тот, кто делает, чего-то в любом случае добьется. Ничто не происходит само по себе.</a:t>
            </a:r>
          </a:p>
          <a:p>
            <a:r>
              <a:rPr lang="ru-RU" dirty="0" smtClean="0"/>
              <a:t>2. Осознавать, что это </a:t>
            </a:r>
            <a:r>
              <a:rPr lang="ru-RU" b="1" dirty="0" smtClean="0"/>
              <a:t>крайне сложная задача</a:t>
            </a:r>
            <a:r>
              <a:rPr lang="ru-RU" dirty="0" smtClean="0"/>
              <a:t>. Над ее решением бьются ведущий мировые компании и в нее вкладываются огромные деньги.</a:t>
            </a:r>
          </a:p>
          <a:p>
            <a:r>
              <a:rPr lang="ru-RU" dirty="0" smtClean="0"/>
              <a:t>3. Надо </a:t>
            </a:r>
            <a:r>
              <a:rPr lang="ru-RU" b="1" dirty="0" smtClean="0"/>
              <a:t>быть готовым к ошибкам </a:t>
            </a:r>
            <a:r>
              <a:rPr lang="ru-RU" dirty="0" smtClean="0"/>
              <a:t>и к непростому труду по их исправлению</a:t>
            </a:r>
          </a:p>
          <a:p>
            <a:r>
              <a:rPr lang="ru-RU" dirty="0" smtClean="0"/>
              <a:t>4. </a:t>
            </a:r>
            <a:r>
              <a:rPr lang="ru-RU" b="1" dirty="0" smtClean="0"/>
              <a:t>Не спешить </a:t>
            </a:r>
            <a:r>
              <a:rPr lang="ru-RU" dirty="0" smtClean="0"/>
              <a:t>радикально все менять, иногда надо просто довести до совершенства то, что есть.</a:t>
            </a:r>
          </a:p>
          <a:p>
            <a:r>
              <a:rPr lang="ru-RU" dirty="0" smtClean="0"/>
              <a:t>5. Следовать </a:t>
            </a:r>
            <a:r>
              <a:rPr lang="ru-RU" b="1" dirty="0" smtClean="0"/>
              <a:t>библейскому правилу</a:t>
            </a:r>
            <a:r>
              <a:rPr lang="ru-RU" dirty="0" smtClean="0"/>
              <a:t>: «Если же у кого из вас недостает мудрости, да просит у Бога» (</a:t>
            </a:r>
            <a:r>
              <a:rPr lang="ru-RU" dirty="0" err="1" smtClean="0"/>
              <a:t>Иак</a:t>
            </a:r>
            <a:r>
              <a:rPr lang="ru-RU" dirty="0" smtClean="0"/>
              <a:t>. 1:5). Ср. </a:t>
            </a:r>
            <a:r>
              <a:rPr lang="ru-RU" dirty="0" err="1" smtClean="0"/>
              <a:t>Ис</a:t>
            </a:r>
            <a:r>
              <a:rPr lang="ru-RU" dirty="0" smtClean="0"/>
              <a:t>. 54 «будут научены Господом»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предвидения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 smtClean="0"/>
              <a:t>Нет алгоритма, это навык, присущий людям с определенным складом ума: внимательность, наблюдательность, </a:t>
            </a:r>
            <a:r>
              <a:rPr lang="ru-RU" dirty="0" err="1" smtClean="0"/>
              <a:t>аналитичность</a:t>
            </a:r>
            <a:r>
              <a:rPr lang="ru-RU" dirty="0" smtClean="0"/>
              <a:t>, умение анализировать и синтезировать, знания истории, механизмов хода исторического процесса, умение выявлять тренды, особенно признаков смены парадигмы.</a:t>
            </a:r>
          </a:p>
          <a:p>
            <a:pPr lvl="1"/>
            <a:r>
              <a:rPr lang="ru-RU" dirty="0" smtClean="0"/>
              <a:t>Привлекать других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Перемены сопровождают нас всегда. Но скорость перемен в прошлом не шла ни</a:t>
            </a:r>
            <a:r>
              <a:rPr lang="en-US" dirty="0" smtClean="0"/>
              <a:t> </a:t>
            </a:r>
            <a:r>
              <a:rPr lang="ru-RU" dirty="0" smtClean="0"/>
              <a:t>в какое сравнение со скоростью перемен в течение последнего столетия и особенно последних 20 лет.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предвидения, доступные каждому: </a:t>
            </a:r>
            <a:r>
              <a:rPr lang="ru-RU" b="1" dirty="0" smtClean="0"/>
              <a:t>слушать…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Слушать коллег-пасторов и членов церкви. Прислушиваться к критикам</a:t>
            </a:r>
          </a:p>
          <a:p>
            <a:r>
              <a:rPr lang="ru-RU" dirty="0" smtClean="0"/>
              <a:t>Читать книги, описывающие успешный опыт пасторского служения</a:t>
            </a:r>
          </a:p>
          <a:p>
            <a:r>
              <a:rPr lang="ru-RU" dirty="0" smtClean="0"/>
              <a:t>Знакомиться с прогнозами других людей (с аналитикой).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предвидения, доступные каждому: </a:t>
            </a:r>
            <a:r>
              <a:rPr lang="ru-RU" b="1" dirty="0" smtClean="0"/>
              <a:t>изучать…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Изучать себя (церковь)</a:t>
            </a:r>
          </a:p>
          <a:p>
            <a:r>
              <a:rPr lang="ru-RU" dirty="0" smtClean="0"/>
              <a:t>Изучать среду (общество)</a:t>
            </a:r>
          </a:p>
          <a:p>
            <a:r>
              <a:rPr lang="ru-RU" dirty="0" smtClean="0"/>
              <a:t>Изучать тренды в социально-экономической, политической, технологической, религиозной сферах.</a:t>
            </a:r>
          </a:p>
          <a:p>
            <a:r>
              <a:rPr lang="ru-RU" dirty="0" smtClean="0"/>
              <a:t>Изучать динамику менталитета молодежи.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предвидения: </a:t>
            </a:r>
            <a:r>
              <a:rPr lang="ru-RU" b="1" dirty="0" smtClean="0"/>
              <a:t>вовлекать…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Вовлекать в планирование как можно более число людей, особенно тех, кто мыслит нестандартно.</a:t>
            </a:r>
          </a:p>
          <a:p>
            <a:r>
              <a:rPr lang="ru-RU" dirty="0" smtClean="0"/>
              <a:t>Вовлекать молодежь и даже подростков. Те, кто является носителем будущего, лучше всего способны это будущее нам открыть.</a:t>
            </a:r>
          </a:p>
          <a:p>
            <a:r>
              <a:rPr lang="ru-RU" dirty="0" smtClean="0"/>
              <a:t>Поощрять инициативность (благодарить, вникать, помогать)</a:t>
            </a:r>
          </a:p>
          <a:p>
            <a:r>
              <a:rPr lang="ru-RU" dirty="0" smtClean="0"/>
              <a:t>Анализировать проделанное, привлекая анализу как можно большее число людей. Когда выполненная работа не анализируется, организация обречена на повторение ошибок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Инструменты предвидения, доступные каждому: </a:t>
            </a:r>
            <a:r>
              <a:rPr lang="ru-RU" b="1" dirty="0" smtClean="0"/>
              <a:t>экспериментировать…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ru-RU" dirty="0" smtClean="0"/>
              <a:t>Невозможно все предвидеть. Прогноз может быть ошибочным. Выход - апробирование (</a:t>
            </a:r>
            <a:r>
              <a:rPr lang="ru-RU" dirty="0" err="1" smtClean="0"/>
              <a:t>пилотные</a:t>
            </a:r>
            <a:r>
              <a:rPr lang="ru-RU" dirty="0" smtClean="0"/>
              <a:t> или пробные проекты)</a:t>
            </a:r>
          </a:p>
          <a:p>
            <a:r>
              <a:rPr lang="ru-RU" dirty="0" smtClean="0"/>
              <a:t>Экспериментирование также позволяет отточить и улучшить то, что оказывается удачным.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Красный свет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говорили о переменах, о важности сохранения чувства времени. Но нужно всегда помнить, что у общества и у церкви есть неизменные ценности, которые не зависят от места и времени. Эти ценности не должны быть подорваны, иначе мы потеряем то, что называем собственной идентичностью.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Вместо заключения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«Хорошие игроки находятся там, где шайба. Великие – там, где она будет» </a:t>
            </a:r>
            <a:r>
              <a:rPr lang="ru-RU" dirty="0" smtClean="0"/>
              <a:t>(Уэйн </a:t>
            </a:r>
            <a:r>
              <a:rPr lang="ru-RU" dirty="0" err="1" smtClean="0"/>
              <a:t>Гретцки</a:t>
            </a:r>
            <a:r>
              <a:rPr lang="ru-RU" dirty="0" smtClean="0"/>
              <a:t>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Отношение лидера к переменам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Отношение лидера и организации к переменам:</a:t>
            </a:r>
          </a:p>
          <a:p>
            <a:pPr lvl="1"/>
            <a:r>
              <a:rPr lang="ru-RU" dirty="0" smtClean="0"/>
              <a:t>Игнорировать перемены</a:t>
            </a:r>
          </a:p>
          <a:p>
            <a:pPr lvl="1"/>
            <a:r>
              <a:rPr lang="ru-RU" dirty="0" smtClean="0"/>
              <a:t>Адаптироваться к переменам</a:t>
            </a:r>
          </a:p>
          <a:p>
            <a:pPr lvl="1"/>
            <a:r>
              <a:rPr lang="ru-RU" dirty="0" smtClean="0"/>
              <a:t>Возглавить перемены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часы</a:t>
            </a:r>
            <a:endParaRPr lang="ru-RU" dirty="0"/>
          </a:p>
        </p:txBody>
      </p:sp>
      <p:pic>
        <p:nvPicPr>
          <p:cNvPr id="64514" name="Picture 2" descr="Как выбрать швейцарские часы — блог AllTim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596" y="2204864"/>
            <a:ext cx="4186436" cy="4186436"/>
          </a:xfrm>
          <a:prstGeom prst="rect">
            <a:avLst/>
          </a:prstGeom>
          <a:noFill/>
        </p:spPr>
      </p:pic>
      <p:pic>
        <p:nvPicPr>
          <p:cNvPr id="64516" name="Picture 4" descr="Наручные часы электронные мужские Casio Illuminator Collection A-168WA-1 -  отзывы покупателей на СберМегаМарк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00" y="2204864"/>
            <a:ext cx="4221088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Реформация</a:t>
            </a:r>
            <a:endParaRPr lang="ru-RU" dirty="0"/>
          </a:p>
        </p:txBody>
      </p:sp>
      <p:pic>
        <p:nvPicPr>
          <p:cNvPr id="63490" name="Picture 2" descr="500 лет победе и поражению Мартина Лютера / Православие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88040"/>
            <a:ext cx="7776864" cy="437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66800"/>
          </a:xfrm>
        </p:spPr>
        <p:txBody>
          <a:bodyPr/>
          <a:lstStyle/>
          <a:p>
            <a:r>
              <a:rPr lang="ru-RU" dirty="0" smtClean="0"/>
              <a:t>Исследование </a:t>
            </a:r>
            <a:r>
              <a:rPr lang="ru-RU" dirty="0" err="1" smtClean="0"/>
              <a:t>Кузеса</a:t>
            </a:r>
            <a:r>
              <a:rPr lang="ru-RU" dirty="0" smtClean="0"/>
              <a:t> и Познера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20 наиболее ценных качеств лидера: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pPr lvl="1" algn="r">
              <a:buNone/>
            </a:pPr>
            <a:endParaRPr lang="ru-RU" sz="2400" dirty="0" smtClean="0"/>
          </a:p>
          <a:p>
            <a:pPr lvl="1" algn="r">
              <a:buNone/>
            </a:pPr>
            <a:r>
              <a:rPr lang="ru-RU" sz="2400" dirty="0" smtClean="0"/>
              <a:t>(</a:t>
            </a:r>
            <a:r>
              <a:rPr lang="ru-RU" sz="2400" dirty="0" err="1" smtClean="0"/>
              <a:t>Кузес</a:t>
            </a:r>
            <a:r>
              <a:rPr lang="ru-RU" sz="2400" dirty="0" smtClean="0"/>
              <a:t> Д., Познер Б. «Вызов бросают лидеры»)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276872"/>
            <a:ext cx="305096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1. Честный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2. Дальновидный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3. Компетентный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4. Вдохновенный</a:t>
            </a:r>
          </a:p>
          <a:p>
            <a:r>
              <a:rPr lang="ru-RU" sz="2000" dirty="0" smtClean="0"/>
              <a:t>5. Умный</a:t>
            </a:r>
          </a:p>
          <a:p>
            <a:r>
              <a:rPr lang="ru-RU" sz="2000" dirty="0" smtClean="0"/>
              <a:t>6. Порядочный</a:t>
            </a:r>
          </a:p>
          <a:p>
            <a:r>
              <a:rPr lang="ru-RU" sz="2000" dirty="0" smtClean="0"/>
              <a:t>7. Понимающий</a:t>
            </a:r>
          </a:p>
          <a:p>
            <a:r>
              <a:rPr lang="ru-RU" sz="2000" dirty="0" smtClean="0"/>
              <a:t>8. Способный поддержать</a:t>
            </a:r>
          </a:p>
          <a:p>
            <a:r>
              <a:rPr lang="ru-RU" sz="2000" dirty="0" smtClean="0"/>
              <a:t>9. Прямой</a:t>
            </a:r>
          </a:p>
          <a:p>
            <a:r>
              <a:rPr lang="ru-RU" sz="2000" dirty="0" smtClean="0"/>
              <a:t>10. Достойный доверия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2318103"/>
            <a:ext cx="403187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11. Способный к сотрудничеству</a:t>
            </a:r>
          </a:p>
          <a:p>
            <a:r>
              <a:rPr lang="ru-RU" sz="2000" dirty="0" smtClean="0"/>
              <a:t>12. Решительный</a:t>
            </a:r>
          </a:p>
          <a:p>
            <a:r>
              <a:rPr lang="ru-RU" sz="2000" dirty="0" smtClean="0"/>
              <a:t>13. Способный вдохновить</a:t>
            </a:r>
          </a:p>
          <a:p>
            <a:r>
              <a:rPr lang="ru-RU" sz="2000" dirty="0" smtClean="0"/>
              <a:t>14. Честолюбивый</a:t>
            </a:r>
          </a:p>
          <a:p>
            <a:r>
              <a:rPr lang="ru-RU" sz="2000" dirty="0" smtClean="0"/>
              <a:t>15. Смелый</a:t>
            </a:r>
          </a:p>
          <a:p>
            <a:r>
              <a:rPr lang="ru-RU" sz="2000" dirty="0" smtClean="0"/>
              <a:t>16. Заботливый</a:t>
            </a:r>
          </a:p>
          <a:p>
            <a:r>
              <a:rPr lang="ru-RU" sz="2000" dirty="0" smtClean="0"/>
              <a:t>17. Зрелый</a:t>
            </a:r>
          </a:p>
          <a:p>
            <a:r>
              <a:rPr lang="ru-RU" sz="2000" dirty="0" smtClean="0"/>
              <a:t>18. Верный</a:t>
            </a:r>
          </a:p>
          <a:p>
            <a:r>
              <a:rPr lang="ru-RU" sz="2000" dirty="0" smtClean="0"/>
              <a:t>19. Владеющий собой</a:t>
            </a:r>
          </a:p>
          <a:p>
            <a:r>
              <a:rPr lang="ru-RU" sz="2000" dirty="0" smtClean="0"/>
              <a:t>20. Независимый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Дальновидность –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ru-RU" dirty="0" smtClean="0"/>
              <a:t>«способность раскрывать основные черты и свойства </a:t>
            </a:r>
            <a:r>
              <a:rPr lang="ru-RU" b="1" dirty="0" smtClean="0"/>
              <a:t>будущего</a:t>
            </a:r>
            <a:r>
              <a:rPr lang="ru-RU" dirty="0" smtClean="0"/>
              <a:t>, опираясь на знание характеристик </a:t>
            </a:r>
            <a:r>
              <a:rPr lang="ru-RU" b="1" dirty="0" smtClean="0"/>
              <a:t>прошлого</a:t>
            </a:r>
            <a:r>
              <a:rPr lang="ru-RU" dirty="0" smtClean="0"/>
              <a:t> и </a:t>
            </a:r>
            <a:r>
              <a:rPr lang="ru-RU" b="1" dirty="0" smtClean="0"/>
              <a:t>настоящего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52" name="Picture 4" descr="Прошлое, настоящее, будущ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11600"/>
            <a:ext cx="3384376" cy="443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Дальновидность –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ru-RU" dirty="0" smtClean="0"/>
              <a:t>Эффект Януса – взгляд одновременно в будущее и прошлое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96258" name="AutoShape 2" descr="Двуликий Янус - значение и происхождение. Кем был бог Янус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60" name="Picture 4" descr="Двуликий Янус - значение и происхождение. Кем был бог Янус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759882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то значит &quot;тренд&quot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55" y="2492896"/>
            <a:ext cx="5852165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Дальновидность –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взгляд в </a:t>
            </a:r>
            <a:r>
              <a:rPr lang="ru-RU" b="1" dirty="0" smtClean="0"/>
              <a:t>прошлое</a:t>
            </a:r>
            <a:r>
              <a:rPr lang="ru-RU" dirty="0" smtClean="0"/>
              <a:t>, с целью увидеть </a:t>
            </a:r>
            <a:r>
              <a:rPr lang="ru-RU" b="1" cap="all" dirty="0" smtClean="0">
                <a:solidFill>
                  <a:srgbClr val="FF0000"/>
                </a:solidFill>
              </a:rPr>
              <a:t>тренды</a:t>
            </a:r>
            <a:r>
              <a:rPr lang="ru-RU" dirty="0" smtClean="0"/>
              <a:t>, которые сохраняются </a:t>
            </a:r>
            <a:r>
              <a:rPr lang="ru-RU" b="1" dirty="0" smtClean="0"/>
              <a:t>сейчас</a:t>
            </a:r>
            <a:r>
              <a:rPr lang="ru-RU" dirty="0" smtClean="0"/>
              <a:t> и проявят себя в </a:t>
            </a:r>
            <a:r>
              <a:rPr lang="ru-RU" b="1" dirty="0" smtClean="0"/>
              <a:t>будущем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736</Words>
  <Application>Microsoft Office PowerPoint</Application>
  <PresentationFormat>Экран (4:3)</PresentationFormat>
  <Paragraphs>110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Сохраняя чувство времени</vt:lpstr>
      <vt:lpstr>Слайд 2</vt:lpstr>
      <vt:lpstr>Отношение лидера к переменам</vt:lpstr>
      <vt:lpstr>Пример: часы</vt:lpstr>
      <vt:lpstr>Пример: Реформация</vt:lpstr>
      <vt:lpstr>Исследование Кузеса и Познера</vt:lpstr>
      <vt:lpstr>Дальновидность – это…</vt:lpstr>
      <vt:lpstr>Дальновидность – это…</vt:lpstr>
      <vt:lpstr>Дальновидность – это…</vt:lpstr>
      <vt:lpstr>Дальновидность – это…</vt:lpstr>
      <vt:lpstr>Парадигма </vt:lpstr>
      <vt:lpstr>Новые парадигмы становятся трендами</vt:lpstr>
      <vt:lpstr>Примеры современных трендов</vt:lpstr>
      <vt:lpstr>Примеры современных трендов</vt:lpstr>
      <vt:lpstr>Примеры современных трендов</vt:lpstr>
      <vt:lpstr>Слайд 16</vt:lpstr>
      <vt:lpstr>Слайд 17</vt:lpstr>
      <vt:lpstr>Лидерство в эпоху перемен:  общие замечания</vt:lpstr>
      <vt:lpstr>Развитие предвидения</vt:lpstr>
      <vt:lpstr>Инструменты предвидения, доступные каждому: слушать…</vt:lpstr>
      <vt:lpstr>Инструменты предвидения, доступные каждому: изучать…</vt:lpstr>
      <vt:lpstr>Инструменты предвидения: вовлекать…</vt:lpstr>
      <vt:lpstr>Инструменты предвидения, доступные каждому: экспериментировать…</vt:lpstr>
      <vt:lpstr>Красный свет</vt:lpstr>
      <vt:lpstr>Вместо заключения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Сохраняя чувство времени</dc:title>
  <dc:creator>Леонтий Гунько</dc:creator>
  <cp:lastModifiedBy>Леонтий Гунько</cp:lastModifiedBy>
  <cp:revision>3</cp:revision>
  <dcterms:created xsi:type="dcterms:W3CDTF">2023-02-08T12:38:24Z</dcterms:created>
  <dcterms:modified xsi:type="dcterms:W3CDTF">2023-02-10T07:23:03Z</dcterms:modified>
</cp:coreProperties>
</file>