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eb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0"/>
  </p:notesMasterIdLst>
  <p:handoutMasterIdLst>
    <p:handoutMasterId r:id="rId21"/>
  </p:handoutMasterIdLst>
  <p:sldIdLst>
    <p:sldId id="283" r:id="rId5"/>
    <p:sldId id="264" r:id="rId6"/>
    <p:sldId id="260" r:id="rId7"/>
    <p:sldId id="263" r:id="rId8"/>
    <p:sldId id="261" r:id="rId9"/>
    <p:sldId id="267" r:id="rId10"/>
    <p:sldId id="287" r:id="rId11"/>
    <p:sldId id="284" r:id="rId12"/>
    <p:sldId id="288" r:id="rId13"/>
    <p:sldId id="289" r:id="rId14"/>
    <p:sldId id="276" r:id="rId15"/>
    <p:sldId id="292" r:id="rId16"/>
    <p:sldId id="290" r:id="rId17"/>
    <p:sldId id="291" r:id="rId18"/>
    <p:sldId id="29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9680" autoAdjust="0"/>
  </p:normalViewPr>
  <p:slideViewPr>
    <p:cSldViewPr snapToGrid="0">
      <p:cViewPr varScale="1">
        <p:scale>
          <a:sx n="89" d="100"/>
          <a:sy n="89" d="100"/>
        </p:scale>
        <p:origin x="147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2/6/24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2/6/24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Such kind of hermeneutics allows quite an eclectic approach to the passages from Scripture, where the doctrine of the sanctuary is introduced and explained. </a:t>
            </a:r>
            <a:r>
              <a:rPr lang="en-US" sz="1200" kern="1200" dirty="0">
                <a:solidFill>
                  <a:schemeClr val="tx1"/>
                </a:solidFill>
                <a:effectLst/>
                <a:latin typeface="+mn-lt"/>
                <a:ea typeface="+mn-ea"/>
                <a:cs typeface="+mn-cs"/>
              </a:rPr>
              <a:t>Noticeably, there are many parallels in the architecture and the interior of Orthodox shrines with the Old Testament sanctuary. Orthodox church buildings always keep the three-part structure, in analogy with the tabernacle (</a:t>
            </a:r>
            <a:r>
              <a:rPr lang="en-PH" sz="1200" kern="1200" dirty="0">
                <a:solidFill>
                  <a:schemeClr val="tx1"/>
                </a:solidFill>
                <a:effectLst/>
                <a:latin typeface="+mn-lt"/>
                <a:ea typeface="+mn-ea"/>
                <a:cs typeface="+mn-cs"/>
              </a:rPr>
              <a:t>Exod 26:33; 27:9</a:t>
            </a:r>
            <a:r>
              <a:rPr lang="en-US" sz="1200" kern="1200" dirty="0">
                <a:solidFill>
                  <a:schemeClr val="tx1"/>
                </a:solidFill>
                <a:effectLst/>
                <a:latin typeface="+mn-lt"/>
                <a:ea typeface="+mn-ea"/>
                <a:cs typeface="+mn-cs"/>
              </a:rPr>
              <a:t>): the narthex, it functions as the lobby; the nave, where the worship takes place; and the altar, where only priests have access. The interior and the </a:t>
            </a:r>
            <a:r>
              <a:rPr lang="en-US" sz="1200" kern="1200" dirty="0" err="1">
                <a:solidFill>
                  <a:schemeClr val="tx1"/>
                </a:solidFill>
                <a:effectLst/>
                <a:latin typeface="+mn-lt"/>
                <a:ea typeface="+mn-ea"/>
                <a:cs typeface="+mn-cs"/>
              </a:rPr>
              <a:t>equipments</a:t>
            </a:r>
            <a:r>
              <a:rPr lang="en-US" sz="1200" kern="1200" dirty="0">
                <a:solidFill>
                  <a:schemeClr val="tx1"/>
                </a:solidFill>
                <a:effectLst/>
                <a:latin typeface="+mn-lt"/>
                <a:ea typeface="+mn-ea"/>
                <a:cs typeface="+mn-cs"/>
              </a:rPr>
              <a:t> of a shrine also have symbolic resemblance: for instance, the altar is separated from the nave with an iconostasis (the special wall, where the images of saints are displayed in a strict order), which represents the veil before the Holy of Holies (</a:t>
            </a:r>
            <a:r>
              <a:rPr lang="en-PH" sz="1200" kern="1200" dirty="0">
                <a:solidFill>
                  <a:schemeClr val="tx1"/>
                </a:solidFill>
                <a:effectLst/>
                <a:latin typeface="+mn-lt"/>
                <a:ea typeface="+mn-ea"/>
                <a:cs typeface="+mn-cs"/>
              </a:rPr>
              <a:t>Exod 26:31-33</a:t>
            </a:r>
            <a:r>
              <a:rPr lang="en-US" sz="1200" kern="1200" dirty="0">
                <a:solidFill>
                  <a:schemeClr val="tx1"/>
                </a:solidFill>
                <a:effectLst/>
                <a:latin typeface="+mn-lt"/>
                <a:ea typeface="+mn-ea"/>
                <a:cs typeface="+mn-cs"/>
              </a:rPr>
              <a:t>); and </a:t>
            </a:r>
            <a:r>
              <a:rPr lang="en-PH" sz="1200" kern="1200" dirty="0">
                <a:solidFill>
                  <a:schemeClr val="tx1"/>
                </a:solidFill>
                <a:effectLst/>
                <a:latin typeface="+mn-lt"/>
                <a:ea typeface="+mn-ea"/>
                <a:cs typeface="+mn-cs"/>
              </a:rPr>
              <a:t>the nave is full of special stands where ordinary believers can kindle a candle before the icon of the chosen saint. These stands correspond to the golden seven-branched candlestick</a:t>
            </a:r>
            <a:r>
              <a:rPr lang="en-US" sz="1200" kern="1200" dirty="0">
                <a:solidFill>
                  <a:schemeClr val="tx1"/>
                </a:solidFill>
                <a:effectLst/>
                <a:latin typeface="+mn-lt"/>
                <a:ea typeface="+mn-ea"/>
                <a:cs typeface="+mn-cs"/>
              </a:rPr>
              <a:t>, put in the Holy Place (</a:t>
            </a:r>
            <a:r>
              <a:rPr lang="en-PH" sz="1200" kern="1200" dirty="0">
                <a:solidFill>
                  <a:schemeClr val="tx1"/>
                </a:solidFill>
                <a:effectLst/>
                <a:latin typeface="+mn-lt"/>
                <a:ea typeface="+mn-ea"/>
                <a:cs typeface="+mn-cs"/>
              </a:rPr>
              <a:t>Exod 25:31-40</a:t>
            </a:r>
            <a:r>
              <a:rPr lang="en-US" sz="1200" kern="1200" dirty="0">
                <a:solidFill>
                  <a:schemeClr val="tx1"/>
                </a:solidFill>
                <a:effectLst/>
                <a:latin typeface="+mn-lt"/>
                <a:ea typeface="+mn-ea"/>
                <a:cs typeface="+mn-cs"/>
              </a:rPr>
              <a:t>). Elements of Orthodox priest’s garments are selected and used according to the same principle of analogy with Old Testament descriptions (Exod 28). Due to these external imitations of the tabernacle cultic elements, Orthodox polemicists usually </a:t>
            </a:r>
            <a:r>
              <a:rPr lang="en-PH" sz="1200" kern="1200" dirty="0">
                <a:solidFill>
                  <a:schemeClr val="tx1"/>
                </a:solidFill>
                <a:effectLst/>
                <a:latin typeface="+mn-lt"/>
                <a:ea typeface="+mn-ea"/>
                <a:cs typeface="+mn-cs"/>
              </a:rPr>
              <a:t>endeavor</a:t>
            </a:r>
            <a:r>
              <a:rPr lang="en-US" sz="1200" kern="1200" dirty="0">
                <a:solidFill>
                  <a:schemeClr val="tx1"/>
                </a:solidFill>
                <a:effectLst/>
                <a:latin typeface="+mn-lt"/>
                <a:ea typeface="+mn-ea"/>
                <a:cs typeface="+mn-cs"/>
              </a:rPr>
              <a:t> to substantiate the idea of succession with the Old Testament worship.</a:t>
            </a:r>
          </a:p>
          <a:p>
            <a:r>
              <a:rPr lang="en-US" sz="1200" kern="1200" dirty="0">
                <a:solidFill>
                  <a:schemeClr val="tx1"/>
                </a:solidFill>
                <a:effectLst/>
                <a:latin typeface="+mn-lt"/>
                <a:ea typeface="+mn-ea"/>
                <a:cs typeface="+mn-cs"/>
              </a:rPr>
              <a:t>Moreover, the purpose of the Orthodox liturgy that takes place in church buildings fully corresponds to the purpose of the worship in the Old Testament temple. The ritual, performed in the earthly shrine, brings salvation to all believers who participate in it:</a:t>
            </a:r>
          </a:p>
          <a:p>
            <a:pPr lvl="1"/>
            <a:r>
              <a:rPr lang="en-US" sz="1200" kern="1200" dirty="0">
                <a:solidFill>
                  <a:schemeClr val="tx1"/>
                </a:solidFill>
                <a:effectLst/>
                <a:latin typeface="+mn-lt"/>
                <a:ea typeface="+mn-ea"/>
                <a:cs typeface="+mn-cs"/>
              </a:rPr>
              <a:t>The sacred service of our Orthodox Church with one simple view of its splendor, gives rise to reverent feelings in humble souls, but incomparably higher feelings of reverence ...can arouse understanding of the mysterious power and essence of church rites. In those who make a bloodless sacrifice, it enhances the sacred delight, as a natural feeling of a completely understood sacred action, and those who come with a broken heart, mentally transferring it to the high angelic dwellings, insensitively induces to leave all everyday care in sweet oblivion.</a:t>
            </a:r>
          </a:p>
          <a:p>
            <a:r>
              <a:rPr lang="en-PH" sz="1200" kern="1200" dirty="0">
                <a:solidFill>
                  <a:schemeClr val="tx1"/>
                </a:solidFill>
                <a:effectLst/>
                <a:latin typeface="+mn-lt"/>
                <a:ea typeface="+mn-ea"/>
                <a:cs typeface="+mn-cs"/>
              </a:rPr>
              <a:t>Therefore, Eastern Orthodoxy recognize that </a:t>
            </a:r>
            <a:r>
              <a:rPr lang="en-US" sz="1200" kern="1200" dirty="0">
                <a:solidFill>
                  <a:schemeClr val="tx1"/>
                </a:solidFill>
                <a:effectLst/>
                <a:latin typeface="+mn-lt"/>
                <a:ea typeface="+mn-ea"/>
                <a:cs typeface="+mn-cs"/>
              </a:rPr>
              <a:t>the forgiveness of sins and the salvation of the soul are performed precisely in a special place (temple), through a special person (priest) and with the help of special rites (sacraments). Soteriology is strongly tied to ecclesiology and takes place in the earthly dimension. Actually, the same approach is represented in the Old Testament, where the sins of the  people were forgiven through the atoning sacrifice in the temple. In the Orthodox perspective, the absolution is possible only due to the descent of “heavenly grace,” which is generated during the sacraments and only church ministers have an exceptional right to distribute it among the believers.</a:t>
            </a:r>
          </a:p>
          <a:p>
            <a:r>
              <a:rPr lang="en-US" sz="1200" kern="1200" dirty="0">
                <a:solidFill>
                  <a:schemeClr val="tx1"/>
                </a:solidFill>
                <a:effectLst/>
                <a:latin typeface="+mn-lt"/>
                <a:ea typeface="+mn-ea"/>
                <a:cs typeface="+mn-cs"/>
              </a:rPr>
              <a:t>Thus, according to the Eastern Orthodox understanding, the idea of ​​sanctuary finds its embodiment in the liturgy, performed in numerous local churches. These churches pretend to imitate the Old Testament sanctuary – its structure as well as its developed system of ceremonies and rituals. The principle of analogy also implies that the sins of believers are really forgiven through the participation in the sacraments – ritual, performed on the earth, leads people to the special experience of communion with God.</a:t>
            </a:r>
            <a:r>
              <a:rPr lang="en-US" dirty="0">
                <a:effectLst/>
              </a:rPr>
              <a:t> </a:t>
            </a:r>
            <a:r>
              <a:rPr lang="en-US" sz="1200" kern="1200" dirty="0">
                <a:solidFill>
                  <a:schemeClr val="tx1"/>
                </a:solidFill>
                <a:effectLst/>
                <a:latin typeface="+mn-lt"/>
                <a:ea typeface="+mn-ea"/>
                <a:cs typeface="+mn-cs"/>
              </a:rPr>
              <a:t>There are vast number of book titles, describing the structure of the Orthodox temple and revealing the spiritual significance of the things that are in it; one of the most detailed is a kind of manual for the Russian Orthodox clergy, Veniamin Rumovskiy, </a:t>
            </a:r>
            <a:r>
              <a:rPr lang="en-US" sz="1200" i="1" kern="1200" dirty="0">
                <a:solidFill>
                  <a:schemeClr val="tx1"/>
                </a:solidFill>
                <a:effectLst/>
                <a:latin typeface="+mn-lt"/>
                <a:ea typeface="+mn-ea"/>
                <a:cs typeface="+mn-cs"/>
              </a:rPr>
              <a:t>Novaya Skrizhal: </a:t>
            </a:r>
            <a:r>
              <a:rPr lang="en-US" sz="1200" i="1" kern="1200" dirty="0" err="1">
                <a:solidFill>
                  <a:schemeClr val="tx1"/>
                </a:solidFill>
                <a:effectLst/>
                <a:latin typeface="+mn-lt"/>
                <a:ea typeface="+mn-ea"/>
                <a:cs typeface="+mn-cs"/>
              </a:rPr>
              <a:t>Ob'yasneniye</a:t>
            </a:r>
            <a:r>
              <a:rPr lang="en-US" sz="1200" i="1" kern="1200" dirty="0">
                <a:solidFill>
                  <a:schemeClr val="tx1"/>
                </a:solidFill>
                <a:effectLst/>
                <a:latin typeface="+mn-lt"/>
                <a:ea typeface="+mn-ea"/>
                <a:cs typeface="+mn-cs"/>
              </a:rPr>
              <a:t> o </a:t>
            </a:r>
            <a:r>
              <a:rPr lang="en-US" sz="1200" i="1" kern="1200" dirty="0" err="1">
                <a:solidFill>
                  <a:schemeClr val="tx1"/>
                </a:solidFill>
                <a:effectLst/>
                <a:latin typeface="+mn-lt"/>
                <a:ea typeface="+mn-ea"/>
                <a:cs typeface="+mn-cs"/>
              </a:rPr>
              <a:t>Tserkvi</a:t>
            </a:r>
            <a:r>
              <a:rPr lang="en-US" sz="1200" i="1" kern="1200" dirty="0">
                <a:solidFill>
                  <a:schemeClr val="tx1"/>
                </a:solidFill>
                <a:effectLst/>
                <a:latin typeface="+mn-lt"/>
                <a:ea typeface="+mn-ea"/>
                <a:cs typeface="+mn-cs"/>
              </a:rPr>
              <a:t>, o </a:t>
            </a:r>
            <a:r>
              <a:rPr lang="en-US" sz="1200" i="1" kern="1200" dirty="0" err="1">
                <a:solidFill>
                  <a:schemeClr val="tx1"/>
                </a:solidFill>
                <a:effectLst/>
                <a:latin typeface="+mn-lt"/>
                <a:ea typeface="+mn-ea"/>
                <a:cs typeface="+mn-cs"/>
              </a:rPr>
              <a:t>Liturgii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o </a:t>
            </a:r>
            <a:r>
              <a:rPr lang="en-US" sz="1200" i="1" kern="1200" dirty="0" err="1">
                <a:solidFill>
                  <a:schemeClr val="tx1"/>
                </a:solidFill>
                <a:effectLst/>
                <a:latin typeface="+mn-lt"/>
                <a:ea typeface="+mn-ea"/>
                <a:cs typeface="+mn-cs"/>
              </a:rPr>
              <a:t>Vsekh</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Sluzhbakh</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Utvaryakh</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Tserkovnykh</a:t>
            </a:r>
            <a:r>
              <a:rPr lang="en-US" sz="1200" i="1" kern="1200" dirty="0">
                <a:solidFill>
                  <a:schemeClr val="tx1"/>
                </a:solidFill>
                <a:effectLst/>
                <a:latin typeface="+mn-lt"/>
                <a:ea typeface="+mn-ea"/>
                <a:cs typeface="+mn-cs"/>
              </a:rPr>
              <a:t> [A New Tablet: The Explanation of Church, Liturgy, and All </a:t>
            </a:r>
            <a:r>
              <a:rPr lang="en-PH" sz="1200" i="1" kern="1200" dirty="0">
                <a:solidFill>
                  <a:schemeClr val="tx1"/>
                </a:solidFill>
                <a:effectLst/>
                <a:latin typeface="+mn-lt"/>
                <a:ea typeface="+mn-ea"/>
                <a:cs typeface="+mn-cs"/>
              </a:rPr>
              <a:t>Church Services </a:t>
            </a:r>
            <a:r>
              <a:rPr lang="en-US" sz="1200" i="1" kern="1200" dirty="0">
                <a:solidFill>
                  <a:schemeClr val="tx1"/>
                </a:solidFill>
                <a:effectLst/>
                <a:latin typeface="+mn-lt"/>
                <a:ea typeface="+mn-ea"/>
                <a:cs typeface="+mn-cs"/>
              </a:rPr>
              <a:t>and </a:t>
            </a:r>
            <a:r>
              <a:rPr lang="en-PH" sz="1200" i="1" kern="1200" dirty="0">
                <a:solidFill>
                  <a:schemeClr val="tx1"/>
                </a:solidFill>
                <a:effectLst/>
                <a:latin typeface="+mn-lt"/>
                <a:ea typeface="+mn-ea"/>
                <a:cs typeface="+mn-cs"/>
              </a:rPr>
              <a:t>Utensils</a:t>
            </a:r>
            <a:r>
              <a:rPr lang="en-US" sz="1200" i="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(Moskva: </a:t>
            </a:r>
            <a:r>
              <a:rPr lang="en-US" sz="1200" kern="1200" dirty="0" err="1">
                <a:solidFill>
                  <a:schemeClr val="tx1"/>
                </a:solidFill>
                <a:effectLst/>
                <a:latin typeface="+mn-lt"/>
                <a:ea typeface="+mn-ea"/>
                <a:cs typeface="+mn-cs"/>
              </a:rPr>
              <a:t>Izdatel'stvo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Pravoslavnogo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bratstva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Svyatitelya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Filareta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mitropolita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Moskovskogo</a:t>
            </a:r>
            <a:r>
              <a:rPr lang="en-US" sz="1200" kern="1200" dirty="0">
                <a:solidFill>
                  <a:schemeClr val="tx1"/>
                </a:solidFill>
                <a:effectLst/>
                <a:latin typeface="+mn-lt"/>
                <a:ea typeface="+mn-ea"/>
                <a:cs typeface="+mn-cs"/>
              </a:rPr>
              <a:t>, 1999). </a:t>
            </a:r>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noProof="0" smtClean="0"/>
              <a:t>10</a:t>
            </a:fld>
            <a:endParaRPr lang="en-US" noProof="0"/>
          </a:p>
        </p:txBody>
      </p:sp>
    </p:spTree>
    <p:extLst>
      <p:ext uri="{BB962C8B-B14F-4D97-AF65-F5344CB8AC3E}">
        <p14:creationId xmlns:p14="http://schemas.microsoft.com/office/powerpoint/2010/main" val="2770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a:p>
        </p:txBody>
      </p:sp>
    </p:spTree>
    <p:extLst>
      <p:ext uri="{BB962C8B-B14F-4D97-AF65-F5344CB8AC3E}">
        <p14:creationId xmlns:p14="http://schemas.microsoft.com/office/powerpoint/2010/main" val="1612418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teaching on the sanctuary is one of the cornerstones of the Adventist doctrinal identity. Adventists are highly interested in the study of the structure and functioning of the Old Testament tabernacle, because they believe that it helps to understand better God's plan of salvation for humanity. A lot of books were written by Adventist authors, in which the inventory of the sanctuary, as well as the ritual actions are examined in detail, and the their symbolic meaning in the ministry of Jesus Christ is shown. The earthly sanctuary, embodied first in the tabernacle of Moses, then in the temple of Solomon, was necessary only until a certain time, serving as an illustration of </a:t>
            </a:r>
            <a:r>
              <a:rPr lang="en-US" sz="1200" kern="1200" dirty="0" err="1">
                <a:solidFill>
                  <a:schemeClr val="tx1"/>
                </a:solidFill>
                <a:effectLst/>
                <a:latin typeface="+mn-lt"/>
                <a:ea typeface="+mn-ea"/>
                <a:cs typeface="+mn-cs"/>
              </a:rPr>
              <a:t>soteriologically</a:t>
            </a:r>
            <a:r>
              <a:rPr lang="en-US" sz="1200" kern="1200" dirty="0">
                <a:solidFill>
                  <a:schemeClr val="tx1"/>
                </a:solidFill>
                <a:effectLst/>
                <a:latin typeface="+mn-lt"/>
                <a:ea typeface="+mn-ea"/>
                <a:cs typeface="+mn-cs"/>
              </a:rPr>
              <a:t> crucial divine actions and truths. “These are a shadow of the things that were to come; the reality, however, is found in Christ” (Col 2:17), the Apostle Paul noted about the Old Testament ritual system; and when the Son of God was incarnated in order to make an atoning sacrifice for humanity, the ‘shadow’ came into reality.</a:t>
            </a:r>
          </a:p>
          <a:p>
            <a:r>
              <a:rPr lang="en-US" sz="1200" kern="1200" dirty="0">
                <a:solidFill>
                  <a:schemeClr val="tx1"/>
                </a:solidFill>
                <a:effectLst/>
                <a:latin typeface="+mn-lt"/>
                <a:ea typeface="+mn-ea"/>
                <a:cs typeface="+mn-cs"/>
              </a:rPr>
              <a:t>	According to the Adventist interpretation, the Holy Scripture teaches the existence of a real sanctuary/temple in heaven (see Ps 11:4; 102:20; Mic 1:2, 3), which was the model for the earthly tabernacle (Exod 25:9, 40). It was inaugurated at the time of Christ’s ascension into heaven (presumably, 31 AD). The risen and glorified Jesus assumed there a special ministry, that of the High Priest, the Mediator between the holy God and fallen humanity. The intercession of the Savior for sinful people is considered by the Adventist church as a true liturgy, performed in heaven. From this perspective, there is no need to imitate the making of a “bloodless sacrifice” in earthly cult buildings, because, as the Holy Scripture testifies, “…but when this priest [Christ] had offered for all time one sacrifice for sins, he sat down at the right hand of God” (Heb 10:12). This view is represented in a remarkable summary: </a:t>
            </a:r>
          </a:p>
          <a:p>
            <a:pPr lvl="1"/>
            <a:r>
              <a:rPr lang="en-US" sz="1200" kern="1200" dirty="0">
                <a:solidFill>
                  <a:schemeClr val="tx1"/>
                </a:solidFill>
                <a:effectLst/>
                <a:latin typeface="+mn-lt"/>
                <a:ea typeface="+mn-ea"/>
                <a:cs typeface="+mn-cs"/>
              </a:rPr>
              <a:t>The high priestly ministry of Christ in the heavenly sanctuary… is to be viewed as the ultimate reality. From a purely practical point of view the believer no longer has to perform rites which are at best symbolic of something greater to come. No longer does he have to rely upon the mediation of human priests. Now, through Jesus, his great high priest whose blood is able to remove the stains of sin and guilt, he is able to come into the very presence of God with confidence.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2222094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a:p>
        </p:txBody>
      </p:sp>
    </p:spTree>
    <p:extLst>
      <p:ext uri="{BB962C8B-B14F-4D97-AF65-F5344CB8AC3E}">
        <p14:creationId xmlns:p14="http://schemas.microsoft.com/office/powerpoint/2010/main" val="1702229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a:t>Межконфессиональный диалог между адвентистами седьмого дня (АСД) и православными христианами по эсхатологии может быть сложным из-за их существенных богословских различий. Однако некоторые заявления и темы могут служить потенциальными точками диалога:</a:t>
            </a:r>
          </a:p>
          <a:p>
            <a:endParaRPr lang="ru-RU" dirty="0"/>
          </a:p>
          <a:p>
            <a:r>
              <a:rPr lang="ru-RU" dirty="0"/>
              <a:t>1. **Надежда на Второе пришествие.** Обе традиции разделяют общую надежду на окончательное возвращение Христа. Хотя детали и сроки могут различаться, взаимное признание центральной роли Второго пришествия Христа может стать отправной точкой для диалога.</a:t>
            </a:r>
          </a:p>
          <a:p>
            <a:endParaRPr lang="ru-RU" dirty="0"/>
          </a:p>
          <a:p>
            <a:r>
              <a:rPr lang="ru-RU" dirty="0"/>
              <a:t>2. **Страшный суд**. Обе традиции подтверждают реальность окончательного суда, хотя его природу и время можно понимать по-разному. Подчеркивание общей веры в божественный суд может способствовать диалогу о важности этического образа жизни и духовной подготовки.</a:t>
            </a:r>
          </a:p>
          <a:p>
            <a:endParaRPr lang="ru-RU" dirty="0"/>
          </a:p>
          <a:p>
            <a:r>
              <a:rPr lang="ru-RU" dirty="0"/>
              <a:t>3. **Воскресение.** Вера в телесное воскресение является общим элементом христианской эсхатологии. Обсуждение значения воскресения и его последствий для верующих обеих традиций может стать точкой соприкосновения.</a:t>
            </a:r>
          </a:p>
          <a:p>
            <a:endParaRPr lang="ru-RU" dirty="0"/>
          </a:p>
          <a:p>
            <a:r>
              <a:rPr lang="ru-RU" dirty="0"/>
              <a:t>4. **Царство Божие.** И АСД, и православные христиане подтверждают концепцию Царства Божьего. Диалог может исследовать понимание Царства как настоящей реальности и будущего эсхатологического исполнения.</a:t>
            </a:r>
          </a:p>
          <a:p>
            <a:endParaRPr lang="ru-RU" dirty="0"/>
          </a:p>
          <a:p>
            <a:r>
              <a:rPr lang="ru-RU" dirty="0"/>
              <a:t>5. **Обновление творения.** Обе традиции ожидают обновления творения в эсхатоне. Изучение богословских последствий восстановленного и усовершенствованного творения может обеспечить основу для диалога об общих ценностях и устремлениях.</a:t>
            </a:r>
          </a:p>
          <a:p>
            <a:endParaRPr lang="ru-RU" dirty="0"/>
          </a:p>
          <a:p>
            <a:r>
              <a:rPr lang="ru-RU" dirty="0"/>
              <a:t>6. **Этическая жизнь и святость.** Хотя акцент на этической жизни может быть выражен по-разному в каждой традиции, существует общая приверженность святости и праведной жизни. Обсуждение практического значения эсхатологических верований в христианской жизни может стать точкой соприкосновения.</a:t>
            </a:r>
          </a:p>
          <a:p>
            <a:endParaRPr lang="ru-RU" dirty="0"/>
          </a:p>
          <a:p>
            <a:r>
              <a:rPr lang="ru-RU" dirty="0"/>
              <a:t>7. **Сакраментальный и литургический символизм.** Исследование символических аспектов святилища, храма и литургических практик в обеих традициях может дать представление о богатом символизме и духовной глубине, присутствующих в соответствующих эсхатологических взглядах.</a:t>
            </a:r>
          </a:p>
          <a:p>
            <a:endParaRPr lang="ru-RU" dirty="0"/>
          </a:p>
          <a:p>
            <a:r>
              <a:rPr lang="ru-RU" dirty="0"/>
              <a:t>8. **Мистический союз с Богом.** Хотя подходы могут различаться, обе традиции заинтересованы в союзе верующих с Богом. Диалог о мистических аспектах эсхатологии и преобразующем пути к единению с Богом может открыть пути к пониманию.</a:t>
            </a:r>
          </a:p>
          <a:p>
            <a:endParaRPr lang="ru-RU" dirty="0"/>
          </a:p>
          <a:p>
            <a:r>
              <a:rPr lang="ru-RU" dirty="0"/>
              <a:t>Важно подходить к межконфессиональному диалогу со смирением, уважением и готовностью учиться друг у друга. Сосредоточение внимания на общих ценностях и основных христианских доктринах при одновременном признании различий может способствовать более конструктивному и плодотворному разговору об эсхатологии.</a:t>
            </a:r>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3486130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sanctuary was the center of the religious life of the Old Testament Israelites. It was not just a cultic building for them, where sacred rituals were performed, but it was perceived as the place where the transcendent and omnipotent God chose to dwell with His people: “And let them make Me a sanctuary, that I may dwell among them” (Exod 25:8 NKJV). The powerful idea of the immediate Divine presence, perfectly realized in the Jerusalem Temple, helped the Israelites to survive and keep their eschatological hopes during the political dominance of the Babylonians, Persians, Greeks, and Romans over their land.</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2689802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Even in the New Testament times, when the emerging Christian church shaped its identity, this issue could not be avoided. Such books of the New Testament canon as Hebrews and Revelation obviously witness about exploring and re-comprehending the idea of the Old Testament sanctuary and all related points. Despite the fact that the Early Christians kept a </a:t>
            </a:r>
            <a:r>
              <a:rPr lang="en-PH" sz="1200" kern="1200" dirty="0">
                <a:solidFill>
                  <a:schemeClr val="tx1"/>
                </a:solidFill>
                <a:effectLst/>
                <a:latin typeface="+mn-lt"/>
                <a:ea typeface="+mn-ea"/>
                <a:cs typeface="+mn-cs"/>
              </a:rPr>
              <a:t>reverent attitude</a:t>
            </a:r>
            <a:r>
              <a:rPr lang="en-US" sz="1200" kern="1200" dirty="0">
                <a:solidFill>
                  <a:schemeClr val="tx1"/>
                </a:solidFill>
                <a:effectLst/>
                <a:latin typeface="+mn-lt"/>
                <a:ea typeface="+mn-ea"/>
                <a:cs typeface="+mn-cs"/>
              </a:rPr>
              <a:t> towards the Jerusalem Temple and even attended it before its destruction (see Acts 3:1; 5:20, 42; 21:26), the sacred building itself was perceived more and more as the artifact of Judaism. As it is evident from the Epistle to Hebrews, Christian believers turned their attention more and more to the idea of the Heavenly Sanctuary, where Jesus Christ stands for His people as the High Priest and Intercessor (Heb 2:17; 3:1-2; 5:8-10)</a:t>
            </a:r>
            <a:r>
              <a:rPr lang="ru-RU"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few generations, the Heavenly Sanctuary came to be perceived by Christian theologians (probably, due to their </a:t>
            </a:r>
            <a:r>
              <a:rPr lang="en-US" sz="1200" kern="1200" dirty="0" err="1">
                <a:solidFill>
                  <a:schemeClr val="tx1"/>
                </a:solidFill>
                <a:effectLst/>
                <a:latin typeface="+mn-lt"/>
                <a:ea typeface="+mn-ea"/>
                <a:cs typeface="+mn-cs"/>
              </a:rPr>
              <a:t>antisemitic</a:t>
            </a:r>
            <a:r>
              <a:rPr lang="en-US" sz="1200" kern="1200" dirty="0">
                <a:solidFill>
                  <a:schemeClr val="tx1"/>
                </a:solidFill>
                <a:effectLst/>
                <a:latin typeface="+mn-lt"/>
                <a:ea typeface="+mn-ea"/>
                <a:cs typeface="+mn-cs"/>
              </a:rPr>
              <a:t> sentiments) as nothing more than a beautiful metaphor of human salvation: “The reality of the existence of a heavenly sanctuary was practically overlooked in the patristic literature. It would appear that Greek dualism made it difficult for the Church Fathers to accept the reality of a heavenly sanctuary. The tendency was to speculate on the meaning of the Israelite sanctuary, using a mystical or allegorical approach.” This tradition of interpretation was dominant through centuries, until the biblical truth on the real sacred place in heaven, where human salvation is accomplished, was picked up and properly re-comprehended only in the XIX-century America, where the restorationist Seventh-day Adventist church emerged. </a:t>
            </a:r>
            <a:r>
              <a:rPr lang="ru-RU" sz="1200" kern="1200" dirty="0">
                <a:solidFill>
                  <a:schemeClr val="tx1"/>
                </a:solidFill>
                <a:effectLst/>
                <a:latin typeface="+mn-lt"/>
                <a:ea typeface="+mn-ea"/>
                <a:cs typeface="+mn-cs"/>
              </a:rPr>
              <a:t>(</a:t>
            </a:r>
            <a:r>
              <a:rPr lang="en-PH" sz="1200" kern="1200" dirty="0">
                <a:solidFill>
                  <a:schemeClr val="tx1"/>
                </a:solidFill>
                <a:effectLst/>
                <a:latin typeface="+mn-lt"/>
                <a:ea typeface="+mn-ea"/>
                <a:cs typeface="+mn-cs"/>
              </a:rPr>
              <a:t>Angel Manuel Rodríguez, “The Sanctuary,” in </a:t>
            </a:r>
            <a:r>
              <a:rPr lang="en-US" sz="1200" i="1" kern="1200" dirty="0">
                <a:solidFill>
                  <a:schemeClr val="tx1"/>
                </a:solidFill>
                <a:effectLst/>
                <a:latin typeface="+mn-lt"/>
                <a:ea typeface="+mn-ea"/>
                <a:cs typeface="+mn-cs"/>
              </a:rPr>
              <a:t>Handbook of Seventh-day Adventist Theology</a:t>
            </a:r>
            <a:r>
              <a:rPr lang="en-US" sz="1200" kern="1200" dirty="0">
                <a:solidFill>
                  <a:schemeClr val="tx1"/>
                </a:solidFill>
                <a:effectLst/>
                <a:latin typeface="+mn-lt"/>
                <a:ea typeface="+mn-ea"/>
                <a:cs typeface="+mn-cs"/>
              </a:rPr>
              <a:t>, ed. Raoul Dederen. Commentary Reference Series 12 (Hagerstown, MD: Review &amp; Herald Publishing Association, 2000), </a:t>
            </a:r>
            <a:r>
              <a:rPr lang="en-PH" sz="1200" kern="1200" dirty="0">
                <a:solidFill>
                  <a:schemeClr val="tx1"/>
                </a:solidFill>
                <a:effectLst/>
                <a:latin typeface="+mn-lt"/>
                <a:ea typeface="+mn-ea"/>
                <a:cs typeface="+mn-cs"/>
              </a:rPr>
              <a:t>403</a:t>
            </a:r>
            <a:r>
              <a:rPr lang="ru-RU" sz="1200" kern="1200" dirty="0">
                <a:solidFill>
                  <a:schemeClr val="tx1"/>
                </a:solidFill>
                <a:effectLst/>
                <a:latin typeface="+mn-lt"/>
                <a:ea typeface="+mn-ea"/>
                <a:cs typeface="+mn-cs"/>
              </a:rPr>
              <a:t>)</a:t>
            </a:r>
            <a:r>
              <a:rPr lang="en-PH"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373140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tradition of interpretation was dominant through centuries, until the biblical truth on the real sacred place in heaven, where human salvation is accomplished, was picked up and properly re-comprehended only in the XIX-century America, where the restorationist Seventh-day Adventist church emerged. The teaching on the Heavenly Sanctuary helped them to explain the bitter experience of the “Great Disappointment” on October 22, 1844, which became the starting point for the Adventist movement. Moreover, it took the central place in the doctrinal system of the newly emerged denomination, turning it into one of the ‘pillars of faith,’ and helped to unite other distinctive doctrines, discovered through the thorough study of the Holy Scripture. Along with the author of the biblical Epistle to Hebrews, Adventists believe that “there is a sanctuary in heaven, the true tabernacle that the Lord set up and not humans. Christ ministers on our behalf in it, making available to believers the benefits of His atoning sacrifice offered once for all on the cross.” Adventist teaching on the sanctuary is unique and distinct from other Christian denominations: it does not only highlight that Christ indeed performs nowadays an intercessory work as the High Priest in a real Heavenly Temple, but also represents this ministry as an important part of the investigative judgment that precedes His Second Coming.</a:t>
            </a:r>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70275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Therefore, it is not surprising that the Adventist understanding of the sanctuary is a subject which got numerous attacks in the inter-denominational polemics. It is especially true in the context of Eastern European society, where the dominant Christian denomination is Eastern Orthodoxy. This denomination has its own interpretation of the biblical concept of the sanctuary. Orthodox people perceive their church buildings as the local prototypes of the Old Testament sanctuary, and believe that they may get there the real forgiveness of their sins through participation in the liturgy and taking the Eucharist as the New Testament replacement for the obsolete Israelite rituals and traditions. Building their interpretation, Orthodox theologians severely criticize Adventist doctrinal developments. For instance, a famous Orthodox apologist, deacon Andrey Kurayev once won a debate with an Adventist pastor, having brought out an offensive thesis: “When the prophecies about the Second Coming that gave birth to the Advent movement did not materialize, the leaders of the new sect could preserve the authority of their organization only by giving their old prophecies a new interpretation. </a:t>
            </a:r>
            <a:r>
              <a:rPr lang="en-US" sz="1200" u="sng" kern="1200" dirty="0">
                <a:solidFill>
                  <a:schemeClr val="tx1"/>
                </a:solidFill>
                <a:effectLst/>
                <a:latin typeface="+mn-lt"/>
                <a:ea typeface="+mn-ea"/>
                <a:cs typeface="+mn-cs"/>
              </a:rPr>
              <a:t>Did anyone see Christ coming to the Earth again? Well, ‘mind spiritually, brothers.’</a:t>
            </a:r>
            <a:r>
              <a:rPr lang="en-US" sz="1200" kern="1200" dirty="0">
                <a:solidFill>
                  <a:schemeClr val="tx1"/>
                </a:solidFill>
                <a:effectLst/>
                <a:latin typeface="+mn-lt"/>
                <a:ea typeface="+mn-ea"/>
                <a:cs typeface="+mn-cs"/>
              </a:rPr>
              <a:t> He came spiritually, not bodily. He came not to us, but in heaven. There He made a ‘coming’ to a ‘heavenly sanctuary.’” He won the dispute because he could contrast “abstract Adventist speculations” with the “visible embodiment of the superior service” (Heb 8:6) in the Orthodox liturgy for the sympathetic audience. The Orthodox charges against the Adventist interpretation of the sanctuary also very often include the claims that Adventists supposedly promulgate the Old Testament issues, which lost their meaning in the New Testament. </a:t>
            </a:r>
          </a:p>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6</a:t>
            </a:fld>
            <a:endParaRPr lang="en-US" noProof="0"/>
          </a:p>
        </p:txBody>
      </p:sp>
    </p:spTree>
    <p:extLst>
      <p:ext uri="{BB962C8B-B14F-4D97-AF65-F5344CB8AC3E}">
        <p14:creationId xmlns:p14="http://schemas.microsoft.com/office/powerpoint/2010/main" val="294164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200" kern="1200" dirty="0">
                <a:solidFill>
                  <a:schemeClr val="tx1"/>
                </a:solidFill>
                <a:effectLst/>
                <a:latin typeface="+mn-lt"/>
                <a:ea typeface="+mn-ea"/>
                <a:cs typeface="+mn-cs"/>
              </a:rPr>
              <a:t>Eastern Orthodoxy and Adventism represent different Christian traditions. The first one claims historical succession for its doctrines from the Apostolic Church, relying on the ancient genealogy. The second denominational entity, Seventh-day Adventism emerged comparatively recently, in the middle of the 19</a:t>
            </a:r>
            <a:r>
              <a:rPr lang="en-PH" sz="1200" kern="1200" baseline="30000" dirty="0">
                <a:solidFill>
                  <a:schemeClr val="tx1"/>
                </a:solidFill>
                <a:effectLst/>
                <a:latin typeface="+mn-lt"/>
                <a:ea typeface="+mn-ea"/>
                <a:cs typeface="+mn-cs"/>
              </a:rPr>
              <a:t>th</a:t>
            </a:r>
            <a:r>
              <a:rPr lang="en-PH" sz="1200" kern="1200" dirty="0">
                <a:solidFill>
                  <a:schemeClr val="tx1"/>
                </a:solidFill>
                <a:effectLst/>
                <a:latin typeface="+mn-lt"/>
                <a:ea typeface="+mn-ea"/>
                <a:cs typeface="+mn-cs"/>
              </a:rPr>
              <a:t> century. It has been led by a </a:t>
            </a:r>
            <a:r>
              <a:rPr lang="en-PH" sz="1200" kern="1200" dirty="0" err="1">
                <a:solidFill>
                  <a:schemeClr val="tx1"/>
                </a:solidFill>
                <a:effectLst/>
                <a:latin typeface="+mn-lt"/>
                <a:ea typeface="+mn-ea"/>
                <a:cs typeface="+mn-cs"/>
              </a:rPr>
              <a:t>restorationist</a:t>
            </a:r>
            <a:r>
              <a:rPr lang="en-PH" sz="1200" kern="1200" dirty="0">
                <a:solidFill>
                  <a:schemeClr val="tx1"/>
                </a:solidFill>
                <a:effectLst/>
                <a:latin typeface="+mn-lt"/>
                <a:ea typeface="+mn-ea"/>
                <a:cs typeface="+mn-cs"/>
              </a:rPr>
              <a:t> spirit. And it views itself to be the faithful Remnant that rediscovered the genuine teaching of Apostles. Both believe that their convictions are fully compatible with the New Testament Christianity, nevertheless, both have different understanding of certain doctrines, including the doctrine of the sanctuary.</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Meanwhile, both churches, Eastern Orthodox and Seventh-day Adventists, are convinced that their teaching on the sanctuary is correct and firmly based on the Holy Scripture. In fact, their approaches to interpretation and application of the doctrine are diametrically opposite. This is what causes the fierce debates between the two denominations. What should the Christian worship point to? A continued validity of the Old Testament rites being performed by the Orthodox priests, or an awareness about the intercessory ministry of Christ in heaven? Is the special church building for worship crucial? What role should the New Testament priesthood play? All these questions require a clear take on what the core of the Eastern Orthodox and the Seventh-day Adventists approaches is to the doctrine of the sanctuary, and what doctrinal and practical consequences each approach imply. In a wide perspective, such study would help to define what approach corresponds more to the biblical teaching on the issue.</a:t>
            </a:r>
          </a:p>
        </p:txBody>
      </p:sp>
      <p:sp>
        <p:nvSpPr>
          <p:cNvPr id="4" name="Slide Number Placeholder 3"/>
          <p:cNvSpPr>
            <a:spLocks noGrp="1"/>
          </p:cNvSpPr>
          <p:nvPr>
            <p:ph type="sldNum" sz="quarter" idx="10"/>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290289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ecclesiological dimension is a crucial part of the Eastern Orthodox spirituality. The religious life of an Orthodox believer concentrates on visiting a church and participating in the liturgy. The church is perceived as a special sacred place where the proper communication with the Divine reality and the personal experience of sanctification occurs</a:t>
            </a:r>
            <a:r>
              <a:rPr lang="en-PH" sz="1200" kern="1200" dirty="0">
                <a:solidFill>
                  <a:schemeClr val="tx1"/>
                </a:solidFill>
                <a:effectLst/>
                <a:latin typeface="+mn-lt"/>
                <a:ea typeface="+mn-ea"/>
                <a:cs typeface="+mn-cs"/>
              </a:rPr>
              <a:t>: “The church is the center of our spiritual life. Our spiritual birth and transfiguration take place in it, here we take the Holy Communion, which gives eternal life, here we receive a blessing for family life in the sacrament of marriage, and here we are escorted to the path of eternal life. The grace of God is especially felt in the church. Having prayed inside, a believer comes out cleansed, comforted, and strengthened spiritually.”</a:t>
            </a:r>
            <a:r>
              <a:rPr lang="en-US" sz="1200" kern="1200" dirty="0">
                <a:solidFill>
                  <a:schemeClr val="tx1"/>
                </a:solidFill>
                <a:effectLst/>
                <a:latin typeface="+mn-lt"/>
                <a:ea typeface="+mn-ea"/>
                <a:cs typeface="+mn-cs"/>
              </a:rPr>
              <a:t> Therefore, such kind of an experience results in the ordinary believers’ making a strong association of the term “church” with the local cultic building and the rituals performed in it, rather than with a gathering of people. </a:t>
            </a:r>
            <a:r>
              <a:rPr lang="en-PH" sz="1200" kern="1200" dirty="0">
                <a:solidFill>
                  <a:schemeClr val="tx1"/>
                </a:solidFill>
                <a:effectLst/>
                <a:latin typeface="+mn-lt"/>
                <a:ea typeface="+mn-ea"/>
                <a:cs typeface="+mn-cs"/>
              </a:rPr>
              <a:t>All that happens during the Orthodox worship, all the facilities, furniture, and even the very structure of the shrine are </a:t>
            </a:r>
            <a:r>
              <a:rPr lang="en-US" sz="1200" kern="1200" dirty="0">
                <a:solidFill>
                  <a:schemeClr val="tx1"/>
                </a:solidFill>
                <a:effectLst/>
                <a:latin typeface="+mn-lt"/>
                <a:ea typeface="+mn-ea"/>
                <a:cs typeface="+mn-cs"/>
              </a:rPr>
              <a:t>claimed to be legitimate succession of the Old Testament tradition.</a:t>
            </a:r>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6181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The principle of analogy plays important role in the identification of Orthodox church building with Old Testament Jerusalem temple. There is an important observation to be made here: while there was only one unique temple building in the ancient capital of the Judean kingdom, which was divinely prohibited from being duplicating in the regions of the country (Deut 12:14; 1 Kgs 8:29), and only there was a liturgy legitimate, Eastern Orthodoxy perceives </a:t>
            </a:r>
            <a:r>
              <a:rPr lang="en-US" sz="1200" kern="1200" dirty="0">
                <a:solidFill>
                  <a:schemeClr val="tx1"/>
                </a:solidFill>
                <a:effectLst/>
                <a:latin typeface="+mn-lt"/>
                <a:ea typeface="+mn-ea"/>
                <a:cs typeface="+mn-cs"/>
              </a:rPr>
              <a:t>each of its properly constructed and consecrated shrine as a local temple where liturgy can be performed. </a:t>
            </a:r>
            <a:r>
              <a:rPr lang="en-PH" sz="1200" kern="1200" dirty="0">
                <a:solidFill>
                  <a:schemeClr val="tx1"/>
                </a:solidFill>
                <a:effectLst/>
                <a:latin typeface="+mn-lt"/>
                <a:ea typeface="+mn-ea"/>
                <a:cs typeface="+mn-cs"/>
              </a:rPr>
              <a:t>However, it should be remembered that Orthodox church buildings are just a resemblance, some sort of “New Testament adaptations,” but not an exact copy of the Jewish tabernacle. Orthodox believers are keeping ambiguous attitude towards Old Testament heritage: they try to highlight the succession of their faith with it in order to justify the claim “we accept the whole Bible,” but simultaneously claim deep antipathy towards it, because God, according to their understanding, rejected Jews as His chosen people and their worship practices as well:</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This appropriation of the Jewish Scriptures and of the heritage of Israel helped Christianity to survive the destruction of Jerusalem and to argue that with the coming of Christ Jerusalem had served its purpose the divine plan and could be forsaken. It also enabled Christianity to claim an affinity with the non-Jewish tradition as well as with the Jewish... These and other advantages were cited by the defenders of Christianity against Judaism. They did not usually mention, even though they often exhibited, the impoverishment that came from the supposition that in the Old Testament and in the Jewish elements of the New Testament the Christian church had as much of the tradition of Judaism as it would ever need.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DDBACE-0F8F-43FD-98F0-DEE13552DADA}" type="slidenum">
              <a:rPr lang="en-US" noProof="0" smtClean="0"/>
              <a:t>9</a:t>
            </a:fld>
            <a:endParaRPr lang="en-US" noProof="0"/>
          </a:p>
        </p:txBody>
      </p:sp>
    </p:spTree>
    <p:extLst>
      <p:ext uri="{BB962C8B-B14F-4D97-AF65-F5344CB8AC3E}">
        <p14:creationId xmlns:p14="http://schemas.microsoft.com/office/powerpoint/2010/main" val="346950671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2.jpg"/><Relationship Id="rId4" Type="http://schemas.openxmlformats.org/officeDocument/2006/relationships/image" Target="../media/image31.webp"/></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812085" y="5833776"/>
            <a:ext cx="4099187" cy="764987"/>
          </a:xfrm>
        </p:spPr>
        <p:txBody>
          <a:bodyPr/>
          <a:lstStyle/>
          <a:p>
            <a:r>
              <a:rPr lang="ru-RU" sz="2400" dirty="0"/>
              <a:t>Богдан </a:t>
            </a:r>
            <a:r>
              <a:rPr lang="ru-RU" sz="2400" noProof="1"/>
              <a:t>коваль,</a:t>
            </a:r>
          </a:p>
          <a:p>
            <a:r>
              <a:rPr lang="ru-RU" noProof="1"/>
              <a:t>Докторант богословия</a:t>
            </a:r>
            <a:endParaRPr lang="en-US" noProof="1"/>
          </a:p>
          <a:p>
            <a:endParaRPr lang="en-US" dirty="0"/>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012" r="16012"/>
          <a:stretch>
            <a:fillRect/>
          </a:stretch>
        </p:blipFill>
        <p:spPr/>
      </p:pic>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5024486" y="1981895"/>
            <a:ext cx="6886786" cy="2078700"/>
          </a:xfrm>
        </p:spPr>
        <p:txBody>
          <a:bodyPr/>
          <a:lstStyle/>
          <a:p>
            <a:r>
              <a:rPr lang="ru-RU" sz="4000" dirty="0"/>
              <a:t>Доктрина о святилище и её</a:t>
            </a:r>
            <a:r>
              <a:rPr lang="en-US" sz="4000" dirty="0"/>
              <a:t> </a:t>
            </a:r>
            <a:r>
              <a:rPr lang="ru-RU" sz="4000" dirty="0"/>
              <a:t>эсхатологическое применение в богословии православной церкви и церкви адвентистов седьмого дня  </a:t>
            </a:r>
            <a:endParaRPr lang="en-US" sz="4000" dirty="0"/>
          </a:p>
        </p:txBody>
      </p:sp>
    </p:spTree>
    <p:extLst>
      <p:ext uri="{BB962C8B-B14F-4D97-AF65-F5344CB8AC3E}">
        <p14:creationId xmlns:p14="http://schemas.microsoft.com/office/powerpoint/2010/main" val="8092636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ctr"/>
            <a:fld id="{B67B645E-C5E5-4727-B977-D372A0AA71D9}" type="slidenum">
              <a:rPr lang="en-US" noProof="0" smtClean="0"/>
              <a:pPr algn="ctr"/>
              <a:t>10</a:t>
            </a:fld>
            <a:endParaRPr lang="en-US" noProof="0"/>
          </a:p>
        </p:txBody>
      </p:sp>
      <p:pic>
        <p:nvPicPr>
          <p:cNvPr id="3074" name="Picture 2" descr="https://lh7-us.googleusercontent.com/fTEAPyLpPG4unlYQVWztU4NG1fzZ6NMz4XDCN6b7eQjoBTBPLVSQ3AqNsflNyhZgAi5qDIJjQCrGXgmjZ7__Z86UvZHQcMoJEHngNny5IUPH6CqCcqCFle0lkNsK3AhXfXTOwr8V0YBT4dD5dxZYDQ=s2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952948" y="812800"/>
            <a:ext cx="4064000" cy="444500"/>
          </a:xfrm>
        </p:spPr>
        <p:txBody>
          <a:bodyPr/>
          <a:lstStyle/>
          <a:p>
            <a:r>
              <a:rPr lang="ru-RU" sz="4000" dirty="0"/>
              <a:t>СТРУКТУРА ПРАВОСЛАВНОГО ХРАМА</a:t>
            </a:r>
            <a:endParaRPr lang="en-US" sz="4000" dirty="0"/>
          </a:p>
        </p:txBody>
      </p:sp>
      <p:sp>
        <p:nvSpPr>
          <p:cNvPr id="4" name="Rectangle 3"/>
          <p:cNvSpPr/>
          <p:nvPr/>
        </p:nvSpPr>
        <p:spPr>
          <a:xfrm>
            <a:off x="9246974" y="1795492"/>
            <a:ext cx="2667000" cy="4524315"/>
          </a:xfrm>
          <a:prstGeom prst="rect">
            <a:avLst/>
          </a:prstGeom>
        </p:spPr>
        <p:txBody>
          <a:bodyPr wrap="square">
            <a:spAutoFit/>
          </a:bodyPr>
          <a:lstStyle/>
          <a:p>
            <a:r>
              <a:rPr lang="ru-RU" dirty="0"/>
              <a:t>Священное служение нашей Православной Церкви одним простым взглядом на свое великолепие рождает в смиренных душах благоговейные чувства, но несравненно более высокие чувства благоговения... могут возбудить понимание таинственной силы и сущности церковных обрядов.</a:t>
            </a:r>
            <a:endParaRPr lang="en-US" dirty="0"/>
          </a:p>
          <a:p>
            <a:pPr algn="r"/>
            <a:r>
              <a:rPr lang="ru-RU" dirty="0"/>
              <a:t>Вениамин Румовский, </a:t>
            </a:r>
            <a:r>
              <a:rPr lang="ru-RU" i="1" dirty="0"/>
              <a:t>Новая скрижаль</a:t>
            </a:r>
            <a:endParaRPr lang="en-US" i="1" dirty="0"/>
          </a:p>
        </p:txBody>
      </p:sp>
    </p:spTree>
    <p:extLst>
      <p:ext uri="{BB962C8B-B14F-4D97-AF65-F5344CB8AC3E}">
        <p14:creationId xmlns:p14="http://schemas.microsoft.com/office/powerpoint/2010/main" val="19202289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4E88-7F23-493B-B73F-B2C433AD9FBA}"/>
              </a:ext>
            </a:extLst>
          </p:cNvPr>
          <p:cNvSpPr>
            <a:spLocks noGrp="1"/>
          </p:cNvSpPr>
          <p:nvPr>
            <p:ph type="title"/>
          </p:nvPr>
        </p:nvSpPr>
        <p:spPr/>
        <p:txBody>
          <a:bodyPr/>
          <a:lstStyle/>
          <a:p>
            <a:r>
              <a:rPr lang="ru-RU" dirty="0"/>
              <a:t>ЕВХАРИСТИЧЕСКАЯ ЭККЛЕСИОЛОГИЯ/ЭСХАТОЛОГИЯ</a:t>
            </a:r>
            <a:endParaRPr lang="en-US" dirty="0"/>
          </a:p>
        </p:txBody>
      </p:sp>
      <p:sp>
        <p:nvSpPr>
          <p:cNvPr id="47" name="Text Placeholder 46">
            <a:extLst>
              <a:ext uri="{FF2B5EF4-FFF2-40B4-BE49-F238E27FC236}">
                <a16:creationId xmlns:a16="http://schemas.microsoft.com/office/drawing/2014/main" id="{1450C112-2EB4-4D8A-B3F5-02B79221F504}"/>
              </a:ext>
            </a:extLst>
          </p:cNvPr>
          <p:cNvSpPr>
            <a:spLocks noGrp="1"/>
          </p:cNvSpPr>
          <p:nvPr>
            <p:ph type="body" sz="quarter" idx="13"/>
          </p:nvPr>
        </p:nvSpPr>
        <p:spPr>
          <a:xfrm>
            <a:off x="431799" y="1008000"/>
            <a:ext cx="11329200" cy="592200"/>
          </a:xfrm>
        </p:spPr>
        <p:txBody>
          <a:bodyPr/>
          <a:lstStyle/>
          <a:p>
            <a:r>
              <a:rPr lang="ru-RU" sz="2800" i="1" dirty="0"/>
              <a:t>Присутствие Царства Божьего в православной литургии</a:t>
            </a:r>
            <a:endParaRPr lang="en-US" sz="2800" i="1" dirty="0"/>
          </a:p>
        </p:txBody>
      </p:sp>
      <p:sp>
        <p:nvSpPr>
          <p:cNvPr id="6" name="Text Placeholder 5">
            <a:extLst>
              <a:ext uri="{FF2B5EF4-FFF2-40B4-BE49-F238E27FC236}">
                <a16:creationId xmlns:a16="http://schemas.microsoft.com/office/drawing/2014/main" id="{CE395A7A-A327-4B6E-AC82-4987C1FC2E30}"/>
              </a:ext>
            </a:extLst>
          </p:cNvPr>
          <p:cNvSpPr>
            <a:spLocks noGrp="1"/>
          </p:cNvSpPr>
          <p:nvPr>
            <p:ph type="body" sz="quarter" idx="15"/>
          </p:nvPr>
        </p:nvSpPr>
        <p:spPr/>
        <p:txBody>
          <a:bodyPr/>
          <a:lstStyle/>
          <a:p>
            <a:r>
              <a:rPr lang="ru-RU" dirty="0"/>
              <a:t>Сергий Булгаков</a:t>
            </a:r>
            <a:endParaRPr lang="en-US" dirty="0"/>
          </a:p>
        </p:txBody>
      </p:sp>
      <p:sp>
        <p:nvSpPr>
          <p:cNvPr id="8" name="Text Placeholder 7">
            <a:extLst>
              <a:ext uri="{FF2B5EF4-FFF2-40B4-BE49-F238E27FC236}">
                <a16:creationId xmlns:a16="http://schemas.microsoft.com/office/drawing/2014/main" id="{2D78387A-D25C-4165-9DF6-D6E3E0BDAFC1}"/>
              </a:ext>
            </a:extLst>
          </p:cNvPr>
          <p:cNvSpPr>
            <a:spLocks noGrp="1"/>
          </p:cNvSpPr>
          <p:nvPr>
            <p:ph type="body" sz="quarter" idx="33"/>
          </p:nvPr>
        </p:nvSpPr>
        <p:spPr/>
        <p:txBody>
          <a:bodyPr/>
          <a:lstStyle/>
          <a:p>
            <a:r>
              <a:rPr lang="ru-RU" dirty="0"/>
              <a:t>(1871-1944)</a:t>
            </a:r>
            <a:endParaRPr lang="en-US" dirty="0"/>
          </a:p>
        </p:txBody>
      </p:sp>
      <p:sp>
        <p:nvSpPr>
          <p:cNvPr id="7" name="Text Placeholder 6">
            <a:extLst>
              <a:ext uri="{FF2B5EF4-FFF2-40B4-BE49-F238E27FC236}">
                <a16:creationId xmlns:a16="http://schemas.microsoft.com/office/drawing/2014/main" id="{E193BE18-C7A1-49A0-961F-EF3DA2E43863}"/>
              </a:ext>
            </a:extLst>
          </p:cNvPr>
          <p:cNvSpPr>
            <a:spLocks noGrp="1"/>
          </p:cNvSpPr>
          <p:nvPr>
            <p:ph type="body" sz="quarter" idx="16"/>
          </p:nvPr>
        </p:nvSpPr>
        <p:spPr/>
        <p:txBody>
          <a:bodyPr/>
          <a:lstStyle/>
          <a:p>
            <a:r>
              <a:rPr lang="ru-RU" dirty="0"/>
              <a:t>«Евхаристическое преложение, которое есть и евхаристическая жертва, в себе содержит «воспоминание», то есть наличие всех его моментов в неслитном соединении. Оно включает в себя и начало, и средину, и конец совершения всего Божественного домостроительства, которое есть актуальное Богочеловечество».</a:t>
            </a:r>
            <a:endParaRPr lang="en-US" dirty="0"/>
          </a:p>
        </p:txBody>
      </p:sp>
      <p:sp>
        <p:nvSpPr>
          <p:cNvPr id="10" name="Text Placeholder 9">
            <a:extLst>
              <a:ext uri="{FF2B5EF4-FFF2-40B4-BE49-F238E27FC236}">
                <a16:creationId xmlns:a16="http://schemas.microsoft.com/office/drawing/2014/main" id="{463366FC-5890-4401-A035-A1945CD5B03E}"/>
              </a:ext>
            </a:extLst>
          </p:cNvPr>
          <p:cNvSpPr>
            <a:spLocks noGrp="1"/>
          </p:cNvSpPr>
          <p:nvPr>
            <p:ph type="body" sz="quarter" idx="35"/>
          </p:nvPr>
        </p:nvSpPr>
        <p:spPr/>
        <p:txBody>
          <a:bodyPr/>
          <a:lstStyle/>
          <a:p>
            <a:r>
              <a:rPr lang="ru-RU" dirty="0"/>
              <a:t>Иоанн Зизиулас</a:t>
            </a:r>
            <a:endParaRPr lang="en-US" dirty="0"/>
          </a:p>
        </p:txBody>
      </p:sp>
      <p:sp>
        <p:nvSpPr>
          <p:cNvPr id="12" name="Text Placeholder 11">
            <a:extLst>
              <a:ext uri="{FF2B5EF4-FFF2-40B4-BE49-F238E27FC236}">
                <a16:creationId xmlns:a16="http://schemas.microsoft.com/office/drawing/2014/main" id="{06DB1517-5B2A-4642-B83D-7221F8B69CD8}"/>
              </a:ext>
            </a:extLst>
          </p:cNvPr>
          <p:cNvSpPr>
            <a:spLocks noGrp="1"/>
          </p:cNvSpPr>
          <p:nvPr>
            <p:ph type="body" sz="quarter" idx="37"/>
          </p:nvPr>
        </p:nvSpPr>
        <p:spPr/>
        <p:txBody>
          <a:bodyPr/>
          <a:lstStyle/>
          <a:p>
            <a:r>
              <a:rPr lang="ru-RU" dirty="0"/>
              <a:t>(1931-2023)</a:t>
            </a:r>
            <a:endParaRPr lang="en-US" dirty="0"/>
          </a:p>
        </p:txBody>
      </p:sp>
      <p:sp>
        <p:nvSpPr>
          <p:cNvPr id="11" name="Text Placeholder 10">
            <a:extLst>
              <a:ext uri="{FF2B5EF4-FFF2-40B4-BE49-F238E27FC236}">
                <a16:creationId xmlns:a16="http://schemas.microsoft.com/office/drawing/2014/main" id="{6A3749A7-1EE7-44BF-8B36-93BE1DBD3725}"/>
              </a:ext>
            </a:extLst>
          </p:cNvPr>
          <p:cNvSpPr>
            <a:spLocks noGrp="1"/>
          </p:cNvSpPr>
          <p:nvPr>
            <p:ph type="body" sz="quarter" idx="36"/>
          </p:nvPr>
        </p:nvSpPr>
        <p:spPr/>
        <p:txBody>
          <a:bodyPr/>
          <a:lstStyle/>
          <a:p>
            <a:r>
              <a:rPr lang="ru-RU" dirty="0"/>
              <a:t>«Экклесиологическое понимание Евхаристии сообщает последней космологическое измерение, а евхаристическое понимание Церкви придает ей эсхатологический характер, объясняет, каким образом Церковь существует в мире, но она не от мира сего».</a:t>
            </a:r>
            <a:endParaRPr lang="en-US" noProof="1"/>
          </a:p>
          <a:p>
            <a:endParaRPr lang="en-US" dirty="0"/>
          </a:p>
        </p:txBody>
      </p:sp>
      <p:sp>
        <p:nvSpPr>
          <p:cNvPr id="14" name="Text Placeholder 13">
            <a:extLst>
              <a:ext uri="{FF2B5EF4-FFF2-40B4-BE49-F238E27FC236}">
                <a16:creationId xmlns:a16="http://schemas.microsoft.com/office/drawing/2014/main" id="{CAE39E65-6300-43C2-96EE-FE89E277BD66}"/>
              </a:ext>
            </a:extLst>
          </p:cNvPr>
          <p:cNvSpPr>
            <a:spLocks noGrp="1"/>
          </p:cNvSpPr>
          <p:nvPr>
            <p:ph type="body" sz="quarter" idx="39"/>
          </p:nvPr>
        </p:nvSpPr>
        <p:spPr/>
        <p:txBody>
          <a:bodyPr/>
          <a:lstStyle/>
          <a:p>
            <a:r>
              <a:rPr lang="ru-RU" dirty="0"/>
              <a:t>Александр Шмеман</a:t>
            </a:r>
            <a:endParaRPr lang="en-US" dirty="0"/>
          </a:p>
        </p:txBody>
      </p:sp>
      <p:sp>
        <p:nvSpPr>
          <p:cNvPr id="16" name="Text Placeholder 15">
            <a:extLst>
              <a:ext uri="{FF2B5EF4-FFF2-40B4-BE49-F238E27FC236}">
                <a16:creationId xmlns:a16="http://schemas.microsoft.com/office/drawing/2014/main" id="{26339606-8F84-4F70-BA82-12129AE63E46}"/>
              </a:ext>
            </a:extLst>
          </p:cNvPr>
          <p:cNvSpPr>
            <a:spLocks noGrp="1"/>
          </p:cNvSpPr>
          <p:nvPr>
            <p:ph type="body" sz="quarter" idx="41"/>
          </p:nvPr>
        </p:nvSpPr>
        <p:spPr/>
        <p:txBody>
          <a:bodyPr/>
          <a:lstStyle/>
          <a:p>
            <a:r>
              <a:rPr lang="ru-RU" dirty="0"/>
              <a:t>(1921-1983)</a:t>
            </a:r>
            <a:endParaRPr lang="en-US" dirty="0"/>
          </a:p>
        </p:txBody>
      </p:sp>
      <p:sp>
        <p:nvSpPr>
          <p:cNvPr id="15" name="Text Placeholder 14">
            <a:extLst>
              <a:ext uri="{FF2B5EF4-FFF2-40B4-BE49-F238E27FC236}">
                <a16:creationId xmlns:a16="http://schemas.microsoft.com/office/drawing/2014/main" id="{A5BE34B7-672D-4390-B2F7-050BA6A3BA8A}"/>
              </a:ext>
            </a:extLst>
          </p:cNvPr>
          <p:cNvSpPr>
            <a:spLocks noGrp="1"/>
          </p:cNvSpPr>
          <p:nvPr>
            <p:ph type="body" sz="quarter" idx="40"/>
          </p:nvPr>
        </p:nvSpPr>
        <p:spPr/>
        <p:txBody>
          <a:bodyPr/>
          <a:lstStyle/>
          <a:p>
            <a:r>
              <a:rPr lang="ru-RU" dirty="0"/>
              <a:t>«Таинства должны рассматриваться как locus, самый центр эсхатологического понимания и переживания Церкви. Вся Литургия должна рассматриваться как таинство Царства Божия, Церковь – как присутствие и причастность грядущего Царства».</a:t>
            </a:r>
            <a:endParaRPr lang="en-US" noProof="1"/>
          </a:p>
          <a:p>
            <a:endParaRPr lang="en-US" dirty="0"/>
          </a:p>
        </p:txBody>
      </p:sp>
      <p:sp>
        <p:nvSpPr>
          <p:cNvPr id="32" name="Slide Number Placeholder 31">
            <a:extLst>
              <a:ext uri="{FF2B5EF4-FFF2-40B4-BE49-F238E27FC236}">
                <a16:creationId xmlns:a16="http://schemas.microsoft.com/office/drawing/2014/main" id="{C592E3C7-C5F5-487D-BD26-C4DBC1741ACF}"/>
              </a:ext>
            </a:extLst>
          </p:cNvPr>
          <p:cNvSpPr>
            <a:spLocks noGrp="1"/>
          </p:cNvSpPr>
          <p:nvPr>
            <p:ph type="sldNum" sz="quarter" idx="43"/>
          </p:nvPr>
        </p:nvSpPr>
        <p:spPr/>
        <p:txBody>
          <a:bodyPr/>
          <a:lstStyle/>
          <a:p>
            <a:fld id="{B67B645E-C5E5-4727-B977-D372A0AA71D9}" type="slidenum">
              <a:rPr lang="en-US" smtClean="0"/>
              <a:pPr/>
              <a:t>11</a:t>
            </a:fld>
            <a:endParaRPr lang="en-US" dirty="0"/>
          </a:p>
        </p:txBody>
      </p:sp>
      <p:pic>
        <p:nvPicPr>
          <p:cNvPr id="5" name="Picture Placeholder 4"/>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5038" b="15038"/>
          <a:stretch>
            <a:fillRect/>
          </a:stretch>
        </p:blipFill>
        <p:spPr/>
      </p:pic>
      <p:pic>
        <p:nvPicPr>
          <p:cNvPr id="9" name="Picture Placeholder 8"/>
          <p:cNvPicPr>
            <a:picLocks noGrp="1" noChangeAspect="1"/>
          </p:cNvPicPr>
          <p:nvPr>
            <p:ph type="pic" sz="quarter" idx="34"/>
          </p:nvPr>
        </p:nvPicPr>
        <p:blipFill>
          <a:blip r:embed="rId4">
            <a:extLst>
              <a:ext uri="{28A0092B-C50C-407E-A947-70E740481C1C}">
                <a14:useLocalDpi xmlns:a14="http://schemas.microsoft.com/office/drawing/2010/main" val="0"/>
              </a:ext>
            </a:extLst>
          </a:blip>
          <a:srcRect l="13946" r="13946"/>
          <a:stretch>
            <a:fillRect/>
          </a:stretch>
        </p:blipFill>
        <p:spPr/>
      </p:pic>
      <p:pic>
        <p:nvPicPr>
          <p:cNvPr id="17" name="Picture Placeholder 16"/>
          <p:cNvPicPr>
            <a:picLocks noGrp="1" noChangeAspect="1"/>
          </p:cNvPicPr>
          <p:nvPr>
            <p:ph type="pic" sz="quarter" idx="38"/>
          </p:nvPr>
        </p:nvPicPr>
        <p:blipFill>
          <a:blip r:embed="rId5">
            <a:extLst>
              <a:ext uri="{28A0092B-C50C-407E-A947-70E740481C1C}">
                <a14:useLocalDpi xmlns:a14="http://schemas.microsoft.com/office/drawing/2010/main" val="0"/>
              </a:ext>
            </a:extLst>
          </a:blip>
          <a:srcRect l="16808" r="16808"/>
          <a:stretch>
            <a:fillRect/>
          </a:stretch>
        </p:blipFill>
        <p:spPr/>
      </p:pic>
    </p:spTree>
    <p:extLst>
      <p:ext uri="{BB962C8B-B14F-4D97-AF65-F5344CB8AC3E}">
        <p14:creationId xmlns:p14="http://schemas.microsoft.com/office/powerpoint/2010/main" val="82471715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364300" y="266700"/>
            <a:ext cx="5045900" cy="1583399"/>
          </a:xfrm>
        </p:spPr>
        <p:txBody>
          <a:bodyPr/>
          <a:lstStyle/>
          <a:p>
            <a:pPr>
              <a:lnSpc>
                <a:spcPct val="100000"/>
              </a:lnSpc>
            </a:pPr>
            <a:r>
              <a:rPr lang="ru-RU" sz="3200" dirty="0"/>
              <a:t>адвентизм: СВЯТИЛИЩе на  небесах и христос как единый посредник</a:t>
            </a:r>
            <a:endParaRPr lang="en-US" sz="3200" dirty="0"/>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364300" y="2066100"/>
            <a:ext cx="5045900" cy="3648900"/>
          </a:xfrm>
        </p:spPr>
        <p:txBody>
          <a:bodyPr/>
          <a:lstStyle/>
          <a:p>
            <a:r>
              <a:rPr lang="ru-RU" cap="none" dirty="0"/>
              <a:t>Первосвященническое служение Христа в небесном святилище… следует рассматривать как высшую реальность. С чисто практической точки зрения верующему больше не нужно совершать обряды. Ему больше не придется полагаться на посредничество человеческих священников. Теперь, через Иисуса, своего великого Первосвященника, чья кровь способна удалить пятна греха и вины, он может с уверенностью предстать перед самим Богом.</a:t>
            </a:r>
          </a:p>
          <a:p>
            <a:pPr algn="r"/>
            <a:r>
              <a:rPr lang="en-US" cap="none" dirty="0"/>
              <a:t>Herbert Kiesler, “An Exegesis of the Selected Passages,” </a:t>
            </a:r>
            <a:r>
              <a:rPr lang="en-US" i="1" cap="none" dirty="0"/>
              <a:t>DARCOM</a:t>
            </a:r>
            <a:r>
              <a:rPr lang="en-US" cap="none" dirty="0"/>
              <a:t>, vol. 4 </a:t>
            </a:r>
            <a:endParaRPr lang="en-US" i="1" cap="none" noProof="1"/>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12</a:t>
            </a:fld>
            <a:endParaRPr lang="en-US" dirty="0"/>
          </a:p>
        </p:txBody>
      </p:sp>
      <p:pic>
        <p:nvPicPr>
          <p:cNvPr id="6" name="Picture Placeholder 5"/>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280" r="1280"/>
          <a:stretch>
            <a:fillRect/>
          </a:stretch>
        </p:blipFill>
        <p:spPr/>
      </p:pic>
    </p:spTree>
    <p:extLst>
      <p:ext uri="{BB962C8B-B14F-4D97-AF65-F5344CB8AC3E}">
        <p14:creationId xmlns:p14="http://schemas.microsoft.com/office/powerpoint/2010/main" val="898747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a:xfrm>
            <a:off x="432000" y="1003486"/>
            <a:ext cx="11329200" cy="5039250"/>
          </a:xfrm>
        </p:spPr>
        <p:txBody>
          <a:bodyPr/>
          <a:lstStyle/>
          <a:p>
            <a:pPr marL="0" indent="0">
              <a:buNone/>
            </a:pPr>
            <a:r>
              <a:rPr lang="ru-RU" sz="2000" dirty="0"/>
              <a:t>На небесах находится святилище, </a:t>
            </a:r>
            <a:r>
              <a:rPr lang="ru-RU" sz="2000" b="1" dirty="0"/>
              <a:t>истинная скиния</a:t>
            </a:r>
            <a:r>
              <a:rPr lang="ru-RU" sz="2000" dirty="0"/>
              <a:t>, которую воздвиг Господь, а не человек. Там ради нас Христос совершает служение, благодаря которому верующие могут воспользоваться благами Его искупительной жертвы, принесенной однажды на кресте за всех живущих на земле. Сразу же после вознесения Христос был провозглашен нашим </a:t>
            </a:r>
            <a:r>
              <a:rPr lang="ru-RU" sz="2000" b="1" dirty="0"/>
              <a:t>великим Первосвященником</a:t>
            </a:r>
            <a:r>
              <a:rPr lang="ru-RU" sz="2000" dirty="0"/>
              <a:t>, приступив к ходатайственному служению, прообразом которого была работа первосвященника в святом отделении земного святилища. В 1844 году, в конце пророческого периода в 2300 дней, Он приступил ко второй и заключительной фазе Своего искупительного служения, прообразом которой была работа первосвященника во Святом святых земного святилища. Это фаза </a:t>
            </a:r>
            <a:r>
              <a:rPr lang="ru-RU" sz="2000" b="1" dirty="0"/>
              <a:t>следственного суда</a:t>
            </a:r>
            <a:r>
              <a:rPr lang="ru-RU" sz="2000" dirty="0"/>
              <a:t>, являющаяся частью процесса окончательного удаления всех грехов. Прообразом ее является очищение древнего еврейского святилища в День искупления. В том прообразном служении святилище очищалось кровью приносимых в жертву животных, однако небесное очищается кровью совершенной жертвы Самого Христа. Следственный суд позволяет всем небожителям увидеть, кто из умерших почил во Христе и потому достоин в Нем принять участие в первом </a:t>
            </a:r>
            <a:r>
              <a:rPr lang="ru-RU" sz="2000" b="1" dirty="0"/>
              <a:t>воскресении</a:t>
            </a:r>
            <a:r>
              <a:rPr lang="ru-RU" sz="2000" dirty="0"/>
              <a:t>. На этом суде становится также явным, кто из еще живущих на земле пребывает во Христе, соблюдая заповеди Божьи и веру Иисуса, и потому готов в Нем к водворению в Его вечное Царство. Этот суд подтверждает справедливость Бога, выраженную в спасении тех, кто верит в Иисуса. Суд провозглашает, что те, кто остался верным Богу, получат Царство. Когда же это служение Христа завершится, закончится и отведенное для людей время испытания перед Его </a:t>
            </a:r>
            <a:r>
              <a:rPr lang="ru-RU" sz="2000" b="1" dirty="0"/>
              <a:t>Вторым пришествием</a:t>
            </a:r>
            <a:r>
              <a:rPr lang="ru-RU" sz="2000" dirty="0"/>
              <a:t>. (Лев. 16; Числ. 14:34; Иез. 4:6; Дан. 7:9—27; 8:13, 14; 9:24—27; Евр. 1:3; 2:16, 17; 4:14-16; 8:1-5; 9:11-28; 10:19-22; Откр. 8:3-5; 11:19; 14:6, 7; 20:12; 14:12; 22:11, 12.)</a:t>
            </a:r>
            <a:endParaRPr lang="en-US" sz="2000" dirty="0"/>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13</a:t>
            </a:fld>
            <a:endParaRPr lang="en-US" dirty="0"/>
          </a:p>
        </p:txBody>
      </p:sp>
      <p:sp>
        <p:nvSpPr>
          <p:cNvPr id="13" name="Title 12"/>
          <p:cNvSpPr>
            <a:spLocks noGrp="1"/>
          </p:cNvSpPr>
          <p:nvPr>
            <p:ph type="title"/>
          </p:nvPr>
        </p:nvSpPr>
        <p:spPr/>
        <p:txBody>
          <a:bodyPr/>
          <a:lstStyle/>
          <a:p>
            <a:r>
              <a:rPr lang="ru-RU" i="1" dirty="0"/>
              <a:t>Основные положения вероучения АСД</a:t>
            </a:r>
            <a:r>
              <a:rPr lang="ru-RU" dirty="0"/>
              <a:t>, с. 28</a:t>
            </a:r>
            <a:endParaRPr lang="en-US" dirty="0"/>
          </a:p>
        </p:txBody>
      </p:sp>
    </p:spTree>
    <p:extLst>
      <p:ext uri="{BB962C8B-B14F-4D97-AF65-F5344CB8AC3E}">
        <p14:creationId xmlns:p14="http://schemas.microsoft.com/office/powerpoint/2010/main" val="19316206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ru-RU" dirty="0"/>
              <a:t>Православие</a:t>
            </a:r>
            <a:endParaRPr lang="en-US" dirty="0"/>
          </a:p>
        </p:txBody>
      </p:sp>
      <p:sp>
        <p:nvSpPr>
          <p:cNvPr id="3" name="Content Placeholder 2"/>
          <p:cNvSpPr>
            <a:spLocks noGrp="1"/>
          </p:cNvSpPr>
          <p:nvPr>
            <p:ph sz="half" idx="2"/>
          </p:nvPr>
        </p:nvSpPr>
        <p:spPr/>
        <p:txBody>
          <a:bodyPr/>
          <a:lstStyle/>
          <a:p>
            <a:r>
              <a:rPr lang="ru-RU" sz="2000" b="1" dirty="0"/>
              <a:t>Пространство для богослужения: </a:t>
            </a:r>
            <a:r>
              <a:rPr lang="ru-RU" sz="2000" dirty="0"/>
              <a:t>культовое здание как </a:t>
            </a:r>
            <a:r>
              <a:rPr lang="ru-RU" sz="2000" b="1" dirty="0"/>
              <a:t>храм</a:t>
            </a:r>
            <a:r>
              <a:rPr lang="ru-RU" sz="2000" dirty="0"/>
              <a:t>, место «сошествия Царства Божьего в земную реальность»</a:t>
            </a:r>
            <a:r>
              <a:rPr lang="en-US" sz="2000" dirty="0"/>
              <a:t>; </a:t>
            </a:r>
            <a:r>
              <a:rPr lang="ru-RU" sz="2000" dirty="0"/>
              <a:t>храм должен быть соответствующим образом устроен и украшен (трёхчастная структура; иконостас, алтарь и т.п.)</a:t>
            </a:r>
          </a:p>
          <a:p>
            <a:r>
              <a:rPr lang="ru-RU" sz="2000" b="1" dirty="0"/>
              <a:t>Характер богослужения: </a:t>
            </a:r>
            <a:r>
              <a:rPr lang="ru-RU" sz="2000" dirty="0"/>
              <a:t>литургия; таинства, особенно Евхаристия, являются центром богослужения; идея обожения</a:t>
            </a:r>
          </a:p>
          <a:p>
            <a:r>
              <a:rPr lang="ru-RU" sz="2000" b="1" dirty="0"/>
              <a:t>Статус священства: </a:t>
            </a:r>
            <a:r>
              <a:rPr lang="ru-RU" sz="2000" dirty="0"/>
              <a:t>разница между клиром и миром; особые одежды для клириков, чтобы подчеркнуть статус</a:t>
            </a:r>
          </a:p>
          <a:p>
            <a:r>
              <a:rPr lang="ru-RU" sz="2000" b="1" dirty="0"/>
              <a:t>Возможность прощения грехов: </a:t>
            </a:r>
            <a:r>
              <a:rPr lang="ru-RU" sz="2000" dirty="0"/>
              <a:t>грехи прощает Бог, но священникам дана власть говорить разрешительную формулу от имени Бога</a:t>
            </a:r>
          </a:p>
          <a:p>
            <a:pPr marL="0" indent="0">
              <a:buNone/>
            </a:pPr>
            <a:endParaRPr lang="en-US" sz="2000" dirty="0"/>
          </a:p>
        </p:txBody>
      </p:sp>
      <p:sp>
        <p:nvSpPr>
          <p:cNvPr id="4" name="Text Placeholder 3"/>
          <p:cNvSpPr>
            <a:spLocks noGrp="1"/>
          </p:cNvSpPr>
          <p:nvPr>
            <p:ph type="body" sz="quarter" idx="12"/>
          </p:nvPr>
        </p:nvSpPr>
        <p:spPr/>
        <p:txBody>
          <a:bodyPr/>
          <a:lstStyle/>
          <a:p>
            <a:pPr lvl="0"/>
            <a:r>
              <a:rPr lang="ru-RU" sz="2000" b="1" dirty="0">
                <a:solidFill>
                  <a:prstClr val="black">
                    <a:lumMod val="75000"/>
                    <a:lumOff val="25000"/>
                  </a:prstClr>
                </a:solidFill>
              </a:rPr>
              <a:t>Пространство для богослужения: </a:t>
            </a:r>
            <a:r>
              <a:rPr lang="ru-RU" sz="2000" dirty="0">
                <a:solidFill>
                  <a:prstClr val="black">
                    <a:lumMod val="75000"/>
                    <a:lumOff val="25000"/>
                  </a:prstClr>
                </a:solidFill>
              </a:rPr>
              <a:t>культовое здание как </a:t>
            </a:r>
            <a:r>
              <a:rPr lang="ru-RU" sz="2000" b="1" dirty="0">
                <a:solidFill>
                  <a:prstClr val="black">
                    <a:lumMod val="75000"/>
                    <a:lumOff val="25000"/>
                  </a:prstClr>
                </a:solidFill>
              </a:rPr>
              <a:t>синагога</a:t>
            </a:r>
            <a:r>
              <a:rPr lang="ru-RU" sz="2000" dirty="0">
                <a:solidFill>
                  <a:prstClr val="black">
                    <a:lumMod val="75000"/>
                    <a:lumOff val="25000"/>
                  </a:prstClr>
                </a:solidFill>
              </a:rPr>
              <a:t>, место собрания народа Божьего для прославления, поклонения и изучения Слова</a:t>
            </a:r>
            <a:r>
              <a:rPr lang="en-US" sz="2000" dirty="0">
                <a:solidFill>
                  <a:prstClr val="black">
                    <a:lumMod val="75000"/>
                    <a:lumOff val="25000"/>
                  </a:prstClr>
                </a:solidFill>
              </a:rPr>
              <a:t>; </a:t>
            </a:r>
            <a:r>
              <a:rPr lang="ru-RU" sz="2000" dirty="0">
                <a:solidFill>
                  <a:prstClr val="black">
                    <a:lumMod val="75000"/>
                    <a:lumOff val="25000"/>
                  </a:prstClr>
                </a:solidFill>
              </a:rPr>
              <a:t>собрание может проводиться в любом месте, как арендованном здании, так и на открытом воздухе</a:t>
            </a:r>
          </a:p>
          <a:p>
            <a:pPr lvl="0"/>
            <a:r>
              <a:rPr lang="ru-RU" sz="2000" b="1" dirty="0">
                <a:solidFill>
                  <a:prstClr val="black">
                    <a:lumMod val="75000"/>
                    <a:lumOff val="25000"/>
                  </a:prstClr>
                </a:solidFill>
              </a:rPr>
              <a:t>Характер богослужения: </a:t>
            </a:r>
            <a:r>
              <a:rPr lang="ru-RU" sz="2000" dirty="0">
                <a:solidFill>
                  <a:prstClr val="black">
                    <a:lumMod val="75000"/>
                    <a:lumOff val="25000"/>
                  </a:prstClr>
                </a:solidFill>
              </a:rPr>
              <a:t>изучение Слова; проповедь/субботняя школа являются центром богослужения; через Слово Дух Святой возрождает сердца</a:t>
            </a:r>
          </a:p>
          <a:p>
            <a:pPr lvl="0"/>
            <a:r>
              <a:rPr lang="ru-RU" sz="2000" b="1" dirty="0">
                <a:solidFill>
                  <a:prstClr val="black">
                    <a:lumMod val="75000"/>
                    <a:lumOff val="25000"/>
                  </a:prstClr>
                </a:solidFill>
              </a:rPr>
              <a:t>Статус священства: </a:t>
            </a:r>
            <a:r>
              <a:rPr lang="ru-RU" sz="2000" dirty="0">
                <a:solidFill>
                  <a:prstClr val="black">
                    <a:lumMod val="75000"/>
                    <a:lumOff val="25000"/>
                  </a:prstClr>
                </a:solidFill>
              </a:rPr>
              <a:t>священство всех верующих; разницы в одежде между пастором и членами церкви нет</a:t>
            </a:r>
          </a:p>
          <a:p>
            <a:pPr lvl="0"/>
            <a:r>
              <a:rPr lang="ru-RU" sz="2000" b="1" dirty="0">
                <a:solidFill>
                  <a:prstClr val="black">
                    <a:lumMod val="75000"/>
                    <a:lumOff val="25000"/>
                  </a:prstClr>
                </a:solidFill>
              </a:rPr>
              <a:t>Возможность прощения грехов: </a:t>
            </a:r>
            <a:r>
              <a:rPr lang="ru-RU" sz="2000" dirty="0">
                <a:solidFill>
                  <a:prstClr val="black">
                    <a:lumMod val="75000"/>
                    <a:lumOff val="25000"/>
                  </a:prstClr>
                </a:solidFill>
              </a:rPr>
              <a:t>грехи прощает только Христос в небесном святилище через индивидуальное исповедание</a:t>
            </a:r>
          </a:p>
        </p:txBody>
      </p:sp>
      <p:sp>
        <p:nvSpPr>
          <p:cNvPr id="5" name="Text Placeholder 4"/>
          <p:cNvSpPr>
            <a:spLocks noGrp="1"/>
          </p:cNvSpPr>
          <p:nvPr>
            <p:ph type="body" sz="quarter" idx="13"/>
          </p:nvPr>
        </p:nvSpPr>
        <p:spPr/>
        <p:txBody>
          <a:bodyPr/>
          <a:lstStyle/>
          <a:p>
            <a:r>
              <a:rPr lang="ru-RU" dirty="0"/>
              <a:t>Адвентизм</a:t>
            </a:r>
            <a:endParaRPr lang="en-US" dirty="0"/>
          </a:p>
        </p:txBody>
      </p:sp>
      <p:sp>
        <p:nvSpPr>
          <p:cNvPr id="6" name="Title 5"/>
          <p:cNvSpPr>
            <a:spLocks noGrp="1"/>
          </p:cNvSpPr>
          <p:nvPr>
            <p:ph type="title"/>
          </p:nvPr>
        </p:nvSpPr>
        <p:spPr/>
        <p:txBody>
          <a:bodyPr/>
          <a:lstStyle/>
          <a:p>
            <a:r>
              <a:rPr lang="uk-UA" dirty="0"/>
              <a:t>Практические следствия из интерпретации доктрин</a:t>
            </a:r>
            <a:r>
              <a:rPr lang="ru-RU" dirty="0"/>
              <a:t>ы о святилище</a:t>
            </a:r>
            <a:endParaRPr lang="en-US" dirty="0"/>
          </a:p>
        </p:txBody>
      </p:sp>
      <p:sp>
        <p:nvSpPr>
          <p:cNvPr id="7" name="Slide Number Placeholder 6"/>
          <p:cNvSpPr>
            <a:spLocks noGrp="1"/>
          </p:cNvSpPr>
          <p:nvPr>
            <p:ph type="sldNum" sz="quarter" idx="15"/>
          </p:nvPr>
        </p:nvSpPr>
        <p:spPr/>
        <p:txBody>
          <a:bodyPr/>
          <a:lstStyle/>
          <a:p>
            <a:pPr algn="ctr"/>
            <a:fld id="{B67B645E-C5E5-4727-B977-D372A0AA71D9}" type="slidenum">
              <a:rPr lang="en-US" noProof="0" smtClean="0"/>
              <a:pPr algn="ctr"/>
              <a:t>14</a:t>
            </a:fld>
            <a:endParaRPr lang="en-US" noProof="0"/>
          </a:p>
        </p:txBody>
      </p:sp>
    </p:spTree>
    <p:extLst>
      <p:ext uri="{BB962C8B-B14F-4D97-AF65-F5344CB8AC3E}">
        <p14:creationId xmlns:p14="http://schemas.microsoft.com/office/powerpoint/2010/main" val="26122245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9748" y="1219172"/>
            <a:ext cx="11329200" cy="5039250"/>
          </a:xfrm>
        </p:spPr>
        <p:txBody>
          <a:bodyPr/>
          <a:lstStyle/>
          <a:p>
            <a:pPr>
              <a:spcBef>
                <a:spcPts val="600"/>
              </a:spcBef>
            </a:pPr>
            <a:r>
              <a:rPr lang="ru-RU" sz="1900" b="1" dirty="0"/>
              <a:t>Надежда на Второе пришествие. </a:t>
            </a:r>
            <a:r>
              <a:rPr lang="ru-RU" sz="1900" dirty="0"/>
              <a:t>Обе традиции разделяют общую надежду на окончательное возвращение Христа. Хотя детали и сроки могут различаться, взаимное признание центральной роли Второго пришествия Христа может стать отправной точкой для диалога.</a:t>
            </a:r>
          </a:p>
          <a:p>
            <a:pPr>
              <a:spcBef>
                <a:spcPts val="600"/>
              </a:spcBef>
            </a:pPr>
            <a:r>
              <a:rPr lang="ru-RU" sz="1900" b="1" dirty="0"/>
              <a:t>Страшный//следственный суд. </a:t>
            </a:r>
            <a:r>
              <a:rPr lang="ru-RU" sz="1900" dirty="0"/>
              <a:t>Обе традиции подтверждают реальность окончательного суда, хотя его природу и время можно понимать по-разному. Подчеркивание общей веры в божественный суд может способствовать диалогу о важности этического образа жизни и духовной подготовки.</a:t>
            </a:r>
          </a:p>
          <a:p>
            <a:pPr>
              <a:spcBef>
                <a:spcPts val="600"/>
              </a:spcBef>
            </a:pPr>
            <a:r>
              <a:rPr lang="ru-RU" sz="1900" b="1" dirty="0"/>
              <a:t>Воскресение. </a:t>
            </a:r>
            <a:r>
              <a:rPr lang="ru-RU" sz="1900" dirty="0"/>
              <a:t>Вера в телесное воскресение является общим элементом христианской эсхатологии. Обсуждение значения воскресения и его последствий для верующих обеих традиций может стать точкой соприкосновения.</a:t>
            </a:r>
          </a:p>
          <a:p>
            <a:pPr>
              <a:spcBef>
                <a:spcPts val="600"/>
              </a:spcBef>
            </a:pPr>
            <a:r>
              <a:rPr lang="ru-RU" sz="1900" b="1" dirty="0"/>
              <a:t>Царство Божие. </a:t>
            </a:r>
            <a:r>
              <a:rPr lang="ru-RU" sz="1900" dirty="0"/>
              <a:t>И АСД, и православные христиане подтверждают концепцию Царства Божьего. Диалог может исследовать понимание Царства как настоящей реальности и будущего эсхатологического исполнения.</a:t>
            </a:r>
          </a:p>
          <a:p>
            <a:pPr>
              <a:spcBef>
                <a:spcPts val="600"/>
              </a:spcBef>
            </a:pPr>
            <a:r>
              <a:rPr lang="ru-RU" sz="1900" b="1" dirty="0"/>
              <a:t>Обновление творения. </a:t>
            </a:r>
            <a:r>
              <a:rPr lang="ru-RU" sz="1900" dirty="0"/>
              <a:t>Обе традиции ожидают обновления творения в эсхатоне. Изучение богословских последствий восстановленного и усовершенствованного творения может обеспечить основу для диалога об общих ценностях и устремлениях.</a:t>
            </a:r>
          </a:p>
          <a:p>
            <a:pPr>
              <a:spcBef>
                <a:spcPts val="600"/>
              </a:spcBef>
            </a:pPr>
            <a:r>
              <a:rPr lang="ru-RU" sz="1900" b="1" dirty="0"/>
              <a:t>Этическая жизнь и святость. </a:t>
            </a:r>
            <a:r>
              <a:rPr lang="ru-RU" sz="1900" dirty="0"/>
              <a:t>Хотя акцент на этической жизни может быть выражен по-разному в каждой традиции, существует общая приверженность святости и праведной жизни. Обсуждение практического значения эсхатологических верований в христианской жизни может стать точкой соприкосновения.</a:t>
            </a:r>
          </a:p>
        </p:txBody>
      </p:sp>
      <p:sp>
        <p:nvSpPr>
          <p:cNvPr id="3" name="Title 2"/>
          <p:cNvSpPr>
            <a:spLocks noGrp="1"/>
          </p:cNvSpPr>
          <p:nvPr>
            <p:ph type="title"/>
          </p:nvPr>
        </p:nvSpPr>
        <p:spPr/>
        <p:txBody>
          <a:bodyPr/>
          <a:lstStyle/>
          <a:p>
            <a:r>
              <a:rPr lang="ru-RU" dirty="0"/>
              <a:t>Возможные точки соприкосновения между православной и адвентистской эсхатологией</a:t>
            </a:r>
            <a:endParaRPr lang="en-US" dirty="0"/>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15</a:t>
            </a:fld>
            <a:endParaRPr lang="en-US" noProof="0"/>
          </a:p>
        </p:txBody>
      </p:sp>
    </p:spTree>
    <p:extLst>
      <p:ext uri="{BB962C8B-B14F-4D97-AF65-F5344CB8AC3E}">
        <p14:creationId xmlns:p14="http://schemas.microsoft.com/office/powerpoint/2010/main" val="29350584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6985262" y="1030305"/>
            <a:ext cx="4625918" cy="1258052"/>
          </a:xfrm>
        </p:spPr>
        <p:txBody>
          <a:bodyPr/>
          <a:lstStyle/>
          <a:p>
            <a:r>
              <a:rPr lang="ru-RU" dirty="0"/>
              <a:t>Божье присутствие среди Своего народа</a:t>
            </a:r>
            <a:endParaRPr lang="en-US" dirty="0"/>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747959" y="2673673"/>
            <a:ext cx="3863221" cy="1415429"/>
          </a:xfrm>
        </p:spPr>
        <p:txBody>
          <a:bodyPr/>
          <a:lstStyle/>
          <a:p>
            <a:r>
              <a:rPr lang="ru-RU" sz="3200" dirty="0"/>
              <a:t>И устроят они Мне святилище, и буду обитать посреди их</a:t>
            </a:r>
            <a:r>
              <a:rPr lang="en-US" dirty="0"/>
              <a:t>. </a:t>
            </a:r>
            <a:endParaRPr lang="ru-RU" dirty="0"/>
          </a:p>
          <a:p>
            <a:r>
              <a:rPr lang="ru-RU" i="1" dirty="0"/>
              <a:t>Исход </a:t>
            </a:r>
            <a:r>
              <a:rPr lang="en-US" i="1" dirty="0"/>
              <a:t>25:8</a:t>
            </a:r>
            <a:endParaRPr lang="en-US" i="1" noProof="1"/>
          </a:p>
        </p:txBody>
      </p:sp>
      <p:sp>
        <p:nvSpPr>
          <p:cNvPr id="2" name="Slide Number Placeholder 1">
            <a:extLst>
              <a:ext uri="{FF2B5EF4-FFF2-40B4-BE49-F238E27FC236}">
                <a16:creationId xmlns:a16="http://schemas.microsoft.com/office/drawing/2014/main" id="{14946B59-7B49-4180-9B48-FAC9C2BDF7A4}"/>
              </a:ext>
            </a:extLst>
          </p:cNvPr>
          <p:cNvSpPr>
            <a:spLocks noGrp="1"/>
          </p:cNvSpPr>
          <p:nvPr>
            <p:ph type="sldNum" sz="quarter" idx="15"/>
          </p:nvPr>
        </p:nvSpPr>
        <p:spPr/>
        <p:txBody>
          <a:bodyPr/>
          <a:lstStyle/>
          <a:p>
            <a:fld id="{B67B645E-C5E5-4727-B977-D372A0AA71D9}" type="slidenum">
              <a:rPr lang="en-US" smtClean="0"/>
              <a:pPr/>
              <a:t>2</a:t>
            </a:fld>
            <a:endParaRPr lang="en-US" dirty="0"/>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053" r="6053"/>
          <a:stretch>
            <a:fillRect/>
          </a:stretch>
        </p:blipFill>
        <p:spPr/>
      </p:pic>
    </p:spTree>
    <p:extLst>
      <p:ext uri="{BB962C8B-B14F-4D97-AF65-F5344CB8AC3E}">
        <p14:creationId xmlns:p14="http://schemas.microsoft.com/office/powerpoint/2010/main" val="13446472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8039786" y="196033"/>
            <a:ext cx="3863221" cy="720000"/>
          </a:xfrm>
        </p:spPr>
        <p:txBody>
          <a:bodyPr/>
          <a:lstStyle/>
          <a:p>
            <a:r>
              <a:rPr lang="ru-RU" dirty="0"/>
              <a:t>Второй Храм</a:t>
            </a:r>
            <a:endParaRPr lang="en-US" dirty="0"/>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8261497" y="1103138"/>
            <a:ext cx="3753623" cy="1415429"/>
          </a:xfrm>
        </p:spPr>
        <p:txBody>
          <a:bodyPr/>
          <a:lstStyle/>
          <a:p>
            <a:r>
              <a:rPr lang="ru-RU" sz="2000" dirty="0"/>
              <a:t>Храм считался местом, где обитает и правит Израилем Яхве – и где, благодаря системе жертвоприношений, достигавших своей кульминации в дни великих праздников, Яхве живет в благодати и милости, прощает израильтян, восставляет их после падений, дает им возможность очиститься от осквернения и, следовательно, продолжать быть его народом. Он сочетал в себе религиозную, правительственную, национально-символическую и даже финансово-экономическую функции</a:t>
            </a:r>
            <a:r>
              <a:rPr lang="en-US" sz="2000" noProof="1"/>
              <a:t>.</a:t>
            </a:r>
            <a:endParaRPr lang="ru-RU" sz="2000" noProof="1"/>
          </a:p>
          <a:p>
            <a:r>
              <a:rPr lang="ru-RU" sz="2000" noProof="1"/>
              <a:t>Н.Т. Райт, </a:t>
            </a:r>
            <a:r>
              <a:rPr lang="ru-RU" sz="2000" i="1" noProof="1"/>
              <a:t>Новый Завет и народ Божий</a:t>
            </a:r>
            <a:endParaRPr lang="en-US" sz="2000" i="1" noProof="1"/>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280235" y="366262"/>
            <a:ext cx="4062663" cy="2728844"/>
          </a:xfrm>
        </p:spPr>
        <p:txBody>
          <a:bodyPr/>
          <a:lstStyle/>
          <a:p>
            <a:pPr marL="0" indent="0">
              <a:buNone/>
            </a:pPr>
            <a:r>
              <a:rPr lang="ru-RU" sz="2400" dirty="0"/>
              <a:t>В раннехристианской церкви символический язык храма имел исключительное значение, что и отразилось в таких Писаниях Нового Завета, как</a:t>
            </a:r>
            <a:endParaRPr lang="en-US" sz="2400" noProof="1"/>
          </a:p>
          <a:p>
            <a:pPr lvl="1"/>
            <a:r>
              <a:rPr lang="ru-RU" sz="2400" noProof="1"/>
              <a:t>Послание к Евреям</a:t>
            </a:r>
            <a:endParaRPr lang="en-US" sz="2400" noProof="1"/>
          </a:p>
          <a:p>
            <a:pPr lvl="1"/>
            <a:r>
              <a:rPr lang="ru-RU" sz="2400" noProof="1"/>
              <a:t>Книга Откровение</a:t>
            </a:r>
            <a:endParaRPr lang="en-US" sz="2400" noProof="1"/>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3</a:t>
            </a:fld>
            <a:endParaRPr lang="en-US" dirty="0"/>
          </a:p>
        </p:txBody>
      </p:sp>
      <p:pic>
        <p:nvPicPr>
          <p:cNvPr id="7"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2490" r="22490"/>
          <a:stretch>
            <a:fillRect/>
          </a:stretch>
        </p:blipFill>
        <p:spPr/>
      </p:pic>
      <p:sp>
        <p:nvSpPr>
          <p:cNvPr id="8" name="Rectangle 7"/>
          <p:cNvSpPr/>
          <p:nvPr/>
        </p:nvSpPr>
        <p:spPr>
          <a:xfrm>
            <a:off x="421456" y="3851766"/>
            <a:ext cx="5585940" cy="2677656"/>
          </a:xfrm>
          <a:prstGeom prst="rect">
            <a:avLst/>
          </a:prstGeom>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a:spAutoFit/>
          </a:bodyPr>
          <a:lstStyle/>
          <a:p>
            <a:r>
              <a:rPr lang="ru-RU" sz="2400" dirty="0"/>
              <a:t>Итак, братия святые, участники в небесном звании, уразумейте Посланника и Первосвященника исповедания нашего, Иисуса Христа, Который верен Поставившему Его, как и Моисей во всем доме Его.</a:t>
            </a:r>
          </a:p>
          <a:p>
            <a:pPr algn="r"/>
            <a:r>
              <a:rPr lang="ru-RU" sz="2400" dirty="0"/>
              <a:t>Евр. 3:1-2</a:t>
            </a:r>
            <a:endParaRPr lang="en-US" sz="2400" dirty="0"/>
          </a:p>
        </p:txBody>
      </p:sp>
    </p:spTree>
    <p:extLst>
      <p:ext uri="{BB962C8B-B14F-4D97-AF65-F5344CB8AC3E}">
        <p14:creationId xmlns:p14="http://schemas.microsoft.com/office/powerpoint/2010/main" val="21227289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4394E-B587-4CD9-96D1-650A82CA0197}"/>
              </a:ext>
            </a:extLst>
          </p:cNvPr>
          <p:cNvSpPr>
            <a:spLocks noGrp="1"/>
          </p:cNvSpPr>
          <p:nvPr>
            <p:ph type="ctrTitle"/>
          </p:nvPr>
        </p:nvSpPr>
        <p:spPr bwMode="gray">
          <a:xfrm>
            <a:off x="6069144" y="1611806"/>
            <a:ext cx="5803804" cy="720000"/>
          </a:xfrm>
        </p:spPr>
        <p:txBody>
          <a:bodyPr>
            <a:noAutofit/>
          </a:bodyPr>
          <a:lstStyle/>
          <a:p>
            <a:r>
              <a:rPr lang="ru-RU" sz="4000" dirty="0"/>
              <a:t>Утрата понимания символизма святилища</a:t>
            </a:r>
            <a:endParaRPr lang="en-US" sz="4000" dirty="0"/>
          </a:p>
        </p:txBody>
      </p:sp>
      <p:sp>
        <p:nvSpPr>
          <p:cNvPr id="4" name="Subtitle 3">
            <a:extLst>
              <a:ext uri="{FF2B5EF4-FFF2-40B4-BE49-F238E27FC236}">
                <a16:creationId xmlns:a16="http://schemas.microsoft.com/office/drawing/2014/main" id="{C154CB10-3BB7-4C3D-9275-80A6E79BD7C8}"/>
              </a:ext>
            </a:extLst>
          </p:cNvPr>
          <p:cNvSpPr>
            <a:spLocks noGrp="1"/>
          </p:cNvSpPr>
          <p:nvPr>
            <p:ph type="subTitle" idx="1"/>
          </p:nvPr>
        </p:nvSpPr>
        <p:spPr bwMode="gray">
          <a:xfrm>
            <a:off x="6932712" y="2416904"/>
            <a:ext cx="4940236" cy="1475141"/>
          </a:xfrm>
        </p:spPr>
        <p:txBody>
          <a:bodyPr/>
          <a:lstStyle/>
          <a:p>
            <a:r>
              <a:rPr lang="ru-RU" dirty="0"/>
              <a:t>Реальность существования небесного святилища практически не учитывалась в святоотеческой литературе. Казалось бы, греческий дуализм мешал отцам церкви принять реальность небесного святилища. Тенденция заключалась в том, чтобы размышлять о значении израильского святилища, используя мистический или аллегорический подход.</a:t>
            </a:r>
            <a:endParaRPr lang="en-US" noProof="1"/>
          </a:p>
        </p:txBody>
      </p:sp>
      <p:pic>
        <p:nvPicPr>
          <p:cNvPr id="31" name="Picture Placeholder 30" descr="Bullseye">
            <a:extLst>
              <a:ext uri="{FF2B5EF4-FFF2-40B4-BE49-F238E27FC236}">
                <a16:creationId xmlns:a16="http://schemas.microsoft.com/office/drawing/2014/main" id="{146C3774-1A16-4CEA-B0D9-21F4D70DD683}"/>
              </a:ext>
            </a:extLst>
          </p:cNvPr>
          <p:cNvPicPr>
            <a:picLocks noGrp="1" noChangeAspect="1"/>
          </p:cNvPicPr>
          <p:nvPr>
            <p:ph type="pic" sz="quarter" idx="51"/>
          </p:nvPr>
        </p:nvPicPr>
        <p:blipFill>
          <a:blip r:embed="rId3" cstate="screen">
            <a:biLevel thresh="25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7" name="Text Placeholder 6">
            <a:extLst>
              <a:ext uri="{FF2B5EF4-FFF2-40B4-BE49-F238E27FC236}">
                <a16:creationId xmlns:a16="http://schemas.microsoft.com/office/drawing/2014/main" id="{1FBEF8A3-3B79-4A1D-83CE-3501D6E1EC52}"/>
              </a:ext>
            </a:extLst>
          </p:cNvPr>
          <p:cNvSpPr>
            <a:spLocks noGrp="1"/>
          </p:cNvSpPr>
          <p:nvPr>
            <p:ph type="body" sz="quarter" idx="18"/>
          </p:nvPr>
        </p:nvSpPr>
        <p:spPr>
          <a:xfrm>
            <a:off x="1526819" y="2306702"/>
            <a:ext cx="1620000" cy="434302"/>
          </a:xfrm>
        </p:spPr>
        <p:txBody>
          <a:bodyPr/>
          <a:lstStyle/>
          <a:p>
            <a:r>
              <a:rPr lang="ru-RU" noProof="1"/>
              <a:t>Разрыв церкви с иудейским наследием</a:t>
            </a:r>
            <a:endParaRPr lang="en-US" dirty="0"/>
          </a:p>
        </p:txBody>
      </p:sp>
      <p:pic>
        <p:nvPicPr>
          <p:cNvPr id="33" name="Picture Placeholder 32" descr="Lecturer">
            <a:extLst>
              <a:ext uri="{FF2B5EF4-FFF2-40B4-BE49-F238E27FC236}">
                <a16:creationId xmlns:a16="http://schemas.microsoft.com/office/drawing/2014/main" id="{34FE467F-DFCB-454B-9B3B-9C4BF433B3C6}"/>
              </a:ext>
            </a:extLst>
          </p:cNvPr>
          <p:cNvPicPr>
            <a:picLocks noGrp="1" noChangeAspect="1"/>
          </p:cNvPicPr>
          <p:nvPr>
            <p:ph type="pic" sz="quarter" idx="52"/>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p:pic>
      <p:sp>
        <p:nvSpPr>
          <p:cNvPr id="9" name="Text Placeholder 8">
            <a:extLst>
              <a:ext uri="{FF2B5EF4-FFF2-40B4-BE49-F238E27FC236}">
                <a16:creationId xmlns:a16="http://schemas.microsoft.com/office/drawing/2014/main" id="{8724B20D-50EC-427F-9E2C-81625A7AC444}"/>
              </a:ext>
            </a:extLst>
          </p:cNvPr>
          <p:cNvSpPr>
            <a:spLocks noGrp="1"/>
          </p:cNvSpPr>
          <p:nvPr>
            <p:ph type="body" sz="quarter" idx="34"/>
          </p:nvPr>
        </p:nvSpPr>
        <p:spPr>
          <a:xfrm>
            <a:off x="3588588" y="2302690"/>
            <a:ext cx="2038787" cy="434302"/>
          </a:xfrm>
        </p:spPr>
        <p:txBody>
          <a:bodyPr/>
          <a:lstStyle/>
          <a:p>
            <a:r>
              <a:rPr lang="ru-RU" dirty="0"/>
              <a:t>Приток большого числа язычников, незнакомых с «культурными кодами» иудаизма Второго Храма</a:t>
            </a:r>
            <a:endParaRPr lang="en-US" noProof="1"/>
          </a:p>
          <a:p>
            <a:endParaRPr lang="en-US" dirty="0"/>
          </a:p>
        </p:txBody>
      </p:sp>
      <p:pic>
        <p:nvPicPr>
          <p:cNvPr id="35" name="Picture Placeholder 34" descr="Network">
            <a:extLst>
              <a:ext uri="{FF2B5EF4-FFF2-40B4-BE49-F238E27FC236}">
                <a16:creationId xmlns:a16="http://schemas.microsoft.com/office/drawing/2014/main" id="{7AF56B60-D53D-40A4-82F9-B1DEB9644A3D}"/>
              </a:ext>
            </a:extLst>
          </p:cNvPr>
          <p:cNvPicPr>
            <a:picLocks noGrp="1" noChangeAspect="1"/>
          </p:cNvPicPr>
          <p:nvPr>
            <p:ph type="pic" sz="quarter" idx="53"/>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p:pic>
      <p:sp>
        <p:nvSpPr>
          <p:cNvPr id="13" name="Text Placeholder 12">
            <a:extLst>
              <a:ext uri="{FF2B5EF4-FFF2-40B4-BE49-F238E27FC236}">
                <a16:creationId xmlns:a16="http://schemas.microsoft.com/office/drawing/2014/main" id="{DF58DB01-FA52-44DB-A820-8E4A194D9F8C}"/>
              </a:ext>
            </a:extLst>
          </p:cNvPr>
          <p:cNvSpPr>
            <a:spLocks noGrp="1"/>
          </p:cNvSpPr>
          <p:nvPr>
            <p:ph type="body" sz="quarter" idx="46"/>
          </p:nvPr>
        </p:nvSpPr>
        <p:spPr>
          <a:xfrm>
            <a:off x="1488675" y="5504675"/>
            <a:ext cx="1620000" cy="434302"/>
          </a:xfrm>
        </p:spPr>
        <p:txBody>
          <a:bodyPr/>
          <a:lstStyle/>
          <a:p>
            <a:r>
              <a:rPr lang="ru-RU" dirty="0"/>
              <a:t>Формирование вокруг ранней церкви мощной гностико-теософской среды</a:t>
            </a:r>
            <a:endParaRPr lang="en-US" noProof="1"/>
          </a:p>
          <a:p>
            <a:endParaRPr lang="en-US" dirty="0"/>
          </a:p>
        </p:txBody>
      </p:sp>
      <p:sp>
        <p:nvSpPr>
          <p:cNvPr id="15" name="Text Placeholder 14">
            <a:extLst>
              <a:ext uri="{FF2B5EF4-FFF2-40B4-BE49-F238E27FC236}">
                <a16:creationId xmlns:a16="http://schemas.microsoft.com/office/drawing/2014/main" id="{A1B6F490-8CEC-444D-ADC0-E8B315EA3B54}"/>
              </a:ext>
            </a:extLst>
          </p:cNvPr>
          <p:cNvSpPr>
            <a:spLocks noGrp="1"/>
          </p:cNvSpPr>
          <p:nvPr>
            <p:ph type="body" sz="quarter" idx="48"/>
          </p:nvPr>
        </p:nvSpPr>
        <p:spPr>
          <a:xfrm>
            <a:off x="3797981" y="5504675"/>
            <a:ext cx="1620000" cy="434302"/>
          </a:xfrm>
        </p:spPr>
        <p:txBody>
          <a:bodyPr/>
          <a:lstStyle/>
          <a:p>
            <a:r>
              <a:rPr lang="ru-RU" dirty="0"/>
              <a:t>Попытка выразить христианское богословие языком эллинистической философии</a:t>
            </a:r>
            <a:endParaRPr lang="en-US" noProof="1"/>
          </a:p>
          <a:p>
            <a:endParaRPr lang="en-US" dirty="0"/>
          </a:p>
        </p:txBody>
      </p:sp>
      <p:sp>
        <p:nvSpPr>
          <p:cNvPr id="53" name="Slide Number Placeholder 52">
            <a:extLst>
              <a:ext uri="{FF2B5EF4-FFF2-40B4-BE49-F238E27FC236}">
                <a16:creationId xmlns:a16="http://schemas.microsoft.com/office/drawing/2014/main" id="{474644FF-FECF-47C3-A483-0F4796C05187}"/>
              </a:ext>
            </a:extLst>
          </p:cNvPr>
          <p:cNvSpPr>
            <a:spLocks noGrp="1"/>
          </p:cNvSpPr>
          <p:nvPr>
            <p:ph type="sldNum" sz="quarter" idx="56"/>
          </p:nvPr>
        </p:nvSpPr>
        <p:spPr/>
        <p:txBody>
          <a:bodyPr/>
          <a:lstStyle/>
          <a:p>
            <a:fld id="{B67B645E-C5E5-4727-B977-D372A0AA71D9}" type="slidenum">
              <a:rPr lang="en-US" smtClean="0"/>
              <a:pPr/>
              <a:t>4</a:t>
            </a:fld>
            <a:endParaRPr lang="en-US" dirty="0"/>
          </a:p>
        </p:txBody>
      </p:sp>
      <p:pic>
        <p:nvPicPr>
          <p:cNvPr id="22" name="Picture Placeholder 46" descr="Tag">
            <a:extLst>
              <a:ext uri="{FF2B5EF4-FFF2-40B4-BE49-F238E27FC236}">
                <a16:creationId xmlns:a16="http://schemas.microsoft.com/office/drawing/2014/main" id="{3B1C03DA-0209-4A1A-96AE-B3FF2B5F7533}"/>
              </a:ext>
            </a:extLst>
          </p:cNvPr>
          <p:cNvPicPr>
            <a:picLocks noGrp="1" noChangeAspect="1"/>
          </p:cNvPicPr>
          <p:nvPr>
            <p:ph type="pic" sz="quarter" idx="4294967295"/>
          </p:nvPr>
        </p:nvPicPr>
        <p:blipFill>
          <a:blip r:embed="rId9">
            <a:lum bright="70000" contrast="-70000"/>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4053715" y="3881993"/>
            <a:ext cx="827926" cy="827926"/>
          </a:xfrm>
          <a:prstGeom prst="rect">
            <a:avLst/>
          </a:prstGeom>
        </p:spPr>
      </p:pic>
    </p:spTree>
    <p:extLst>
      <p:ext uri="{BB962C8B-B14F-4D97-AF65-F5344CB8AC3E}">
        <p14:creationId xmlns:p14="http://schemas.microsoft.com/office/powerpoint/2010/main" val="400291178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402371" y="226466"/>
            <a:ext cx="11329200" cy="432000"/>
          </a:xfrm>
        </p:spPr>
        <p:txBody>
          <a:bodyPr/>
          <a:lstStyle/>
          <a:p>
            <a:r>
              <a:rPr lang="ru-RU" dirty="0"/>
              <a:t>Святилище в системе адвентистского богословия</a:t>
            </a:r>
            <a:endParaRPr lang="en-US" dirty="0"/>
          </a:p>
        </p:txBody>
      </p:sp>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p:txBody>
          <a:bodyPr/>
          <a:lstStyle/>
          <a:p>
            <a:r>
              <a:rPr lang="ru-RU" dirty="0"/>
              <a:t>Творение мира</a:t>
            </a:r>
            <a:endParaRPr lang="en-US" dirty="0"/>
          </a:p>
        </p:txBody>
      </p:sp>
      <p:sp>
        <p:nvSpPr>
          <p:cNvPr id="6" name="Text Placeholder 5">
            <a:extLst>
              <a:ext uri="{FF2B5EF4-FFF2-40B4-BE49-F238E27FC236}">
                <a16:creationId xmlns:a16="http://schemas.microsoft.com/office/drawing/2014/main" id="{0BC44B71-63BE-418A-A82A-64402026207E}"/>
              </a:ext>
            </a:extLst>
          </p:cNvPr>
          <p:cNvSpPr>
            <a:spLocks noGrp="1"/>
          </p:cNvSpPr>
          <p:nvPr>
            <p:ph type="body" sz="quarter" idx="18"/>
          </p:nvPr>
        </p:nvSpPr>
        <p:spPr>
          <a:xfrm>
            <a:off x="995254" y="4611308"/>
            <a:ext cx="1620000" cy="720000"/>
          </a:xfrm>
        </p:spPr>
        <p:txBody>
          <a:bodyPr/>
          <a:lstStyle/>
          <a:p>
            <a:r>
              <a:rPr lang="ru-RU" dirty="0"/>
              <a:t>Эдемский сад был прообразом святилища, где Адам и Ева общались с Богом лицом к лицу</a:t>
            </a:r>
            <a:endParaRPr lang="en-US" noProof="1"/>
          </a:p>
          <a:p>
            <a:endParaRPr lang="en-US" dirty="0"/>
          </a:p>
        </p:txBody>
      </p:sp>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p:txBody>
          <a:bodyPr/>
          <a:lstStyle/>
          <a:p>
            <a:r>
              <a:rPr lang="ru-RU" dirty="0"/>
              <a:t>Спасение человечества</a:t>
            </a:r>
            <a:endParaRPr lang="en-US" dirty="0"/>
          </a:p>
        </p:txBody>
      </p:sp>
      <p:sp>
        <p:nvSpPr>
          <p:cNvPr id="10" name="Text Placeholder 9">
            <a:extLst>
              <a:ext uri="{FF2B5EF4-FFF2-40B4-BE49-F238E27FC236}">
                <a16:creationId xmlns:a16="http://schemas.microsoft.com/office/drawing/2014/main" id="{AA64044E-682B-419B-AB70-118D0597C64C}"/>
              </a:ext>
            </a:extLst>
          </p:cNvPr>
          <p:cNvSpPr>
            <a:spLocks noGrp="1"/>
          </p:cNvSpPr>
          <p:nvPr>
            <p:ph type="body" sz="quarter" idx="34"/>
          </p:nvPr>
        </p:nvSpPr>
        <p:spPr>
          <a:xfrm>
            <a:off x="3170555" y="4611308"/>
            <a:ext cx="1620000" cy="720000"/>
          </a:xfrm>
        </p:spPr>
        <p:txBody>
          <a:bodyPr/>
          <a:lstStyle/>
          <a:p>
            <a:r>
              <a:rPr lang="ru-RU" dirty="0"/>
              <a:t>Святилище как средство легального изглаживания грехов и наглядный прообраз плана спасения</a:t>
            </a:r>
            <a:endParaRPr lang="en-US" noProof="1"/>
          </a:p>
        </p:txBody>
      </p:sp>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p:txBody>
          <a:bodyPr/>
          <a:lstStyle/>
          <a:p>
            <a:r>
              <a:rPr lang="ru-RU" dirty="0"/>
              <a:t>Небесное святилище</a:t>
            </a:r>
            <a:endParaRPr lang="en-US" dirty="0"/>
          </a:p>
        </p:txBody>
      </p:sp>
      <p:sp>
        <p:nvSpPr>
          <p:cNvPr id="13" name="Text Placeholder 12">
            <a:extLst>
              <a:ext uri="{FF2B5EF4-FFF2-40B4-BE49-F238E27FC236}">
                <a16:creationId xmlns:a16="http://schemas.microsoft.com/office/drawing/2014/main" id="{59357458-973E-473B-B43E-428D949A39C2}"/>
              </a:ext>
            </a:extLst>
          </p:cNvPr>
          <p:cNvSpPr>
            <a:spLocks noGrp="1"/>
          </p:cNvSpPr>
          <p:nvPr>
            <p:ph type="body" sz="quarter" idx="36"/>
          </p:nvPr>
        </p:nvSpPr>
        <p:spPr>
          <a:xfrm>
            <a:off x="5286600" y="4611308"/>
            <a:ext cx="1620000" cy="720000"/>
          </a:xfrm>
        </p:spPr>
        <p:txBody>
          <a:bodyPr/>
          <a:lstStyle/>
          <a:p>
            <a:r>
              <a:rPr lang="ru-RU" dirty="0"/>
              <a:t>Иисус служит в Небесном святилище как наш ходатай</a:t>
            </a:r>
            <a:endParaRPr lang="en-US" noProof="1"/>
          </a:p>
          <a:p>
            <a:endParaRPr lang="en-US" dirty="0"/>
          </a:p>
        </p:txBody>
      </p:sp>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a:lstStyle/>
          <a:p>
            <a:r>
              <a:rPr lang="ru-RU" dirty="0"/>
              <a:t>Следственный суд</a:t>
            </a:r>
            <a:endParaRPr lang="en-US" dirty="0"/>
          </a:p>
        </p:txBody>
      </p:sp>
      <p:sp>
        <p:nvSpPr>
          <p:cNvPr id="16" name="Text Placeholder 15">
            <a:extLst>
              <a:ext uri="{FF2B5EF4-FFF2-40B4-BE49-F238E27FC236}">
                <a16:creationId xmlns:a16="http://schemas.microsoft.com/office/drawing/2014/main" id="{820792B4-5A57-43A7-8C75-3B4261EE86DE}"/>
              </a:ext>
            </a:extLst>
          </p:cNvPr>
          <p:cNvSpPr>
            <a:spLocks noGrp="1"/>
          </p:cNvSpPr>
          <p:nvPr>
            <p:ph type="body" sz="quarter" idx="38"/>
          </p:nvPr>
        </p:nvSpPr>
        <p:spPr>
          <a:xfrm>
            <a:off x="7402644" y="4611308"/>
            <a:ext cx="1620000" cy="720000"/>
          </a:xfrm>
        </p:spPr>
        <p:txBody>
          <a:bodyPr/>
          <a:lstStyle/>
          <a:p>
            <a:r>
              <a:rPr lang="ru-RU" dirty="0"/>
              <a:t>Святое-святых небесного святилища как место заседания небесного следственного суда</a:t>
            </a:r>
            <a:endParaRPr lang="en-US" noProof="1"/>
          </a:p>
          <a:p>
            <a:endParaRPr lang="en-US" dirty="0"/>
          </a:p>
        </p:txBody>
      </p:sp>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p:txBody>
          <a:bodyPr/>
          <a:lstStyle/>
          <a:p>
            <a:r>
              <a:rPr lang="ru-RU" dirty="0"/>
              <a:t>Окончательное искупление</a:t>
            </a:r>
            <a:endParaRPr lang="en-US" dirty="0"/>
          </a:p>
        </p:txBody>
      </p:sp>
      <p:sp>
        <p:nvSpPr>
          <p:cNvPr id="19" name="Text Placeholder 18">
            <a:extLst>
              <a:ext uri="{FF2B5EF4-FFF2-40B4-BE49-F238E27FC236}">
                <a16:creationId xmlns:a16="http://schemas.microsoft.com/office/drawing/2014/main" id="{4FD8E4F9-1B84-4707-95BE-9EC53D7ACB9D}"/>
              </a:ext>
            </a:extLst>
          </p:cNvPr>
          <p:cNvSpPr>
            <a:spLocks noGrp="1"/>
          </p:cNvSpPr>
          <p:nvPr>
            <p:ph type="body" sz="quarter" idx="40"/>
          </p:nvPr>
        </p:nvSpPr>
        <p:spPr>
          <a:xfrm>
            <a:off x="9518689" y="4613546"/>
            <a:ext cx="1620000" cy="720000"/>
          </a:xfrm>
        </p:spPr>
        <p:txBody>
          <a:bodyPr/>
          <a:lstStyle/>
          <a:p>
            <a:r>
              <a:rPr lang="ru-RU" dirty="0"/>
              <a:t>Искупленное человечество опять возвращается к прямому общению с Богом </a:t>
            </a:r>
            <a:endParaRPr lang="en-US" noProof="1"/>
          </a:p>
          <a:p>
            <a:endParaRPr lang="en-US" dirty="0"/>
          </a:p>
        </p:txBody>
      </p:sp>
      <p:sp>
        <p:nvSpPr>
          <p:cNvPr id="32" name="Slide Number Placeholder 31">
            <a:extLst>
              <a:ext uri="{FF2B5EF4-FFF2-40B4-BE49-F238E27FC236}">
                <a16:creationId xmlns:a16="http://schemas.microsoft.com/office/drawing/2014/main" id="{E612258B-809C-4937-88CC-45880B3C8264}"/>
              </a:ext>
            </a:extLst>
          </p:cNvPr>
          <p:cNvSpPr>
            <a:spLocks noGrp="1"/>
          </p:cNvSpPr>
          <p:nvPr>
            <p:ph type="sldNum" sz="quarter" idx="52"/>
          </p:nvPr>
        </p:nvSpPr>
        <p:spPr/>
        <p:txBody>
          <a:bodyPr/>
          <a:lstStyle/>
          <a:p>
            <a:fld id="{B67B645E-C5E5-4727-B977-D372A0AA71D9}" type="slidenum">
              <a:rPr lang="en-US" smtClean="0"/>
              <a:pPr/>
              <a:t>5</a:t>
            </a:fld>
            <a:endParaRPr lang="en-US" dirty="0"/>
          </a:p>
        </p:txBody>
      </p:sp>
      <p:pic>
        <p:nvPicPr>
          <p:cNvPr id="17" name="Picture 16"/>
          <p:cNvPicPr>
            <a:picLocks noChangeAspect="1"/>
          </p:cNvPicPr>
          <p:nvPr/>
        </p:nvPicPr>
        <p:blipFill>
          <a:blip r:embed="rId3"/>
          <a:stretch>
            <a:fillRect/>
          </a:stretch>
        </p:blipFill>
        <p:spPr>
          <a:xfrm>
            <a:off x="1312505" y="2500955"/>
            <a:ext cx="1055988" cy="1055988"/>
          </a:xfrm>
          <a:prstGeom prst="ellipse">
            <a:avLst/>
          </a:prstGeom>
          <a:ln>
            <a:noFill/>
          </a:ln>
          <a:effectLst>
            <a:softEdge rad="112500"/>
          </a:effectLst>
        </p:spPr>
      </p:pic>
      <p:pic>
        <p:nvPicPr>
          <p:cNvPr id="22" name="Picture 21"/>
          <p:cNvPicPr>
            <a:picLocks noChangeAspect="1"/>
          </p:cNvPicPr>
          <p:nvPr/>
        </p:nvPicPr>
        <p:blipFill>
          <a:blip r:embed="rId4"/>
          <a:stretch>
            <a:fillRect/>
          </a:stretch>
        </p:blipFill>
        <p:spPr>
          <a:xfrm>
            <a:off x="3355187" y="2481648"/>
            <a:ext cx="1250736" cy="1189788"/>
          </a:xfrm>
          <a:prstGeom prst="ellipse">
            <a:avLst/>
          </a:prstGeom>
          <a:ln>
            <a:noFill/>
          </a:ln>
          <a:effectLst>
            <a:softEdge rad="112500"/>
          </a:effectLst>
        </p:spPr>
      </p:pic>
      <p:pic>
        <p:nvPicPr>
          <p:cNvPr id="1026" name="Picture 2" descr="Не я ли Господи или Христос-Первосвященник — Slavic Baptist Church of  Harrisburg"/>
          <p:cNvPicPr>
            <a:picLocks noChangeAspect="1" noChangeArrowheads="1"/>
          </p:cNvPicPr>
          <p:nvPr/>
        </p:nvPicPr>
        <p:blipFill rotWithShape="1">
          <a:blip r:embed="rId5">
            <a:extLst>
              <a:ext uri="{28A0092B-C50C-407E-A947-70E740481C1C}">
                <a14:useLocalDpi xmlns:a14="http://schemas.microsoft.com/office/drawing/2010/main" val="0"/>
              </a:ext>
            </a:extLst>
          </a:blip>
          <a:srcRect r="29184"/>
          <a:stretch/>
        </p:blipFill>
        <p:spPr bwMode="auto">
          <a:xfrm>
            <a:off x="5426803" y="2544512"/>
            <a:ext cx="1339593" cy="106406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6"/>
          <a:srcRect l="-1" r="860" b="24216"/>
          <a:stretch/>
        </p:blipFill>
        <p:spPr>
          <a:xfrm>
            <a:off x="7587276" y="2400668"/>
            <a:ext cx="1210735" cy="1201947"/>
          </a:xfrm>
          <a:prstGeom prst="ellipse">
            <a:avLst/>
          </a:prstGeom>
          <a:ln>
            <a:noFill/>
          </a:ln>
          <a:effectLst>
            <a:softEdge rad="112500"/>
          </a:effectLst>
        </p:spPr>
      </p:pic>
      <p:pic>
        <p:nvPicPr>
          <p:cNvPr id="24" name="Picture 23"/>
          <p:cNvPicPr>
            <a:picLocks noChangeAspect="1"/>
          </p:cNvPicPr>
          <p:nvPr/>
        </p:nvPicPr>
        <p:blipFill rotWithShape="1">
          <a:blip r:embed="rId7"/>
          <a:srcRect b="25730"/>
          <a:stretch/>
        </p:blipFill>
        <p:spPr>
          <a:xfrm>
            <a:off x="9832202" y="2544512"/>
            <a:ext cx="1078252" cy="1010499"/>
          </a:xfrm>
          <a:prstGeom prst="ellipse">
            <a:avLst/>
          </a:prstGeom>
          <a:ln>
            <a:noFill/>
          </a:ln>
          <a:effectLst>
            <a:softEdge rad="112500"/>
          </a:effectLst>
        </p:spPr>
      </p:pic>
      <p:sp>
        <p:nvSpPr>
          <p:cNvPr id="25" name="Rectangle 24"/>
          <p:cNvSpPr/>
          <p:nvPr/>
        </p:nvSpPr>
        <p:spPr>
          <a:xfrm>
            <a:off x="383264" y="673468"/>
            <a:ext cx="11345684" cy="1477328"/>
          </a:xfrm>
          <a:prstGeom prst="rect">
            <a:avLst/>
          </a:prstGeom>
        </p:spPr>
        <p:txBody>
          <a:bodyPr wrap="square">
            <a:spAutoFit/>
          </a:bodyPr>
          <a:lstStyle/>
          <a:p>
            <a:r>
              <a:rPr lang="ru-RU" dirty="0"/>
              <a:t>Основанием и столпом адвентистской веры является следующее место из Священного Писания: “На две тысячи триста вечеров и утр; и тогда святилище очистится” (Даниила 8:14). Эти слова были знакомы всем верующим в скорое пришествие Господа. Тысячи уст произносили это пророчество как символ своей веры. Они сознавали, что на предсказанных там событиях зиждились их лучшие надежды и ожидания.</a:t>
            </a:r>
          </a:p>
          <a:p>
            <a:pPr algn="r"/>
            <a:r>
              <a:rPr lang="ru-RU" dirty="0"/>
              <a:t>Елена Уайт, </a:t>
            </a:r>
            <a:r>
              <a:rPr lang="ru-RU" i="1" dirty="0"/>
              <a:t>Великая борьба</a:t>
            </a:r>
            <a:endParaRPr lang="en-US" i="1" dirty="0"/>
          </a:p>
        </p:txBody>
      </p:sp>
    </p:spTree>
    <p:extLst>
      <p:ext uri="{BB962C8B-B14F-4D97-AF65-F5344CB8AC3E}">
        <p14:creationId xmlns:p14="http://schemas.microsoft.com/office/powerpoint/2010/main" val="271264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3BD665AD-01A1-4FFC-8305-0A6070EA57A8}"/>
              </a:ext>
            </a:extLst>
          </p:cNvPr>
          <p:cNvSpPr>
            <a:spLocks noGrp="1"/>
          </p:cNvSpPr>
          <p:nvPr>
            <p:ph type="title"/>
          </p:nvPr>
        </p:nvSpPr>
        <p:spPr>
          <a:xfrm>
            <a:off x="432000" y="432000"/>
            <a:ext cx="11329200" cy="727290"/>
          </a:xfrm>
        </p:spPr>
        <p:txBody>
          <a:bodyPr/>
          <a:lstStyle/>
          <a:p>
            <a:r>
              <a:rPr lang="ru-RU" sz="4000" dirty="0"/>
              <a:t>Проблема интерпретации доктрины о святилище</a:t>
            </a:r>
            <a:endParaRPr lang="en-US" sz="4000" dirty="0"/>
          </a:p>
        </p:txBody>
      </p:sp>
      <p:sp>
        <p:nvSpPr>
          <p:cNvPr id="12" name="Freeform: Shape 11">
            <a:extLst>
              <a:ext uri="{FF2B5EF4-FFF2-40B4-BE49-F238E27FC236}">
                <a16:creationId xmlns:a16="http://schemas.microsoft.com/office/drawing/2014/main" id="{F17CA28B-0AA7-44A3-A590-F3BC78D90D85}"/>
              </a:ext>
              <a:ext uri="{C183D7F6-B498-43B3-948B-1728B52AA6E4}">
                <adec:decorative xmlns:adec="http://schemas.microsoft.com/office/drawing/2017/decorative" val="1"/>
              </a:ext>
            </a:extLst>
          </p:cNvPr>
          <p:cNvSpPr>
            <a:spLocks noChangeAspect="1"/>
          </p:cNvSpPr>
          <p:nvPr/>
        </p:nvSpPr>
        <p:spPr>
          <a:xfrm>
            <a:off x="436314" y="2033289"/>
            <a:ext cx="959312" cy="946657"/>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dirty="0"/>
          </a:p>
        </p:txBody>
      </p:sp>
      <p:sp>
        <p:nvSpPr>
          <p:cNvPr id="2" name="Text Placeholder 1">
            <a:extLst>
              <a:ext uri="{FF2B5EF4-FFF2-40B4-BE49-F238E27FC236}">
                <a16:creationId xmlns:a16="http://schemas.microsoft.com/office/drawing/2014/main" id="{43E44A62-8E09-4084-9A7E-FFC8FD968392}"/>
              </a:ext>
            </a:extLst>
          </p:cNvPr>
          <p:cNvSpPr>
            <a:spLocks noGrp="1"/>
          </p:cNvSpPr>
          <p:nvPr>
            <p:ph type="body" idx="1"/>
          </p:nvPr>
        </p:nvSpPr>
        <p:spPr>
          <a:xfrm>
            <a:off x="1631968" y="1982778"/>
            <a:ext cx="3069500" cy="997168"/>
          </a:xfrm>
        </p:spPr>
        <p:txBody>
          <a:bodyPr/>
          <a:lstStyle/>
          <a:p>
            <a:r>
              <a:rPr lang="ru-RU" sz="4000" dirty="0"/>
              <a:t>Православие</a:t>
            </a:r>
            <a:endParaRPr lang="en-US" sz="4000" dirty="0"/>
          </a:p>
        </p:txBody>
      </p:sp>
      <p:sp>
        <p:nvSpPr>
          <p:cNvPr id="3" name="Content Placeholder 2">
            <a:extLst>
              <a:ext uri="{FF2B5EF4-FFF2-40B4-BE49-F238E27FC236}">
                <a16:creationId xmlns:a16="http://schemas.microsoft.com/office/drawing/2014/main" id="{3BD119B4-7FE5-43DD-81FB-DA75B8EA4CF1}"/>
              </a:ext>
            </a:extLst>
          </p:cNvPr>
          <p:cNvSpPr>
            <a:spLocks noGrp="1"/>
          </p:cNvSpPr>
          <p:nvPr>
            <p:ph sz="half" idx="2"/>
          </p:nvPr>
        </p:nvSpPr>
        <p:spPr>
          <a:xfrm>
            <a:off x="1395626" y="2958502"/>
            <a:ext cx="4095853" cy="3051905"/>
          </a:xfrm>
        </p:spPr>
        <p:txBody>
          <a:bodyPr/>
          <a:lstStyle/>
          <a:p>
            <a:pPr lvl="1"/>
            <a:r>
              <a:rPr lang="ru-RU" sz="2000" noProof="1"/>
              <a:t>Церковное здание является прототипом ветхозаветного храма</a:t>
            </a:r>
            <a:endParaRPr lang="en-US" sz="2000" noProof="1"/>
          </a:p>
          <a:p>
            <a:pPr lvl="1"/>
            <a:r>
              <a:rPr lang="ru-RU" sz="2000" noProof="1"/>
              <a:t>Реальное прощение грехов происходит на христианской литургии, которая заменяет устаревшие израильские ритуалы и традиции</a:t>
            </a:r>
          </a:p>
          <a:p>
            <a:pPr lvl="1"/>
            <a:r>
              <a:rPr lang="ru-RU" sz="2000" noProof="1"/>
              <a:t>Священник, совершающий литургию, является прототипом Христа, предстоящего перед собранием верующих</a:t>
            </a:r>
            <a:endParaRPr lang="ru-RU" sz="2400" noProof="1"/>
          </a:p>
        </p:txBody>
      </p:sp>
      <p:sp>
        <p:nvSpPr>
          <p:cNvPr id="13" name="Freeform: Shape 12">
            <a:extLst>
              <a:ext uri="{FF2B5EF4-FFF2-40B4-BE49-F238E27FC236}">
                <a16:creationId xmlns:a16="http://schemas.microsoft.com/office/drawing/2014/main" id="{2E4FAF5A-0F31-4306-84A7-9FB1C04104AA}"/>
              </a:ext>
              <a:ext uri="{C183D7F6-B498-43B3-948B-1728B52AA6E4}">
                <adec:decorative xmlns:adec="http://schemas.microsoft.com/office/drawing/2017/decorative" val="1"/>
              </a:ext>
            </a:extLst>
          </p:cNvPr>
          <p:cNvSpPr>
            <a:spLocks noChangeAspect="1"/>
          </p:cNvSpPr>
          <p:nvPr/>
        </p:nvSpPr>
        <p:spPr>
          <a:xfrm>
            <a:off x="5727821" y="2033289"/>
            <a:ext cx="931694" cy="946657"/>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dirty="0"/>
          </a:p>
        </p:txBody>
      </p:sp>
      <p:sp>
        <p:nvSpPr>
          <p:cNvPr id="6" name="Text Placeholder 5">
            <a:extLst>
              <a:ext uri="{FF2B5EF4-FFF2-40B4-BE49-F238E27FC236}">
                <a16:creationId xmlns:a16="http://schemas.microsoft.com/office/drawing/2014/main" id="{4EC3A6E4-FBBE-4F2E-8B22-4CACF85BE55C}"/>
              </a:ext>
            </a:extLst>
          </p:cNvPr>
          <p:cNvSpPr>
            <a:spLocks noGrp="1"/>
          </p:cNvSpPr>
          <p:nvPr>
            <p:ph type="body" sz="quarter" idx="13"/>
          </p:nvPr>
        </p:nvSpPr>
        <p:spPr>
          <a:xfrm>
            <a:off x="7000420" y="1971946"/>
            <a:ext cx="2822440" cy="1008000"/>
          </a:xfrm>
        </p:spPr>
        <p:txBody>
          <a:bodyPr/>
          <a:lstStyle/>
          <a:p>
            <a:r>
              <a:rPr lang="ru-RU" sz="4000" dirty="0"/>
              <a:t>Адвентизм</a:t>
            </a:r>
            <a:endParaRPr lang="en-US" sz="4000" dirty="0"/>
          </a:p>
        </p:txBody>
      </p:sp>
      <p:sp>
        <p:nvSpPr>
          <p:cNvPr id="26" name="Slide Number Placeholder 25">
            <a:extLst>
              <a:ext uri="{FF2B5EF4-FFF2-40B4-BE49-F238E27FC236}">
                <a16:creationId xmlns:a16="http://schemas.microsoft.com/office/drawing/2014/main" id="{96E20BBA-1DCF-4A24-9711-721D9BA30208}"/>
              </a:ext>
            </a:extLst>
          </p:cNvPr>
          <p:cNvSpPr>
            <a:spLocks noGrp="1"/>
          </p:cNvSpPr>
          <p:nvPr>
            <p:ph type="sldNum" sz="quarter" idx="21"/>
          </p:nvPr>
        </p:nvSpPr>
        <p:spPr/>
        <p:txBody>
          <a:bodyPr/>
          <a:lstStyle/>
          <a:p>
            <a:fld id="{B67B645E-C5E5-4727-B977-D372A0AA71D9}" type="slidenum">
              <a:rPr lang="en-US" smtClean="0"/>
              <a:pPr/>
              <a:t>6</a:t>
            </a:fld>
            <a:endParaRPr lang="en-US" dirty="0"/>
          </a:p>
        </p:txBody>
      </p:sp>
      <p:pic>
        <p:nvPicPr>
          <p:cNvPr id="4" name="Picture 3"/>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0" b="100000" l="10571" r="91143"/>
                    </a14:imgEffect>
                  </a14:imgLayer>
                </a14:imgProps>
              </a:ext>
            </a:extLst>
          </a:blip>
          <a:stretch>
            <a:fillRect/>
          </a:stretch>
        </p:blipFill>
        <p:spPr>
          <a:xfrm>
            <a:off x="558782" y="2149429"/>
            <a:ext cx="714375" cy="714375"/>
          </a:xfrm>
          <a:prstGeom prst="rect">
            <a:avLst/>
          </a:prstGeom>
        </p:spPr>
      </p:pic>
      <p:pic>
        <p:nvPicPr>
          <p:cNvPr id="7" name="Picture 6"/>
          <p:cNvPicPr>
            <a:picLocks noChangeAspect="1"/>
          </p:cNvPicPr>
          <p:nvPr/>
        </p:nvPicPr>
        <p:blipFill>
          <a:blip r:embed="rId5"/>
          <a:stretch>
            <a:fillRect/>
          </a:stretch>
        </p:blipFill>
        <p:spPr>
          <a:xfrm>
            <a:off x="5727821" y="2033289"/>
            <a:ext cx="957262" cy="957262"/>
          </a:xfrm>
          <a:prstGeom prst="ellipse">
            <a:avLst/>
          </a:prstGeom>
          <a:ln>
            <a:noFill/>
          </a:ln>
          <a:effectLst>
            <a:softEdge rad="112500"/>
          </a:effectLst>
        </p:spPr>
      </p:pic>
      <p:sp>
        <p:nvSpPr>
          <p:cNvPr id="8" name="Text Placeholder 7"/>
          <p:cNvSpPr>
            <a:spLocks noGrp="1"/>
          </p:cNvSpPr>
          <p:nvPr>
            <p:ph type="body" sz="quarter" idx="20"/>
          </p:nvPr>
        </p:nvSpPr>
        <p:spPr>
          <a:xfrm>
            <a:off x="432000" y="1281408"/>
            <a:ext cx="10033001" cy="477901"/>
          </a:xfrm>
        </p:spPr>
        <p:txBody>
          <a:bodyPr/>
          <a:lstStyle/>
          <a:p>
            <a:r>
              <a:rPr lang="ru-RU" sz="2800" i="1" dirty="0"/>
              <a:t>Какая интрепретация ближе к новозаветному контексту?</a:t>
            </a:r>
            <a:endParaRPr lang="en-US" sz="2800" i="1" dirty="0"/>
          </a:p>
        </p:txBody>
      </p:sp>
      <p:sp>
        <p:nvSpPr>
          <p:cNvPr id="17" name="Content Placeholder 2">
            <a:extLst>
              <a:ext uri="{FF2B5EF4-FFF2-40B4-BE49-F238E27FC236}">
                <a16:creationId xmlns:a16="http://schemas.microsoft.com/office/drawing/2014/main" id="{3BD119B4-7FE5-43DD-81FB-DA75B8EA4CF1}"/>
              </a:ext>
            </a:extLst>
          </p:cNvPr>
          <p:cNvSpPr txBox="1">
            <a:spLocks/>
          </p:cNvSpPr>
          <p:nvPr/>
        </p:nvSpPr>
        <p:spPr>
          <a:xfrm>
            <a:off x="6805826" y="2958501"/>
            <a:ext cx="4095853" cy="305190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ru-RU" sz="2000" noProof="1"/>
              <a:t>Истинный храм находится на небесах; молитвенный дом – лишь место собрания народа Божьего</a:t>
            </a:r>
            <a:endParaRPr lang="en-US" sz="2000" noProof="1"/>
          </a:p>
          <a:p>
            <a:pPr lvl="1"/>
            <a:r>
              <a:rPr lang="ru-RU" sz="2000" noProof="1"/>
              <a:t>Реальное прощение грехов происходит на небе, в небесном святилище</a:t>
            </a:r>
          </a:p>
          <a:p>
            <a:pPr lvl="1"/>
            <a:r>
              <a:rPr lang="ru-RU" sz="2000" noProof="1"/>
              <a:t>Пастор, хотя и обладает функциональным авторитетом, не имеет права прощать грехи; Христос есть истинный первосвященник</a:t>
            </a:r>
            <a:endParaRPr lang="ru-RU" sz="2400" noProof="1"/>
          </a:p>
        </p:txBody>
      </p:sp>
    </p:spTree>
    <p:extLst>
      <p:ext uri="{BB962C8B-B14F-4D97-AF65-F5344CB8AC3E}">
        <p14:creationId xmlns:p14="http://schemas.microsoft.com/office/powerpoint/2010/main" val="22994115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lh7-us.googleusercontent.com/j-eh5nOF5bMvurpqjiXaUMyMLeeo6asJU_agFFSylgSik243gUVExQkAIAvsl85ND8rB1VwTYqUlYiImOVvrR8je8ovh0rHfpMZX9u67OZeUPd-Ak3hUAzSSXf1C86JrzEs_deJg-2hYpADGdZgOYg=s2048"/>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4510" l="0" r="99688"/>
                    </a14:imgEffect>
                  </a14:imgLayer>
                </a14:imgProps>
              </a:ext>
              <a:ext uri="{28A0092B-C50C-407E-A947-70E740481C1C}">
                <a14:useLocalDpi xmlns:a14="http://schemas.microsoft.com/office/drawing/2010/main" val="0"/>
              </a:ext>
            </a:extLst>
          </a:blip>
          <a:srcRect r="1146" b="5307"/>
          <a:stretch/>
        </p:blipFill>
        <p:spPr bwMode="auto">
          <a:xfrm>
            <a:off x="2177863" y="891952"/>
            <a:ext cx="7859575" cy="599948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p:txBody>
          <a:bodyPr/>
          <a:lstStyle/>
          <a:p>
            <a:pPr algn="ctr"/>
            <a:fld id="{B67B645E-C5E5-4727-B977-D372A0AA71D9}" type="slidenum">
              <a:rPr lang="en-US" noProof="0" smtClean="0"/>
              <a:pPr algn="ctr"/>
              <a:t>7</a:t>
            </a:fld>
            <a:endParaRPr lang="en-US" noProof="0"/>
          </a:p>
        </p:txBody>
      </p:sp>
      <p:pic>
        <p:nvPicPr>
          <p:cNvPr id="2051" name="Picture 3" descr="https://lh7-us.googleusercontent.com/LPbcZznN225kecm7FOuVN5AOawhE-yozvVpdj_D8KPr6MQbMvB3shvaLZ_AKIZ0C0jP4unr7FYgDcoMLcsRqaizwwh3nLlVVwqSgADYqjEqVxu_qIqIn8sGXoVcdFl8GqFaxFTXR7sCi7ONQjl-NQQ=s20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001" y="531042"/>
            <a:ext cx="3175000" cy="2112818"/>
          </a:xfrm>
          <a:prstGeom prst="cloud">
            <a:avLst/>
          </a:prstGeom>
          <a:noFill/>
          <a:extLst>
            <a:ext uri="{909E8E84-426E-40DD-AFC4-6F175D3DCCD1}">
              <a14:hiddenFill xmlns:a14="http://schemas.microsoft.com/office/drawing/2010/main">
                <a:solidFill>
                  <a:srgbClr val="FFFFFF"/>
                </a:solidFill>
              </a14:hiddenFill>
            </a:ext>
          </a:extLst>
        </p:spPr>
      </p:pic>
      <p:pic>
        <p:nvPicPr>
          <p:cNvPr id="2053" name="Picture 5" descr="https://lh7-us.googleusercontent.com/KlxdxqEZySWaaF8PNkpjZSQmv05zMxbNWjbqvUF8ppb83k1d-r4lC93-6qEL78es-SdMeji6YGrPbggWxGrsdnAhDVJXfeuUGBg3Br7LwZBR_aA0sJhbREyqJ5uFMy0caYg2Jrfqf5YyAjxyys7ttA=s20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35535"/>
            <a:ext cx="2177863" cy="32559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7-us.googleusercontent.com/G9Pz4ZXsMmGyfk_cao6F2caQjtcFl2WHcbmt5VjT4AktaaVnPf-S12TzURML-1b0TWjqOA2OLJJj_zZ8A12-5GKVXEKOAjST6uCdskfu2B46x8C2T923e9RC-8pubZZMnzON6bLtjfYarPG3o9F3VQ=s20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37438" y="3712680"/>
            <a:ext cx="2154562" cy="3139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7-us.googleusercontent.com/GDnXLDDdrsRFRb3LZhMh_oiwgg6EjioOsBQuSIa5DTnF8k0Tiu_ANLVqyGtAGdG6GLm7nOHW1GCtOJWLIRGYI-jL3klKi_02CJJgMMgUDY4A2Q7GBjLIigcJcORHMVuNvDTzycdwFOYPn0ikMKkdSA=s20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37505" y="570347"/>
            <a:ext cx="2463694" cy="2463695"/>
          </a:xfrm>
          <a:prstGeom prst="cloud">
            <a:avLst/>
          </a:prstGeom>
          <a:noFill/>
          <a:extLst>
            <a:ext uri="{909E8E84-426E-40DD-AFC4-6F175D3DCCD1}">
              <a14:hiddenFill xmlns:a14="http://schemas.microsoft.com/office/drawing/2010/main">
                <a:solidFill>
                  <a:srgbClr val="FFFFFF"/>
                </a:solidFill>
              </a14:hiddenFill>
            </a:ext>
          </a:extLst>
        </p:spPr>
      </p:pic>
      <p:sp>
        <p:nvSpPr>
          <p:cNvPr id="4" name="Oval Callout 3"/>
          <p:cNvSpPr/>
          <p:nvPr/>
        </p:nvSpPr>
        <p:spPr>
          <a:xfrm>
            <a:off x="4562536" y="201945"/>
            <a:ext cx="3090227" cy="1600250"/>
          </a:xfrm>
          <a:prstGeom prst="wedgeEllipseCallout">
            <a:avLst>
              <a:gd name="adj1" fmla="val -26161"/>
              <a:gd name="adj2" fmla="val 83735"/>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2" name="Title 1"/>
          <p:cNvSpPr>
            <a:spLocks noGrp="1"/>
          </p:cNvSpPr>
          <p:nvPr>
            <p:ph type="title"/>
          </p:nvPr>
        </p:nvSpPr>
        <p:spPr>
          <a:xfrm>
            <a:off x="4412199" y="891952"/>
            <a:ext cx="3390900" cy="220236"/>
          </a:xfrm>
        </p:spPr>
        <p:txBody>
          <a:bodyPr/>
          <a:lstStyle/>
          <a:p>
            <a:pPr algn="ctr"/>
            <a:r>
              <a:rPr lang="ru-RU" sz="2800" dirty="0"/>
              <a:t>«Вы живёте в реальности Ветхого Завета!»</a:t>
            </a:r>
            <a:endParaRPr lang="en-US" sz="2800" dirty="0"/>
          </a:p>
        </p:txBody>
      </p:sp>
    </p:spTree>
    <p:extLst>
      <p:ext uri="{BB962C8B-B14F-4D97-AF65-F5344CB8AC3E}">
        <p14:creationId xmlns:p14="http://schemas.microsoft.com/office/powerpoint/2010/main" val="22018259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364300" y="330200"/>
            <a:ext cx="5045900" cy="2065999"/>
          </a:xfrm>
        </p:spPr>
        <p:txBody>
          <a:bodyPr/>
          <a:lstStyle/>
          <a:p>
            <a:pPr>
              <a:lnSpc>
                <a:spcPct val="100000"/>
              </a:lnSpc>
            </a:pPr>
            <a:r>
              <a:rPr lang="ru-RU" sz="3200" dirty="0"/>
              <a:t>ПРАВОСЛАВИЕ: КОНЦЕПЦИЯ СВЯТИЛИЩА В ЗЕМНОМ ЛИТУРГИЧЕСКОМ ПОКЛОНЕНИИ</a:t>
            </a:r>
            <a:endParaRPr lang="en-US" sz="3200" dirty="0"/>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364300" y="2599500"/>
            <a:ext cx="5045900" cy="3648900"/>
          </a:xfrm>
        </p:spPr>
        <p:txBody>
          <a:bodyPr/>
          <a:lstStyle/>
          <a:p>
            <a:r>
              <a:rPr lang="ru-RU" cap="none" dirty="0"/>
              <a:t>Церковь является центром нашей духовной жизни. В ней происходит наше духовное рождение и преображение, здесь мы причащаемся, здесь мы получаем благословение на семейную жизнь в таинстве бракосочетания и здесь нас препровождают на путь вечной жизни. Благодать Божия особенно ощущается в церкви. Помолившись, верующий выходит из неё очищенным, утешенным и укрепленным духовно.</a:t>
            </a:r>
          </a:p>
          <a:p>
            <a:pPr algn="r"/>
            <a:r>
              <a:rPr lang="ru-RU" cap="none" noProof="1"/>
              <a:t>Галина Калинина, </a:t>
            </a:r>
            <a:r>
              <a:rPr lang="ru-RU" i="1" cap="none" noProof="1"/>
              <a:t>Символика и устройство православного храма</a:t>
            </a:r>
            <a:endParaRPr lang="en-US" i="1" cap="none" noProof="1"/>
          </a:p>
        </p:txBody>
      </p:sp>
      <p:sp>
        <p:nvSpPr>
          <p:cNvPr id="4" name="Slide Number Placeholder 3">
            <a:extLst>
              <a:ext uri="{FF2B5EF4-FFF2-40B4-BE49-F238E27FC236}">
                <a16:creationId xmlns:a16="http://schemas.microsoft.com/office/drawing/2014/main" id="{701A5D44-66B7-440E-B8AF-C1EE434FE296}"/>
              </a:ext>
            </a:extLst>
          </p:cNvPr>
          <p:cNvSpPr>
            <a:spLocks noGrp="1"/>
          </p:cNvSpPr>
          <p:nvPr>
            <p:ph type="sldNum" sz="quarter" idx="11"/>
          </p:nvPr>
        </p:nvSpPr>
        <p:spPr/>
        <p:txBody>
          <a:bodyPr/>
          <a:lstStyle/>
          <a:p>
            <a:pPr algn="ctr"/>
            <a:fld id="{B67B645E-C5E5-4727-B977-D372A0AA71D9}" type="slidenum">
              <a:rPr lang="en-US" smtClean="0"/>
              <a:pPr algn="ctr"/>
              <a:t>8</a:t>
            </a:fld>
            <a:endParaRPr lang="en-US" dirty="0"/>
          </a:p>
        </p:txBody>
      </p:sp>
      <p:pic>
        <p:nvPicPr>
          <p:cNvPr id="8" name="Picture Placeholder 7"/>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7601" r="17601"/>
          <a:stretch>
            <a:fillRect/>
          </a:stretch>
        </p:blipFill>
        <p:spPr/>
      </p:pic>
    </p:spTree>
    <p:extLst>
      <p:ext uri="{BB962C8B-B14F-4D97-AF65-F5344CB8AC3E}">
        <p14:creationId xmlns:p14="http://schemas.microsoft.com/office/powerpoint/2010/main" val="27919822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pPr algn="ctr"/>
            <a:fld id="{B67B645E-C5E5-4727-B977-D372A0AA71D9}" type="slidenum">
              <a:rPr lang="en-US" noProof="0" smtClean="0"/>
              <a:pPr algn="ctr"/>
              <a:t>9</a:t>
            </a:fld>
            <a:endParaRPr lang="en-US" noProof="0"/>
          </a:p>
        </p:txBody>
      </p:sp>
      <p:sp>
        <p:nvSpPr>
          <p:cNvPr id="5" name="Subtitle 4"/>
          <p:cNvSpPr>
            <a:spLocks noGrp="1"/>
          </p:cNvSpPr>
          <p:nvPr>
            <p:ph type="subTitle" idx="1"/>
          </p:nvPr>
        </p:nvSpPr>
        <p:spPr>
          <a:xfrm>
            <a:off x="6858000" y="444500"/>
            <a:ext cx="4991100" cy="5765800"/>
          </a:xfrm>
        </p:spPr>
        <p:txBody>
          <a:bodyPr/>
          <a:lstStyle/>
          <a:p>
            <a:pPr algn="l"/>
            <a:r>
              <a:rPr lang="ru-RU" sz="2000" dirty="0"/>
              <a:t>Такое переосмысление еврейских Писаний и наследия Израиля помогло христианству пережить разрушение Иерусалима и доказать, что с пришествием Христа Иерусалим исполнил свою часть божественного плана и может быть оставлен. Это также позволило христианству заявить о близости как с нееврейской традицией, так и с еврейской... Это и другие преимущества приводили защитники христианства от иудаизма. Обычно они не упоминали, хотя и часто демонстрировали, обнищание, вызванное предположением, что в Ветхом Завете и еврейских элементах Нового Завета христианская церковь имела столько традиций иудаизма, сколько ей когда-либо было необходимо...</a:t>
            </a:r>
          </a:p>
          <a:p>
            <a:r>
              <a:rPr lang="ru-RU" sz="2000" dirty="0"/>
              <a:t>Ярослав Пеликан, </a:t>
            </a:r>
            <a:r>
              <a:rPr lang="ru-RU" sz="2000" i="1" dirty="0"/>
              <a:t>Христианская традиция</a:t>
            </a:r>
            <a:r>
              <a:rPr lang="ru-RU" sz="2000" dirty="0"/>
              <a:t>, том 1</a:t>
            </a:r>
            <a:endParaRPr lang="en-US" sz="2000" dirty="0"/>
          </a:p>
        </p:txBody>
      </p:sp>
      <p:pic>
        <p:nvPicPr>
          <p:cNvPr id="8" name="Picture Placeholder 7"/>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208" r="22208"/>
          <a:stretch>
            <a:fillRect/>
          </a:stretch>
        </p:blipFill>
        <p:spPr/>
      </p:pic>
    </p:spTree>
    <p:extLst>
      <p:ext uri="{BB962C8B-B14F-4D97-AF65-F5344CB8AC3E}">
        <p14:creationId xmlns:p14="http://schemas.microsoft.com/office/powerpoint/2010/main" val="23350607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0</TotalTime>
  <Words>5043</Words>
  <Application>Microsoft Macintosh PowerPoint</Application>
  <PresentationFormat>Широкоэкранный</PresentationFormat>
  <Paragraphs>151</Paragraphs>
  <Slides>15</Slides>
  <Notes>14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Corbel</vt:lpstr>
      <vt:lpstr>Office Theme</vt:lpstr>
      <vt:lpstr>Доктрина о святилище и её эсхатологическое применение в богословии православной церкви и церкви адвентистов седьмого дня  </vt:lpstr>
      <vt:lpstr>Божье присутствие среди Своего народа</vt:lpstr>
      <vt:lpstr>Второй Храм</vt:lpstr>
      <vt:lpstr>Утрата понимания символизма святилища</vt:lpstr>
      <vt:lpstr>Святилище в системе адвентистского богословия</vt:lpstr>
      <vt:lpstr>Проблема интерпретации доктрины о святилище</vt:lpstr>
      <vt:lpstr>«Вы живёте в реальности Ветхого Завета!»</vt:lpstr>
      <vt:lpstr>ПРАВОСЛАВИЕ: КОНЦЕПЦИЯ СВЯТИЛИЩА В ЗЕМНОМ ЛИТУРГИЧЕСКОМ ПОКЛОНЕНИИ</vt:lpstr>
      <vt:lpstr>Презентация PowerPoint</vt:lpstr>
      <vt:lpstr>СТРУКТУРА ПРАВОСЛАВНОГО ХРАМА</vt:lpstr>
      <vt:lpstr>ЕВХАРИСТИЧЕСКАЯ ЭККЛЕСИОЛОГИЯ/ЭСХАТОЛОГИЯ</vt:lpstr>
      <vt:lpstr>адвентизм: СВЯТИЛИЩе на  небесах и христос как единый посредник</vt:lpstr>
      <vt:lpstr>Основные положения вероучения АСД, с. 28</vt:lpstr>
      <vt:lpstr>Практические следствия из интерпретации доктрины о святилище</vt:lpstr>
      <vt:lpstr>Возможные точки соприкосновения между православной и адвентистской эсхатологией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2024-02-04T02:02:01Z</dcterms:created>
  <dcterms:modified xsi:type="dcterms:W3CDTF">2024-02-06T14:23:39Z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