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Next Medium"/>
          <a:ea typeface="Avenir Next Medium"/>
          <a:cs typeface="Avenir Next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Next Medium"/>
          <a:ea typeface="Avenir Next Medium"/>
          <a:cs typeface="Avenir Next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23" autoAdjust="0"/>
  </p:normalViewPr>
  <p:slideViewPr>
    <p:cSldViewPr snapToGrid="0">
      <p:cViewPr varScale="1">
        <p:scale>
          <a:sx n="29" d="100"/>
          <a:sy n="29" d="100"/>
        </p:scale>
        <p:origin x="120" y="8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Helvetica Neue"/>
        <a:ea typeface="Helvetica Neue"/>
        <a:cs typeface="Helvetica Neue"/>
        <a:sym typeface="Helvetica Neue"/>
      </a:defRPr>
    </a:lvl1pPr>
    <a:lvl2pPr indent="228600" defTabSz="457200" latinLnBrk="0">
      <a:lnSpc>
        <a:spcPct val="117999"/>
      </a:lnSpc>
      <a:defRPr sz="2000">
        <a:latin typeface="Helvetica Neue"/>
        <a:ea typeface="Helvetica Neue"/>
        <a:cs typeface="Helvetica Neue"/>
        <a:sym typeface="Helvetica Neue"/>
      </a:defRPr>
    </a:lvl2pPr>
    <a:lvl3pPr indent="457200" defTabSz="457200" latinLnBrk="0">
      <a:lnSpc>
        <a:spcPct val="117999"/>
      </a:lnSpc>
      <a:defRPr sz="2000">
        <a:latin typeface="Helvetica Neue"/>
        <a:ea typeface="Helvetica Neue"/>
        <a:cs typeface="Helvetica Neue"/>
        <a:sym typeface="Helvetica Neue"/>
      </a:defRPr>
    </a:lvl3pPr>
    <a:lvl4pPr indent="685800" defTabSz="457200" latinLnBrk="0">
      <a:lnSpc>
        <a:spcPct val="117999"/>
      </a:lnSpc>
      <a:defRPr sz="2000">
        <a:latin typeface="Helvetica Neue"/>
        <a:ea typeface="Helvetica Neue"/>
        <a:cs typeface="Helvetica Neue"/>
        <a:sym typeface="Helvetica Neue"/>
      </a:defRPr>
    </a:lvl4pPr>
    <a:lvl5pPr indent="914400" defTabSz="457200" latinLnBrk="0">
      <a:lnSpc>
        <a:spcPct val="117999"/>
      </a:lnSpc>
      <a:defRPr sz="2000">
        <a:latin typeface="Helvetica Neue"/>
        <a:ea typeface="Helvetica Neue"/>
        <a:cs typeface="Helvetica Neue"/>
        <a:sym typeface="Helvetica Neue"/>
      </a:defRPr>
    </a:lvl5pPr>
    <a:lvl6pPr indent="1143000" defTabSz="457200" latinLnBrk="0">
      <a:lnSpc>
        <a:spcPct val="117999"/>
      </a:lnSpc>
      <a:defRPr sz="2000">
        <a:latin typeface="Helvetica Neue"/>
        <a:ea typeface="Helvetica Neue"/>
        <a:cs typeface="Helvetica Neue"/>
        <a:sym typeface="Helvetica Neue"/>
      </a:defRPr>
    </a:lvl6pPr>
    <a:lvl7pPr indent="1371600" defTabSz="457200" latinLnBrk="0">
      <a:lnSpc>
        <a:spcPct val="117999"/>
      </a:lnSpc>
      <a:defRPr sz="2000">
        <a:latin typeface="Helvetica Neue"/>
        <a:ea typeface="Helvetica Neue"/>
        <a:cs typeface="Helvetica Neue"/>
        <a:sym typeface="Helvetica Neue"/>
      </a:defRPr>
    </a:lvl7pPr>
    <a:lvl8pPr indent="1600200" defTabSz="457200" latinLnBrk="0">
      <a:lnSpc>
        <a:spcPct val="117999"/>
      </a:lnSpc>
      <a:defRPr sz="2000">
        <a:latin typeface="Helvetica Neue"/>
        <a:ea typeface="Helvetica Neue"/>
        <a:cs typeface="Helvetica Neue"/>
        <a:sym typeface="Helvetica Neue"/>
      </a:defRPr>
    </a:lvl8pPr>
    <a:lvl9pPr indent="1828800" defTabSz="457200" latinLnBrk="0">
      <a:lnSpc>
        <a:spcPct val="117999"/>
      </a:lnSpc>
      <a:defRPr sz="2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Каждый человек рождается с внутренней тягой к чему-то светлому и прекрасному. Он не всегда способен описать предмет своего желания, но твердо знает свою нужду в нем.</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Как же найти истинную церковь? Существует множество деноминаций и религиозных групп, и каждая претендует на звание истинной церкви. Согласно Священному Писанию, Иисус никогда не стремился к такому религиозному многообразию. Напротив, перед распятием Он молился о единстве Своих последователей: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«Да будут все едино, как Ты, Отче, во Мне, и Я в Тебе, так и они да будут в Нас едино, – да уверует мир, что Ты послал Меня» (Ин. 17:21).</a:t>
            </a:r>
          </a:p>
          <a:p>
            <a:r>
              <a:t>Иисус хотел, чтобы мир мог узнавать Его последователей по единству и любви. Христос не хотел никаких разделений в Своей церкви.</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Павел писал, что Бог соразмерно устроил церковь, «…дабы не было разделения в теле» (1 Кор. 12:25).</a:t>
            </a:r>
          </a:p>
          <a:p>
            <a:r>
              <a:t>Но он предупредил, что вопреки Божьему желанию в церковь придет отступничество, а вместе с ним и разделение!</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«Итак внимайте себе и всему стаду, в котором Дух Святой поставил вас блюстителями, пасти Церковь Господа и Бога, которую Он приобрел Себе Кровию Своею…</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xfrm>
            <a:off x="381000" y="685800"/>
            <a:ext cx="6096000" cy="3429000"/>
          </a:xfrm>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…Ибо я знаю, что, по отшествии моем, войдут к вам лютые волки, не щадящие стада; и из вас самих восстанут люди, которые будут говорить превратно, дабы увлечь учеников за собою»</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Читая историю церкви, мы узнаем, что произошло. Появились лжеучители, и некоторые приняли их ересь и ушли из церкви. Другие испытали замешательство. Со смертью апостолов в христианстве наметился отход от первоначального учения. Но, несмотря на это, у Бога всегда были последователи, верные учению Христа.</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В Книге Откровение, самой выразительной из пророческих книг Библии, Бог показал Иоанну отступничество и религиозную путаницу, которые будут царить в последние дни земной истории. Он предсказал конфликт, который произойдет между Его церковью и сатаной. В 12-й главе Иоанну был показана панорамная картина истории церкви с рождения Христа до конца мира:</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«И явилось на небе великое знамение: жена, облеченная в солнце; под ногами ее луна, и на главе ее венец из двенадцати звезд…</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xfrm>
            <a:off x="381000" y="685800"/>
            <a:ext cx="6096000" cy="3429000"/>
          </a:xfrm>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rPr dirty="0"/>
              <a:t>«…</a:t>
            </a:r>
            <a:r>
              <a:rPr dirty="0" err="1"/>
              <a:t>Она</a:t>
            </a:r>
            <a:r>
              <a:rPr dirty="0"/>
              <a:t> </a:t>
            </a:r>
            <a:r>
              <a:rPr dirty="0" err="1"/>
              <a:t>имела</a:t>
            </a:r>
            <a:r>
              <a:rPr dirty="0"/>
              <a:t> </a:t>
            </a:r>
            <a:r>
              <a:rPr dirty="0" err="1"/>
              <a:t>во</a:t>
            </a:r>
            <a:r>
              <a:rPr dirty="0"/>
              <a:t> </a:t>
            </a:r>
            <a:r>
              <a:rPr dirty="0" err="1"/>
              <a:t>чреве</a:t>
            </a:r>
            <a:r>
              <a:rPr dirty="0"/>
              <a:t>, и </a:t>
            </a:r>
            <a:r>
              <a:rPr dirty="0" err="1"/>
              <a:t>кричала</a:t>
            </a:r>
            <a:r>
              <a:rPr dirty="0"/>
              <a:t> </a:t>
            </a:r>
            <a:r>
              <a:rPr dirty="0" err="1"/>
              <a:t>от</a:t>
            </a:r>
            <a:r>
              <a:rPr dirty="0"/>
              <a:t> </a:t>
            </a:r>
            <a:r>
              <a:rPr dirty="0" err="1"/>
              <a:t>болей</a:t>
            </a:r>
            <a:r>
              <a:rPr dirty="0"/>
              <a:t> и </a:t>
            </a:r>
            <a:r>
              <a:rPr dirty="0" err="1"/>
              <a:t>мук</a:t>
            </a:r>
            <a:r>
              <a:rPr dirty="0"/>
              <a:t> </a:t>
            </a:r>
            <a:r>
              <a:rPr dirty="0" err="1"/>
              <a:t>рождения</a:t>
            </a:r>
            <a:r>
              <a:rPr dirty="0" smtClean="0"/>
              <a:t>»</a:t>
            </a:r>
            <a:r>
              <a:rPr lang="ru-RU" dirty="0" smtClean="0"/>
              <a:t>.</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Здесь Бог изображает женщину в белой одежде, облеченную в солнце и стоящую на луне. На ее голове – венец из двенадцати звезд. Что означают эти символы? В символических пророчествах Библии «жена», или женщина, представляет Божий народ – Его церковь. Пророк Иеремия писал:</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Августин объяснил природу этого желания в своей молитве Богу: «Ты создал нас для Себя, и не знает покоя сердце наше, пока не успокоится в Тебе» (Аврелий Августин. Исповедь). Не понимая этого, люди, словно напуганные мыши, мечутся из стороны в сторону в поисках внутреннего мира, но тщетно!</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«Разорю Я дочь Сиона, красивую и изнеженную» (Иер. 6:2).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Пророк Исаия объясняет значение слова «Сион»:</a:t>
            </a:r>
          </a:p>
          <a:p>
            <a:r>
              <a:t>«Я вложу слова Мои в уста Твои… чтобы «сказать Сиону: “ты Мой народ”» (Ис. 51:16).</a:t>
            </a:r>
          </a:p>
          <a:p>
            <a:r>
              <a:t>На основании этих двух текстов мы можем сделать вывод, что Бог изображает истинную церковь в образе добродетельной женщины. Апостол Павел использует такую же метафору при описании коринфской церкви:</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«Я обручил вас единому мужу, чтобы представить Христу чистою девою» (2 Кор. 11:2).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t>В пророческом видении Иоанну была также показана другая женщина:</a:t>
            </a:r>
          </a:p>
          <a:p>
            <a:r>
              <a:t>«И повел меня в духе в пустыню; и я увидел жену, сидящую на звере багряном, преисполненном именами богохульными с семью головами и десятью рогами…</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…И жена облечена была в порфиру и багряницу, украшена золотом, драгоценными камнями и жемчугом…</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…И держала золотую чашу в руке своей, наполненную мерзостями и нечистотою блудодейства ее; и на челе ее написано имя:</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ТАЙНА, ВАВИЛОН ВЕЛИКИЙ, МАТЬ БЛУДНИЦАМ И МЕРЗОСТЯМ ЗЕМНЫМ»</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Здесь Бог описывает нечистую, или прелюбодейную, женщину. Это символ ложной церкви – той части христианского сообщества, которая пошла на компромисс с миром и отступила от веры Христовой. Сам Иисус использовал тот же язык, описывая состояние тех, кто в угоду миру отказывается от Божьего учения.</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xfrm>
            <a:off x="381000" y="685800"/>
            <a:ext cx="6096000" cy="3429000"/>
          </a:xfrm>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r>
              <a:t>«Прелюбодеи и прелюбодейцы! не знаете ли, что дружба с миром есть вражда против Бога?» (Иак. 4:4)</a:t>
            </a:r>
          </a:p>
          <a:p>
            <a:r>
              <a:t>Следовательно, падшая женщина представляет ложную церковь, а чистая женщина – истинную церковь. Но давайте еще раз обратимся к пророчеству.</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xfrm>
            <a:off x="381000" y="685800"/>
            <a:ext cx="6096000" cy="3429000"/>
          </a:xfrm>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«Она имела во чреве, и кричала от болей и мук рождения…       	Хвост его увлек с неба третью часть звезд и поверг их на землю…</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Человек пытается заполнить внутреннюю пустоту славой, богатством, материальными благами и различными занятиями, но чувство удовлетворенности достигнутым быстро проходит. Иисус понимал, что материальный достаток не делает человека счастливым. Он сказал:</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381000" y="685800"/>
            <a:ext cx="6096000" cy="3429000"/>
          </a:xfrm>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t>…Дракон сей стал перед женою, которой надлежало родить, дабы, когда она родит, пожрать ее младенца» (Откр. 12:2, 4).</a:t>
            </a:r>
          </a:p>
          <a:p>
            <a:r>
              <a:t>Кто же этот дракон, который стал перед женщиной, чтобы пожрать ее Младенца, как только она родит? Это тот самый дракон, который развязал войну на небе:</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xfrm>
            <a:off x="381000" y="685800"/>
            <a:ext cx="6096000" cy="3429000"/>
          </a:xfrm>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«И произошла на небе война: Михаил и Ангелы его воевали против дракона, и дракон и ангелы его воевали против них…</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…И низвержен был великий дракон, древний змий, называемый диаволом и сатаною, обольщающий всю вселенную, низвержен на землю, и ангелы его низвержены с ним» (Откр. 12:7, 9).</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Далее Иоанн описывает Младенца:</a:t>
            </a:r>
          </a:p>
          <a:p>
            <a:r>
              <a:t>«И родила она младенца мужеского пола, которому надлежит пасти все народы жезлом железным; и восхищено было дитя ее к Богу и престолу Его» (Откр. 12:5).</a:t>
            </a:r>
          </a:p>
          <a:p>
            <a:r>
              <a:t>Что это за Младенец? Только один единственный Ребенок в истории мира «правил всеми народами жезлом железным» и был «восхищен к Богу и престолу Его».</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Этим Младенцем был Сам Иисус.</a:t>
            </a:r>
          </a:p>
          <a:p>
            <a:r>
              <a:t>Говоря о Втором пришествии Христа, Иоанн так описывает Иисуса:</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xfrm>
            <a:off x="381000" y="685800"/>
            <a:ext cx="6096000" cy="3429000"/>
          </a:xfrm>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p>
            <a:r>
              <a:t>«Из уст же Его исходит острый меч, чтобы им поражать народы. Он пасет их жезлом железным» (Откр. 19:15).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noRot="1" noChangeAspect="1"/>
          </p:cNvSpPr>
          <p:nvPr>
            <p:ph type="sldImg"/>
          </p:nvPr>
        </p:nvSpPr>
        <p:spPr>
          <a:xfrm>
            <a:off x="381000" y="685800"/>
            <a:ext cx="6096000" cy="3429000"/>
          </a:xfrm>
          <a:prstGeom prst="rect">
            <a:avLst/>
          </a:prstGeom>
        </p:spPr>
        <p:txBody>
          <a:bodyPr/>
          <a:lstStyle/>
          <a:p>
            <a:endParaRPr/>
          </a:p>
        </p:txBody>
      </p:sp>
      <p:sp>
        <p:nvSpPr>
          <p:cNvPr id="557" name="Shape 557"/>
          <p:cNvSpPr>
            <a:spLocks noGrp="1"/>
          </p:cNvSpPr>
          <p:nvPr>
            <p:ph type="body" sz="quarter" idx="1"/>
          </p:nvPr>
        </p:nvSpPr>
        <p:spPr>
          <a:prstGeom prst="rect">
            <a:avLst/>
          </a:prstGeom>
        </p:spPr>
        <p:txBody>
          <a:bodyPr/>
          <a:lstStyle/>
          <a:p>
            <a:r>
              <a:t>А Павел рассказывает о том, как могущественная сила Божья проявилась в том, что Он «…воскресил Христа из мертвых и посадил одесную Себя на небесах» (Еф. 1:20).</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xfrm>
            <a:off x="381000" y="685800"/>
            <a:ext cx="6096000" cy="3429000"/>
          </a:xfrm>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r>
              <a:t>Война, начавшаяся на небе, перекинулась на землю. Сатана, действуя через языческий Рим, пытался лишить жизни Сына Человеческого – Иисуса, как только Он родился. Римский ставленник Ирод издал указ об умерщвлении всех младенцев мужского пола в возрасте до двух лет. Но Мария и Иосиф смогли убежать вместе с Иисусом в Египет.</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xfrm>
            <a:off x="381000" y="685800"/>
            <a:ext cx="6096000" cy="3429000"/>
          </a:xfrm>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r>
              <a:t>На протяжении всего служения Иисуса дьявол преследовал Его по пятам, надеясь помешать Божьему плану по спасению падшего мира. И когда тело Христа висело на кресте, сатана думал, что выиграл битву, но пустая гробница стала свидетельством его поражения. Христос воскрес и взошел на престол Своего Отца. Показанное Иоанну пророческое видение в точности сбылось.</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xfrm>
            <a:off x="381000" y="685800"/>
            <a:ext cx="6096000" cy="3429000"/>
          </a:xfrm>
          <a:prstGeom prst="rect">
            <a:avLst/>
          </a:prstGeom>
        </p:spPr>
        <p:txBody>
          <a:bodyPr/>
          <a:lstStyle/>
          <a:p>
            <a:endParaRPr/>
          </a:p>
        </p:txBody>
      </p:sp>
      <p:sp>
        <p:nvSpPr>
          <p:cNvPr id="583" name="Shape 583"/>
          <p:cNvSpPr>
            <a:spLocks noGrp="1"/>
          </p:cNvSpPr>
          <p:nvPr>
            <p:ph type="body" sz="quarter" idx="1"/>
          </p:nvPr>
        </p:nvSpPr>
        <p:spPr>
          <a:prstGeom prst="rect">
            <a:avLst/>
          </a:prstGeom>
        </p:spPr>
        <p:txBody>
          <a:bodyPr/>
          <a:lstStyle/>
          <a:p>
            <a:r>
              <a:t>Потерпев неудачу в своей попытке уничтожить Сына Божьего, сатана обратил гнев на чистую женщину, или христианскую церковь. Все ученики Христа за исключением предателя Иуды и апостола Иоанна умерли мученической смертью. Апостол Павел был обезглавлен за стенами Рима. Христиан пытали и бросали в темницы, многие поплатились жизнью за свою веру.</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«Жизнь человека не зависит от изобилия его имения» (Лк. 12:15).</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xfrm>
            <a:off x="381000" y="685800"/>
            <a:ext cx="6096000" cy="3429000"/>
          </a:xfrm>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r>
              <a:t>Пока были живы апостолы, церковь твердо держалась истины; но во втором и третьем поколениях христиан компромисс и отступничество дали о себе знать.</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r>
              <a:t>«Ближе к концу второго века большинство церквей претерпели изменения; изначальная простота исчезла практически сразу после смерти апостолов» (Церковные исследования, с. 51).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xfrm>
            <a:off x="381000" y="685800"/>
            <a:ext cx="6096000" cy="3429000"/>
          </a:xfrm>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r>
              <a:t>В IV веке нашей эры император Константин, желая укрепить Римскую империю, объединил язычество и христианство в одну религиозную систему. Как прямой результат, христианство утратило большую часть своих характерных черт. Обращенные в христианство язычники принесли с собой многие языческие верования и обычаи.</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381000" y="685800"/>
            <a:ext cx="6096000" cy="3429000"/>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r>
              <a:t>Историки Пол Хатчинсон и Винфред Гаррисон писали:</a:t>
            </a:r>
          </a:p>
          <a:p>
            <a:r>
              <a:t>«Новообращенные христиане в своем мышлении и привычках оставались язычниками, их приход в церковь не искоренил язычества…</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xfrm>
            <a:off x="381000" y="685800"/>
            <a:ext cx="6096000" cy="3429000"/>
          </a:xfrm>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r>
              <a:t>…Напротив, большой приток крещеных язычников вызвал моральное разложение и ослабление организационной составляющей христианства» (Двадцать веков христианства: краткая история, с. 58).</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Однако, в этот период многие христиане оставались верны Божьим истинам и выступали против новшеств, которые проникли в церковь. Они отказались идти на компромисс с язычеством и подверглись преследованиям за свою позицию.</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t>Арчибальд Бауэр пишет:</a:t>
            </a:r>
          </a:p>
          <a:p>
            <a:r>
              <a:t>«Огромное количество мужчин было выгнано из своих домов вместе с раздетыми догола женами и детьми» (История папства, т. 2, с. 334).</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noRot="1" noChangeAspect="1"/>
          </p:cNvSpPr>
          <p:nvPr>
            <p:ph type="sldImg"/>
          </p:nvPr>
        </p:nvSpPr>
        <p:spPr>
          <a:xfrm>
            <a:off x="381000" y="685800"/>
            <a:ext cx="6096000" cy="3429000"/>
          </a:xfrm>
          <a:prstGeom prst="rect">
            <a:avLst/>
          </a:prstGeom>
        </p:spPr>
        <p:txBody>
          <a:bodyPr/>
          <a:lstStyle/>
          <a:p>
            <a:endParaRPr/>
          </a:p>
        </p:txBody>
      </p:sp>
      <p:sp>
        <p:nvSpPr>
          <p:cNvPr id="653" name="Shape 653"/>
          <p:cNvSpPr>
            <a:spLocks noGrp="1"/>
          </p:cNvSpPr>
          <p:nvPr>
            <p:ph type="body" sz="quarter" idx="1"/>
          </p:nvPr>
        </p:nvSpPr>
        <p:spPr>
          <a:prstGeom prst="rect">
            <a:avLst/>
          </a:prstGeom>
        </p:spPr>
        <p:txBody>
          <a:bodyPr/>
          <a:lstStyle/>
          <a:p>
            <a:r>
              <a:t>Иоанн предвидел все и написал:</a:t>
            </a:r>
          </a:p>
          <a:p>
            <a:r>
              <a:t>«Когда же дракон увидел, что низвержен на землю, начал преследовать жену, которая родила младенца мужеского пола» (Откр. 12:13).Так началось жестокое преследование народа Божьего, описанное в Книге Откровение. Обратите внимание на то, что случилось с «женой»: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xfrm>
            <a:off x="381000" y="685800"/>
            <a:ext cx="6096000" cy="3429000"/>
          </a:xfrm>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«А жена убежала в пустыню, где приготовлено было для нее место от Бога, чтобы питали ее там тысячу двести шестьдесят дней» (Откр. 12:6).</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xfrm>
            <a:off x="381000" y="685800"/>
            <a:ext cx="6096000" cy="3429000"/>
          </a:xfrm>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r>
              <a:t>Бог указывает временной период, в течение которого Его народ будет подвергаться преследованию, – 1260 дней. Ранее мы говорили о том, что в Библии один пророческий день равен году. Иезекииль писал:</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Современный человек устал гоняться за мимолетными целями; он ощущает потребность в непреходящих ценностях. Бог допустил голод израильтян в пустыне, чтобы они осознали свою нужду в Нем.</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t>«День за год Я определил тебе» (Иез. 4:6).</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xfrm>
            <a:off x="381000" y="685800"/>
            <a:ext cx="6096000" cy="3429000"/>
          </a:xfrm>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Другими словами, притеснение верующих должно было продолжаться в течение 1260 лет. Как точно исполнилось это библейское пророчество в истории!</a:t>
            </a:r>
          </a:p>
          <a:p>
            <a:r>
              <a:t>Император Юстиниан приказал своему полководцу Велисарию уничтожить три арианских государства, выступавших против Римской церкви. В 538 году н.э. последнее из этих государств было уничтожено, и Юстиниан объявил римского епископа «Главою Церкви, истинным и действенным исправителем еретиков». Так называемым «еретикам» была объявлена настоящая война.</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xfrm>
            <a:off x="381000" y="685800"/>
            <a:ext cx="6096000" cy="3429000"/>
          </a:xfrm>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Верные истинам Слова Божьего христиане поняли, что единственный способ сохранить свою веру и жизнь – бегство. В точном соответствии с пророчеством «женщина убежала в пустыню».</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xfrm>
            <a:off x="381000" y="685800"/>
            <a:ext cx="6096000" cy="3429000"/>
          </a:xfrm>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r>
              <a:t>Вальденсы, альбигойцы, гугеноты и другие верные христиане бежали в Альпы на севере Италии и юге Франции, скрываясь в ущельях и пещерах.</a:t>
            </a:r>
          </a:p>
          <a:p>
            <a:r>
              <a:t>За ними охотились как за обычными преступниками, и многие были убиты. В чем же состояло их преступление? В том, что они не отреклись от учения Иисуса!</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xfrm>
            <a:off x="381000" y="685800"/>
            <a:ext cx="6096000" cy="3429000"/>
          </a:xfrm>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r>
              <a:t>Миллионы христиан умерли во время ужасных гонений Темных веков, но не поступились своей верой. Некоторые историки называют цифру в 50 миллионов. Горькая ирония состоит в том, что многие гонители искренне верили, что исполняют волю Божью. Однако, несмотря на столетия жестоких преследований, Божья истина снова восторжествовала.</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xfrm>
            <a:off x="381000" y="685800"/>
            <a:ext cx="6096000" cy="3429000"/>
          </a:xfrm>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r>
              <a:t>Библия, долгое время прикованная цепями к стенам монастырей и соборов, переводилась на общедоступные языки и тайно распространялась по всему миру.</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xfrm>
            <a:off x="381000" y="685800"/>
            <a:ext cx="6096000" cy="3429000"/>
          </a:xfrm>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r>
              <a:t>Отважные реформаторы смело провозглашали Слово Божье, и многие из них были заживо сожжены на кострах, как Ян Гус и Иероним Пражский. Уильям Тиндейл был задушен, а его тело брошено в огонь. Джон Уиклифф умер своей смертью, но церковники выкопали его останки, сожгли их и развеяли прах над рекой. Мартин Лютер избежал казни, но также подвергся жестокому преследованию.</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xfrm>
            <a:off x="381000" y="685800"/>
            <a:ext cx="6096000" cy="3429000"/>
          </a:xfrm>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r>
              <a:t>Но огни протестантской Реформации не были потушены. Пришли другие реформаторы и провозгласили библейские истины, которые долгое время заслонялись человеческими обрядами и традициями. Это снова вызвало гнев и ярость сатаны.</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381000" y="685800"/>
            <a:ext cx="6096000" cy="3429000"/>
          </a:xfrm>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Эпоха преследований, предсказанная в 12-й главе Книги Откровении, закончилась только в 1798 году, когда атеистическое правительство Наполеона послало генерала Бертье взять папу римского в плен. С начала гонений в 538 году нашей эры прошло ровно 1260 лет.</a:t>
            </a:r>
          </a:p>
          <a:p>
            <a:r>
              <a:t>В конце XVIII века, когда этот пророческий период закончился, у Бога все еще была группа преданных верующих, которые придерживались библейского учения. Пророчество предсказывало, что сатана обрушит на них свою ярость.</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381000" y="685800"/>
            <a:ext cx="6096000" cy="3429000"/>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t>«И рассвирепел дракон на жену, и пошел, чтобы вступить в брань с прочими от семени ее» (Откр. 12:17).</a:t>
            </a:r>
          </a:p>
          <a:p>
            <a:r>
              <a:t>Кто эти «прочие от семени жены»? Это верный остаток Божьего народа последнего времени. Сатана негодует, что они продолжают следовать истинам Божьим. Далее Иоанн указывает две характеристики, которые помогут нам распознать этот верный Остаток, или Божью церковь последнего времени:</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«Он смирял тебя, томил тебя голодом и питал тебя манною, которой не знал ты и не знали отцы твои, дабы показать тебе, что не одним хлебом живет человек, но всяким словом, исходящим из уст Господа, живет человек» (Втор. 8:3).</a:t>
            </a:r>
          </a:p>
          <a:p>
            <a:r>
              <a:t>Точно так же Бог позволяет современному человеку ощутить беспокойство и внутренний голод, чтобы он разрешил Богу удовлетворить  глубинное желание своего сердца.</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xfrm>
            <a:off x="381000" y="685800"/>
            <a:ext cx="6096000" cy="3429000"/>
          </a:xfrm>
          <a:prstGeom prst="rect">
            <a:avLst/>
          </a:prstGeom>
        </p:spPr>
        <p:txBody>
          <a:bodyPr/>
          <a:lstStyle/>
          <a:p>
            <a:endParaRPr/>
          </a:p>
        </p:txBody>
      </p:sp>
      <p:sp>
        <p:nvSpPr>
          <p:cNvPr id="787" name="Shape 787"/>
          <p:cNvSpPr>
            <a:spLocks noGrp="1"/>
          </p:cNvSpPr>
          <p:nvPr>
            <p:ph type="body" sz="quarter" idx="1"/>
          </p:nvPr>
        </p:nvSpPr>
        <p:spPr>
          <a:prstGeom prst="rect">
            <a:avLst/>
          </a:prstGeom>
        </p:spPr>
        <p:txBody>
          <a:bodyPr/>
          <a:lstStyle/>
          <a:p>
            <a:r>
              <a:t>«И рассвирепел дракон на жену, и пошел, чтобы вступить в брань с прочими от семени ее…</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noRot="1" noChangeAspect="1"/>
          </p:cNvSpPr>
          <p:nvPr>
            <p:ph type="sldImg"/>
          </p:nvPr>
        </p:nvSpPr>
        <p:spPr>
          <a:xfrm>
            <a:off x="381000" y="685800"/>
            <a:ext cx="6096000" cy="3429000"/>
          </a:xfrm>
          <a:prstGeom prst="rect">
            <a:avLst/>
          </a:prstGeom>
        </p:spPr>
        <p:txBody>
          <a:bodyPr/>
          <a:lstStyle/>
          <a:p>
            <a:endParaRPr/>
          </a:p>
        </p:txBody>
      </p:sp>
      <p:sp>
        <p:nvSpPr>
          <p:cNvPr id="799" name="Shape 799"/>
          <p:cNvSpPr>
            <a:spLocks noGrp="1"/>
          </p:cNvSpPr>
          <p:nvPr>
            <p:ph type="body" sz="quarter" idx="1"/>
          </p:nvPr>
        </p:nvSpPr>
        <p:spPr>
          <a:prstGeom prst="rect">
            <a:avLst/>
          </a:prstGeom>
        </p:spPr>
        <p:txBody>
          <a:bodyPr/>
          <a:lstStyle/>
          <a:p>
            <a:r>
              <a:t>…Сохраняющими заповеди Божии и имеющими свидетельство Иисуса Христа» (Откр. 12:17).</a:t>
            </a:r>
          </a:p>
          <a:p>
            <a:r>
              <a:t>Примечательно, что верные последователи Бога, названные в пророчестве «прочими от семени жены», описываются как те, кто соблюдает заповеди Божьи. Десять заповедей и другие повеления из Слова Божьего призваны направлять человека, чтобы он мог жить счастливой жизнью уже здесь на земле.</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381000" y="685800"/>
            <a:ext cx="6096000" cy="3429000"/>
          </a:xfrm>
          <a:prstGeom prst="rect">
            <a:avLst/>
          </a:prstGeom>
        </p:spPr>
        <p:txBody>
          <a:bodyPr/>
          <a:lstStyle/>
          <a:p>
            <a:endParaRPr/>
          </a:p>
        </p:txBody>
      </p:sp>
      <p:sp>
        <p:nvSpPr>
          <p:cNvPr id="807" name="Shape 807"/>
          <p:cNvSpPr>
            <a:spLocks noGrp="1"/>
          </p:cNvSpPr>
          <p:nvPr>
            <p:ph type="body" sz="quarter" idx="1"/>
          </p:nvPr>
        </p:nvSpPr>
        <p:spPr>
          <a:prstGeom prst="rect">
            <a:avLst/>
          </a:prstGeom>
        </p:spPr>
        <p:txBody>
          <a:bodyPr/>
          <a:lstStyle/>
          <a:p>
            <a:r>
              <a:t>Но разве не каждая церковь учит своих последователей соблюдать Божьи заповеди?</a:t>
            </a:r>
          </a:p>
          <a:p>
            <a:r>
              <a:t>На словах да, но на деле, как это ни удивительно, многие религиозные организации сегодня учат своих членов поступать вопреки Божьим повелениям.</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xfrm>
            <a:off x="381000" y="685800"/>
            <a:ext cx="6096000" cy="3429000"/>
          </a:xfrm>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r>
              <a:t>К примеру, в некоторых церквах людей учат поклоняться изображениям.</a:t>
            </a:r>
          </a:p>
          <a:p>
            <a:r>
              <a:t>Другие игнорируют святость Божьего имени.</a:t>
            </a:r>
          </a:p>
          <a:p>
            <a:r>
              <a:t>И большая часть религиозного мира забыла памятник творения во времени, описанный в четвертой заповеди:</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Shape 828"/>
          <p:cNvSpPr>
            <a:spLocks noGrp="1" noRot="1" noChangeAspect="1"/>
          </p:cNvSpPr>
          <p:nvPr>
            <p:ph type="sldImg"/>
          </p:nvPr>
        </p:nvSpPr>
        <p:spPr>
          <a:xfrm>
            <a:off x="381000" y="685800"/>
            <a:ext cx="6096000" cy="3429000"/>
          </a:xfrm>
          <a:prstGeom prst="rect">
            <a:avLst/>
          </a:prstGeom>
        </p:spPr>
        <p:txBody>
          <a:bodyPr/>
          <a:lstStyle/>
          <a:p>
            <a:endParaRPr/>
          </a:p>
        </p:txBody>
      </p:sp>
      <p:sp>
        <p:nvSpPr>
          <p:cNvPr id="829" name="Shape 829"/>
          <p:cNvSpPr>
            <a:spLocks noGrp="1"/>
          </p:cNvSpPr>
          <p:nvPr>
            <p:ph type="body" sz="quarter" idx="1"/>
          </p:nvPr>
        </p:nvSpPr>
        <p:spPr>
          <a:prstGeom prst="rect">
            <a:avLst/>
          </a:prstGeom>
        </p:spPr>
        <p:txBody>
          <a:bodyPr/>
          <a:lstStyle/>
          <a:p>
            <a:r>
              <a:t>«Помни день субботний, чтобы святить его; шесть дней работай и делай всякие дела твои, а день седьмой – суббота Господу, Богу твоему» (Исх. 20:8-10). Соблюдение библейской субботы – это одна из отличительных черт истинной церкви Божьей. Современные христианские церкви за редким исключением буквально толкуют девять заповедей, но настаивают на соблюдении воскресенья вместо субботы, о которой говорит четвертая заповедь. Согласитесь, что церковь, которая по факту соблюдает только девять из десяти заповедей, не подпадает под библейское определение истинной церкви. Апостол Иаков писал:</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xfrm>
            <a:off x="381000" y="685800"/>
            <a:ext cx="6096000" cy="3429000"/>
          </a:xfrm>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r>
              <a:t>«Кто соблюдает весь закон и согрешит в одном чем-нибудь, тот становится виновным во всем» (Иак. 2:10).</a:t>
            </a:r>
          </a:p>
          <a:p>
            <a:r>
              <a:t>Если церковь не соблюдает все десять заповедей, она не может называться Божьей церковью последнего времени.</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xfrm>
            <a:off x="381000" y="685800"/>
            <a:ext cx="6096000" cy="3429000"/>
          </a:xfrm>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t>Пророчество гласит, что Божий остаток, или церковь последнего времени, будет не только соблюдать Божьи заповеди Божьи, но и иметь «свидетельство Иисуса Христа» (Откр. 12:17).</a:t>
            </a:r>
          </a:p>
          <a:p>
            <a:r>
              <a:t>Что такое свидетельство Иисуса Христа? Иоанн дает ответ:</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a:spLocks noGrp="1" noRot="1" noChangeAspect="1"/>
          </p:cNvSpPr>
          <p:nvPr>
            <p:ph type="sldImg"/>
          </p:nvPr>
        </p:nvSpPr>
        <p:spPr>
          <a:xfrm>
            <a:off x="381000" y="685800"/>
            <a:ext cx="6096000" cy="3429000"/>
          </a:xfrm>
          <a:prstGeom prst="rect">
            <a:avLst/>
          </a:prstGeom>
        </p:spPr>
        <p:txBody>
          <a:bodyPr/>
          <a:lstStyle/>
          <a:p>
            <a:endParaRPr/>
          </a:p>
        </p:txBody>
      </p:sp>
      <p:sp>
        <p:nvSpPr>
          <p:cNvPr id="865" name="Shape 865"/>
          <p:cNvSpPr>
            <a:spLocks noGrp="1"/>
          </p:cNvSpPr>
          <p:nvPr>
            <p:ph type="body" sz="quarter" idx="1"/>
          </p:nvPr>
        </p:nvSpPr>
        <p:spPr>
          <a:prstGeom prst="rect">
            <a:avLst/>
          </a:prstGeom>
        </p:spPr>
        <p:txBody>
          <a:bodyPr/>
          <a:lstStyle/>
          <a:p>
            <a:r>
              <a:t>«Свидетельство Иисусово есть дух пророчества» (Откр. 19:10).</a:t>
            </a:r>
          </a:p>
          <a:p>
            <a:r>
              <a:t>Божья церковь последнего времени будет обладать дарами Святого Духа, включая дар пророчества.</a:t>
            </a:r>
          </a:p>
          <a:p>
            <a:r>
              <a:t>В Библии указаны и другие признаки Божьей церкви последнего времени.</a:t>
            </a:r>
          </a:p>
          <a:p>
            <a:r>
              <a:t>Его народ будет вовлечен в проповедь Евангелия по всему миру, ибо Иисус дал Своей церкви такое поручение:</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xfrm>
            <a:off x="381000" y="685800"/>
            <a:ext cx="6096000" cy="3429000"/>
          </a:xfrm>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p>
            <a:r>
              <a:t>«Итак идите, научите все народы, крестя их во имя Отца и Сына и Святого Духа, уча их соблюдать все, что Я повелел вам; и се, Я с вами во все дни до скончания века. Аминь» (Мф. 28:19, 20).</a:t>
            </a:r>
          </a:p>
          <a:p>
            <a:r>
              <a:t>Божья церковь будет проповедовать вечное Евангелие по всему миру. Эта проповедь представлена в 14-й главе книги Откровение удивительной вестью трех ангелов. Весть первого ангела подчеркивает две великие истины, которыми следует поделиться с каждым человеком:</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hape 888"/>
          <p:cNvSpPr>
            <a:spLocks noGrp="1" noRot="1" noChangeAspect="1"/>
          </p:cNvSpPr>
          <p:nvPr>
            <p:ph type="sldImg"/>
          </p:nvPr>
        </p:nvSpPr>
        <p:spPr>
          <a:xfrm>
            <a:off x="381000" y="685800"/>
            <a:ext cx="6096000" cy="3429000"/>
          </a:xfrm>
          <a:prstGeom prst="rect">
            <a:avLst/>
          </a:prstGeom>
        </p:spPr>
        <p:txBody>
          <a:bodyPr/>
          <a:lstStyle/>
          <a:p>
            <a:endParaRPr/>
          </a:p>
        </p:txBody>
      </p:sp>
      <p:sp>
        <p:nvSpPr>
          <p:cNvPr id="889" name="Shape 889"/>
          <p:cNvSpPr>
            <a:spLocks noGrp="1"/>
          </p:cNvSpPr>
          <p:nvPr>
            <p:ph type="body" sz="quarter" idx="1"/>
          </p:nvPr>
        </p:nvSpPr>
        <p:spPr>
          <a:prstGeom prst="rect">
            <a:avLst/>
          </a:prstGeom>
        </p:spPr>
        <p:txBody>
          <a:bodyPr/>
          <a:lstStyle/>
          <a:p>
            <a:r>
              <a:t>«И увидел я другого Ангела, летящего по средине неба, который имел вечное Евангелие, чтобы благовествовать живущим на земле и всякому племени и колену, и языку и народу…</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Поиск Бога приводит нас к общению с другими людьми, которые тоже ищут Его. Есть ли у Бога особая группа среди христиан, которую Он признает Своей церковью сегодня? Такая группа определенно существует, раз Павел пишет о единстве веры:</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xfrm>
            <a:off x="381000" y="685800"/>
            <a:ext cx="6096000" cy="3429000"/>
          </a:xfrm>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p>
            <a:r>
              <a:t>…И говорил он громким голосом: убойтесь Бога и воздайте Ему славу, ибо наступил час суда Его, и поклонитесь Сотворившему небо и землю, и море и источники вод» (Откр. 14:6, 7).</a:t>
            </a:r>
          </a:p>
          <a:p>
            <a:r>
              <a:t>Это напоминание жителям Земли последнего времени о наступлении суда и о седьмом дне как великом памятнике Божьей творческой силы.</a:t>
            </a:r>
          </a:p>
          <a:p>
            <a:r>
              <a:t>Весть второго ангела содержится в стихе 8:</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912"/>
          <p:cNvSpPr>
            <a:spLocks noGrp="1" noRot="1" noChangeAspect="1"/>
          </p:cNvSpPr>
          <p:nvPr>
            <p:ph type="sldImg"/>
          </p:nvPr>
        </p:nvSpPr>
        <p:spPr>
          <a:xfrm>
            <a:off x="381000" y="685800"/>
            <a:ext cx="6096000" cy="3429000"/>
          </a:xfrm>
          <a:prstGeom prst="rect">
            <a:avLst/>
          </a:prstGeom>
        </p:spPr>
        <p:txBody>
          <a:bodyPr/>
          <a:lstStyle/>
          <a:p>
            <a:endParaRPr/>
          </a:p>
        </p:txBody>
      </p:sp>
      <p:sp>
        <p:nvSpPr>
          <p:cNvPr id="913" name="Shape 913"/>
          <p:cNvSpPr>
            <a:spLocks noGrp="1"/>
          </p:cNvSpPr>
          <p:nvPr>
            <p:ph type="body" sz="quarter" idx="1"/>
          </p:nvPr>
        </p:nvSpPr>
        <p:spPr>
          <a:prstGeom prst="rect">
            <a:avLst/>
          </a:prstGeom>
        </p:spPr>
        <p:txBody>
          <a:bodyPr/>
          <a:lstStyle/>
          <a:p>
            <a:r>
              <a:t>«И другой Ангел следовал за ним, говоря: пал, пал Вавилон, город великий, потому что он яростным вином блуда своего напоил все народы» (Откр. 14:8). Это весть призывает истинный народ Божий обратить внимание на отступничество в религиозном мире и не иметь с ним ничего общего. Последний и самый торжественный призыв содержится в вести третьего ангела:</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noRot="1" noChangeAspect="1"/>
          </p:cNvSpPr>
          <p:nvPr>
            <p:ph type="sldImg"/>
          </p:nvPr>
        </p:nvSpPr>
        <p:spPr>
          <a:xfrm>
            <a:off x="381000" y="685800"/>
            <a:ext cx="6096000" cy="3429000"/>
          </a:xfrm>
          <a:prstGeom prst="rect">
            <a:avLst/>
          </a:prstGeom>
        </p:spPr>
        <p:txBody>
          <a:bodyPr/>
          <a:lstStyle/>
          <a:p>
            <a:endParaRPr/>
          </a:p>
        </p:txBody>
      </p:sp>
      <p:sp>
        <p:nvSpPr>
          <p:cNvPr id="925" name="Shape 925"/>
          <p:cNvSpPr>
            <a:spLocks noGrp="1"/>
          </p:cNvSpPr>
          <p:nvPr>
            <p:ph type="body" sz="quarter" idx="1"/>
          </p:nvPr>
        </p:nvSpPr>
        <p:spPr>
          <a:prstGeom prst="rect">
            <a:avLst/>
          </a:prstGeom>
        </p:spPr>
        <p:txBody>
          <a:bodyPr/>
          <a:lstStyle/>
          <a:p>
            <a:r>
              <a:t>«И третий Ангел последовал за ними, говоря громким голосом: кто поклоняется зверю и образу его и принимает начертание на чело свое, или на руку свою, тот будет пить вино ярости Божией» (Откр. 14:9, 10).</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Shape 932"/>
          <p:cNvSpPr>
            <a:spLocks noGrp="1" noRot="1" noChangeAspect="1"/>
          </p:cNvSpPr>
          <p:nvPr>
            <p:ph type="sldImg"/>
          </p:nvPr>
        </p:nvSpPr>
        <p:spPr>
          <a:xfrm>
            <a:off x="381000" y="685800"/>
            <a:ext cx="6096000" cy="3429000"/>
          </a:xfrm>
          <a:prstGeom prst="rect">
            <a:avLst/>
          </a:prstGeom>
        </p:spPr>
        <p:txBody>
          <a:bodyPr/>
          <a:lstStyle/>
          <a:p>
            <a:endParaRPr/>
          </a:p>
        </p:txBody>
      </p:sp>
      <p:sp>
        <p:nvSpPr>
          <p:cNvPr id="933" name="Shape 933"/>
          <p:cNvSpPr>
            <a:spLocks noGrp="1"/>
          </p:cNvSpPr>
          <p:nvPr>
            <p:ph type="body" sz="quarter" idx="1"/>
          </p:nvPr>
        </p:nvSpPr>
        <p:spPr>
          <a:prstGeom prst="rect">
            <a:avLst/>
          </a:prstGeom>
        </p:spPr>
        <p:txBody>
          <a:bodyPr/>
          <a:lstStyle/>
          <a:p>
            <a:r>
              <a:t>Под угрозой излития семи язв мир предостерегается от поклонения зверю и его образу, а также от получения его начертания. Есть только одна религиозная группа, одна церковь, проповедующая во всем мире вечное Евангелие, или весть трех ангелов, – Церковь христиан адвентистов седьмого дня.</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noRot="1" noChangeAspect="1"/>
          </p:cNvSpPr>
          <p:nvPr>
            <p:ph type="sldImg"/>
          </p:nvPr>
        </p:nvSpPr>
        <p:spPr>
          <a:xfrm>
            <a:off x="381000" y="685800"/>
            <a:ext cx="6096000" cy="3429000"/>
          </a:xfrm>
          <a:prstGeom prst="rect">
            <a:avLst/>
          </a:prstGeom>
        </p:spPr>
        <p:txBody>
          <a:bodyPr/>
          <a:lstStyle/>
          <a:p>
            <a:endParaRPr/>
          </a:p>
        </p:txBody>
      </p:sp>
      <p:sp>
        <p:nvSpPr>
          <p:cNvPr id="941" name="Shape 941"/>
          <p:cNvSpPr>
            <a:spLocks noGrp="1"/>
          </p:cNvSpPr>
          <p:nvPr>
            <p:ph type="body" sz="quarter" idx="1"/>
          </p:nvPr>
        </p:nvSpPr>
        <p:spPr>
          <a:prstGeom prst="rect">
            <a:avLst/>
          </a:prstGeom>
        </p:spPr>
        <p:txBody>
          <a:bodyPr/>
          <a:lstStyle/>
          <a:p>
            <a:r>
              <a:t>Это не означает, что только адвентисты спасутся или что только их можно считать настоящими христианами. Однако пророчества Библии действительно указывают на Церковь адвентистов седьмого дня как на Божий остаток, или особый народ, который несет весть предостережения миру. Иисус сказал:</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xfrm>
            <a:off x="381000" y="685800"/>
            <a:ext cx="6096000" cy="3429000"/>
          </a:xfrm>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r>
              <a:t>«Есть у Меня и другие овцы, которые не сего двора, и тех надлежит Мне привести: и они услышат голос Мой, и будет одно стадо и один Пастырь» (Ин. 10:16) Да, у Бога есть верные последователи во всех церквах, но наступит такой момент, когда будет одно стадо, или церковь. Иисус сказал, что Его дети будут призваны выйти из других церквей, которые не в полной мере следовали учению Слова Божьего. Иоанн пророчествовал об этом времени:</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Shape 964"/>
          <p:cNvSpPr>
            <a:spLocks noGrp="1" noRot="1" noChangeAspect="1"/>
          </p:cNvSpPr>
          <p:nvPr>
            <p:ph type="sldImg"/>
          </p:nvPr>
        </p:nvSpPr>
        <p:spPr>
          <a:xfrm>
            <a:off x="381000" y="685800"/>
            <a:ext cx="6096000" cy="3429000"/>
          </a:xfrm>
          <a:prstGeom prst="rect">
            <a:avLst/>
          </a:prstGeom>
        </p:spPr>
        <p:txBody>
          <a:bodyPr/>
          <a:lstStyle/>
          <a:p>
            <a:endParaRPr/>
          </a:p>
        </p:txBody>
      </p:sp>
      <p:sp>
        <p:nvSpPr>
          <p:cNvPr id="965" name="Shape 965"/>
          <p:cNvSpPr>
            <a:spLocks noGrp="1"/>
          </p:cNvSpPr>
          <p:nvPr>
            <p:ph type="body" sz="quarter" idx="1"/>
          </p:nvPr>
        </p:nvSpPr>
        <p:spPr>
          <a:prstGeom prst="rect">
            <a:avLst/>
          </a:prstGeom>
        </p:spPr>
        <p:txBody>
          <a:bodyPr/>
          <a:lstStyle/>
          <a:p>
            <a:r>
              <a:t>«И услышал я иной голос с неба, говорящий: выйди от нее, народ Мой, чтобы не участвовать вам в грехах ее и не подвергнуться язвам ее» (Откр. 18:4). Верные последователи Бога будут призваны отмежеваться от религиозного заблуждения и путаницы в конце времени. Каким образом? В 14-й главе книге Откровение дается ответ:</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a:spLocks noGrp="1" noRot="1" noChangeAspect="1"/>
          </p:cNvSpPr>
          <p:nvPr>
            <p:ph type="sldImg"/>
          </p:nvPr>
        </p:nvSpPr>
        <p:spPr>
          <a:xfrm>
            <a:off x="381000" y="685800"/>
            <a:ext cx="6096000" cy="3429000"/>
          </a:xfrm>
          <a:prstGeom prst="rect">
            <a:avLst/>
          </a:prstGeom>
        </p:spPr>
        <p:txBody>
          <a:bodyPr/>
          <a:lstStyle/>
          <a:p>
            <a:endParaRPr/>
          </a:p>
        </p:txBody>
      </p:sp>
      <p:sp>
        <p:nvSpPr>
          <p:cNvPr id="977" name="Shape 977"/>
          <p:cNvSpPr>
            <a:spLocks noGrp="1"/>
          </p:cNvSpPr>
          <p:nvPr>
            <p:ph type="body" sz="quarter" idx="1"/>
          </p:nvPr>
        </p:nvSpPr>
        <p:spPr>
          <a:prstGeom prst="rect">
            <a:avLst/>
          </a:prstGeom>
        </p:spPr>
        <p:txBody>
          <a:bodyPr/>
          <a:lstStyle/>
          <a:p>
            <a:r>
              <a:t>«Здесь терпение святых, соблюдающих заповеди Божии и веру в Иисуса» (Откр. 14:12).</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xfrm>
            <a:off x="381000" y="685800"/>
            <a:ext cx="6096000" cy="3429000"/>
          </a:xfrm>
          <a:prstGeom prst="rect">
            <a:avLst/>
          </a:prstGeom>
        </p:spPr>
        <p:txBody>
          <a:bodyPr/>
          <a:lstStyle/>
          <a:p>
            <a:endParaRPr/>
          </a:p>
        </p:txBody>
      </p:sp>
      <p:sp>
        <p:nvSpPr>
          <p:cNvPr id="986" name="Shape 986"/>
          <p:cNvSpPr>
            <a:spLocks noGrp="1"/>
          </p:cNvSpPr>
          <p:nvPr>
            <p:ph type="body" sz="quarter" idx="1"/>
          </p:nvPr>
        </p:nvSpPr>
        <p:spPr>
          <a:prstGeom prst="rect">
            <a:avLst/>
          </a:prstGeom>
        </p:spPr>
        <p:txBody>
          <a:bodyPr/>
          <a:lstStyle/>
          <a:p>
            <a:r>
              <a:t>Давайте кратко повторим отличительные черты Божьей церкви последнего времени, указанные в Библии:</a:t>
            </a:r>
          </a:p>
          <a:p>
            <a:r>
              <a:t>1. Церковь Божьего остатка появилась после периода ужасных гонений, который закончился в 1798 году.</a:t>
            </a:r>
          </a:p>
          <a:p>
            <a:r>
              <a:t>2. Ее последователи имеют веру в Иисуса, которая побуждает их к соблюдению всех заповедей Божьих.</a:t>
            </a:r>
          </a:p>
          <a:p>
            <a:r>
              <a:t>3. Они провозглашают по всему миру особую предостерегающую весть книги Откровение, готовя людей к возвращению Иисуса.</a:t>
            </a:r>
          </a:p>
          <a:p>
            <a:r>
              <a:t>4. Они обладают дарами Святого Духа, включая дар пророчества.</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xfrm>
            <a:off x="381000" y="685800"/>
            <a:ext cx="6096000" cy="3429000"/>
          </a:xfrm>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Есть церкви, которые отвечают одному или двум критериям, но только одна соответствует всем четырем. Все церкви могут быть внешне похожи, но, держа в уме описание церкви Божьей в Священном Писании, вы без труда исключите тех, кто не соответствует Божьим требованиям.</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«Одно тело и один дух, как вы и призваны к одной надежде вашего звания; один Господь, одна вера, одно крещение» (Еф. 4:4, 5).</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03" name="Shape 1003"/>
          <p:cNvSpPr>
            <a:spLocks noGrp="1"/>
          </p:cNvSpPr>
          <p:nvPr>
            <p:ph type="body" sz="quarter" idx="1"/>
          </p:nvPr>
        </p:nvSpPr>
        <p:spPr>
          <a:prstGeom prst="rect">
            <a:avLst/>
          </a:prstGeom>
        </p:spPr>
        <p:txBody>
          <a:bodyPr/>
          <a:lstStyle/>
          <a:p>
            <a:r>
              <a:t>Возможно, сейчас вы ищете в религиозном мире Божью Церковь последнего времени. Изучив пророчество из книги Откровение, вы узнали, что у Бога есть особый народ, который несет Его послание миру.</a:t>
            </a:r>
          </a:p>
          <a:p>
            <a:r>
              <a:t>Но недостаточно знать об этом. Подлинное счастье приходят не от знания, а от следования за Иисусом Христом. Открыв нам истину в Слове Божьем, Иисус говорит:</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noRot="1" noChangeAspect="1"/>
          </p:cNvSpPr>
          <p:nvPr>
            <p:ph type="sldImg"/>
          </p:nvPr>
        </p:nvSpPr>
        <p:spPr>
          <a:xfrm>
            <a:off x="381000" y="685800"/>
            <a:ext cx="6096000" cy="3429000"/>
          </a:xfrm>
          <a:prstGeom prst="rect">
            <a:avLst/>
          </a:prstGeom>
        </p:spPr>
        <p:txBody>
          <a:bodyPr/>
          <a:lstStyle/>
          <a:p>
            <a:endParaRPr/>
          </a:p>
        </p:txBody>
      </p:sp>
      <p:sp>
        <p:nvSpPr>
          <p:cNvPr id="1015" name="Shape 1015"/>
          <p:cNvSpPr>
            <a:spLocks noGrp="1"/>
          </p:cNvSpPr>
          <p:nvPr>
            <p:ph type="body" sz="quarter" idx="1"/>
          </p:nvPr>
        </p:nvSpPr>
        <p:spPr>
          <a:prstGeom prst="rect">
            <a:avLst/>
          </a:prstGeom>
        </p:spPr>
        <p:txBody>
          <a:bodyPr/>
          <a:lstStyle/>
          <a:p>
            <a:r>
              <a:t>«Если… знаете, блаженны вы, когда исполняете» (Ин. 13:17).</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381000" y="685800"/>
            <a:ext cx="6096000" cy="3429000"/>
          </a:xfrm>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p>
            <a:r>
              <a:t>Призыв и молитва.</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Английский священник Джон Милнер говорит:</a:t>
            </a:r>
          </a:p>
          <a:p>
            <a:r>
              <a:t>«Необходимо задать лишь один вопрос: какая церковь истинная? Ответив на него, вы разрешите для себя все религиозные споры, которые когда-либо возникали или возникнут» (Конец религиозной полемики, с. 95).</a:t>
            </a:r>
          </a:p>
          <a:p>
            <a:r>
              <a:t>Похоже, что автор этого заявления прикоснулся к сути проблемы.</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31900" y="6032500"/>
            <a:ext cx="21907500" cy="31242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12"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93" name="Освещённая палатка на заснеженной вершине горы в сумерках"/>
          <p:cNvSpPr>
            <a:spLocks noGrp="1"/>
          </p:cNvSpPr>
          <p:nvPr>
            <p:ph type="pic" sz="half" idx="21"/>
          </p:nvPr>
        </p:nvSpPr>
        <p:spPr>
          <a:xfrm>
            <a:off x="11907501" y="5275274"/>
            <a:ext cx="12700001" cy="8781134"/>
          </a:xfrm>
          <a:prstGeom prst="rect">
            <a:avLst/>
          </a:prstGeom>
        </p:spPr>
        <p:txBody>
          <a:bodyPr lIns="91439" tIns="45719" rIns="91439" bIns="45719" anchor="t">
            <a:noAutofit/>
          </a:bodyPr>
          <a:lstStyle/>
          <a:p>
            <a:endParaRPr/>
          </a:p>
        </p:txBody>
      </p:sp>
      <p:sp>
        <p:nvSpPr>
          <p:cNvPr id="94" name="Замёрзшее озеро на фоне заснеженных гор "/>
          <p:cNvSpPr>
            <a:spLocks noGrp="1"/>
          </p:cNvSpPr>
          <p:nvPr>
            <p:ph type="pic" idx="22"/>
          </p:nvPr>
        </p:nvSpPr>
        <p:spPr>
          <a:xfrm>
            <a:off x="12192000" y="-2387600"/>
            <a:ext cx="12192000" cy="12207052"/>
          </a:xfrm>
          <a:prstGeom prst="rect">
            <a:avLst/>
          </a:prstGeom>
        </p:spPr>
        <p:txBody>
          <a:bodyPr lIns="91439" tIns="45719" rIns="91439" bIns="45719" anchor="t">
            <a:noAutofit/>
          </a:bodyPr>
          <a:lstStyle/>
          <a:p>
            <a:endParaRPr/>
          </a:p>
        </p:txBody>
      </p:sp>
      <p:sp>
        <p:nvSpPr>
          <p:cNvPr id="95" name="Силуэт туриста, стоящего на скале на фоне воды и смотрящего на закат"/>
          <p:cNvSpPr>
            <a:spLocks noGrp="1"/>
          </p:cNvSpPr>
          <p:nvPr>
            <p:ph type="pic" idx="23"/>
          </p:nvPr>
        </p:nvSpPr>
        <p:spPr>
          <a:xfrm>
            <a:off x="-254000" y="-4025900"/>
            <a:ext cx="33642300" cy="18925383"/>
          </a:xfrm>
          <a:prstGeom prst="rect">
            <a:avLst/>
          </a:prstGeom>
        </p:spPr>
        <p:txBody>
          <a:bodyPr lIns="91439" tIns="45719" rIns="91439" bIns="45719" anchor="t">
            <a:noAutofit/>
          </a:bodyPr>
          <a:lstStyle/>
          <a:p>
            <a:endParaRPr/>
          </a:p>
        </p:txBody>
      </p:sp>
      <p:sp>
        <p:nvSpPr>
          <p:cNvPr id="9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103" name="— Иван Арсентьев"/>
          <p:cNvSpPr txBox="1">
            <a:spLocks noGrp="1"/>
          </p:cNvSpPr>
          <p:nvPr>
            <p:ph type="body" sz="quarter" idx="21"/>
          </p:nvPr>
        </p:nvSpPr>
        <p:spPr>
          <a:xfrm>
            <a:off x="2374900" y="8991600"/>
            <a:ext cx="19621500" cy="660400"/>
          </a:xfrm>
          <a:prstGeom prst="rect">
            <a:avLst/>
          </a:prstGeom>
        </p:spPr>
        <p:txBody>
          <a:bodyPr>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04" name="«Место ввода цитаты»."/>
          <p:cNvSpPr txBox="1">
            <a:spLocks noGrp="1"/>
          </p:cNvSpPr>
          <p:nvPr>
            <p:ph type="body" sz="quarter" idx="22"/>
          </p:nvPr>
        </p:nvSpPr>
        <p:spPr>
          <a:xfrm>
            <a:off x="2374900" y="5999360"/>
            <a:ext cx="19621500" cy="965201"/>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0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цитата">
    <p:spTree>
      <p:nvGrpSpPr>
        <p:cNvPr id="1" name=""/>
        <p:cNvGrpSpPr/>
        <p:nvPr/>
      </p:nvGrpSpPr>
      <p:grpSpPr>
        <a:xfrm>
          <a:off x="0" y="0"/>
          <a:ext cx="0" cy="0"/>
          <a:chOff x="0" y="0"/>
          <a:chExt cx="0" cy="0"/>
        </a:xfrm>
      </p:grpSpPr>
      <p:sp>
        <p:nvSpPr>
          <p:cNvPr id="112" name="— Иван Арсентьев"/>
          <p:cNvSpPr txBox="1">
            <a:spLocks noGrp="1"/>
          </p:cNvSpPr>
          <p:nvPr>
            <p:ph type="body" sz="quarter" idx="21"/>
          </p:nvPr>
        </p:nvSpPr>
        <p:spPr>
          <a:xfrm>
            <a:off x="2374900" y="4165600"/>
            <a:ext cx="19621500" cy="660400"/>
          </a:xfrm>
          <a:prstGeom prst="rect">
            <a:avLst/>
          </a:prstGeom>
        </p:spPr>
        <p:txBody>
          <a:bodyPr anchor="t">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13" name="«Место ввода цитаты»."/>
          <p:cNvSpPr txBox="1">
            <a:spLocks noGrp="1"/>
          </p:cNvSpPr>
          <p:nvPr>
            <p:ph type="body" sz="quarter" idx="22"/>
          </p:nvPr>
        </p:nvSpPr>
        <p:spPr>
          <a:xfrm>
            <a:off x="2374900" y="1917700"/>
            <a:ext cx="19621500" cy="965200"/>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14" name="Камни в тихом озере на фоне гор в сумерках"/>
          <p:cNvSpPr>
            <a:spLocks noGrp="1"/>
          </p:cNvSpPr>
          <p:nvPr>
            <p:ph type="pic" idx="23"/>
          </p:nvPr>
        </p:nvSpPr>
        <p:spPr>
          <a:xfrm>
            <a:off x="-76200" y="3950692"/>
            <a:ext cx="24536400" cy="13363196"/>
          </a:xfrm>
          <a:prstGeom prst="rect">
            <a:avLst/>
          </a:prstGeom>
        </p:spPr>
        <p:txBody>
          <a:bodyPr lIns="91439" tIns="45719" rIns="91439" bIns="45719" anchor="t">
            <a:noAutofit/>
          </a:bodyPr>
          <a:lstStyle/>
          <a:p>
            <a:endParaRPr/>
          </a:p>
        </p:txBody>
      </p:sp>
      <p:sp>
        <p:nvSpPr>
          <p:cNvPr id="1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22"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137" name="Текст заголовка"/>
          <p:cNvSpPr txBox="1">
            <a:spLocks noGrp="1"/>
          </p:cNvSpPr>
          <p:nvPr>
            <p:ph type="title"/>
          </p:nvPr>
        </p:nvSpPr>
        <p:spPr>
          <a:xfrm>
            <a:off x="1231900" y="6032500"/>
            <a:ext cx="21907500" cy="3124200"/>
          </a:xfrm>
          <a:prstGeom prst="rect">
            <a:avLst/>
          </a:prstGeom>
        </p:spPr>
        <p:txBody>
          <a:bodyPr/>
          <a:lstStyle>
            <a:lvl1pPr algn="ctr">
              <a:defRPr sz="20000" b="1" spc="1200">
                <a:latin typeface="+mn-lt"/>
                <a:ea typeface="+mn-ea"/>
                <a:cs typeface="+mn-cs"/>
                <a:sym typeface="Helvetica"/>
              </a:defRPr>
            </a:lvl1pPr>
          </a:lstStyle>
          <a:p>
            <a:r>
              <a:t>Текст заголовка</a:t>
            </a:r>
          </a:p>
        </p:txBody>
      </p:sp>
      <p:sp>
        <p:nvSpPr>
          <p:cNvPr id="138"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2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горизон-&#10;тально (вариант)">
    <p:spTree>
      <p:nvGrpSpPr>
        <p:cNvPr id="1" name=""/>
        <p:cNvGrpSpPr/>
        <p:nvPr/>
      </p:nvGrpSpPr>
      <p:grpSpPr>
        <a:xfrm>
          <a:off x="0" y="0"/>
          <a:ext cx="0" cy="0"/>
          <a:chOff x="0" y="0"/>
          <a:chExt cx="0" cy="0"/>
        </a:xfrm>
      </p:grpSpPr>
      <p:sp>
        <p:nvSpPr>
          <p:cNvPr id="30" name="Камни в тихом озере на фоне гор в сумерках"/>
          <p:cNvSpPr>
            <a:spLocks noGrp="1"/>
          </p:cNvSpPr>
          <p:nvPr>
            <p:ph type="pic" idx="21"/>
          </p:nvPr>
        </p:nvSpPr>
        <p:spPr>
          <a:xfrm>
            <a:off x="0" y="2680692"/>
            <a:ext cx="24434800" cy="13307861"/>
          </a:xfrm>
          <a:prstGeom prst="rect">
            <a:avLst/>
          </a:prstGeom>
        </p:spPr>
        <p:txBody>
          <a:bodyPr lIns="91439" tIns="45719" rIns="91439" bIns="45719" anchor="t">
            <a:noAutofit/>
          </a:bodyPr>
          <a:lstStyle/>
          <a:p>
            <a:endParaRPr/>
          </a:p>
        </p:txBody>
      </p:sp>
      <p:sp>
        <p:nvSpPr>
          <p:cNvPr id="3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3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40" name="Текст заголовка"/>
          <p:cNvSpPr txBox="1">
            <a:spLocks noGrp="1"/>
          </p:cNvSpPr>
          <p:nvPr>
            <p:ph type="title"/>
          </p:nvPr>
        </p:nvSpPr>
        <p:spPr>
          <a:xfrm>
            <a:off x="1231900" y="5295900"/>
            <a:ext cx="21907500" cy="3124200"/>
          </a:xfrm>
          <a:prstGeom prst="rect">
            <a:avLst/>
          </a:prstGeom>
        </p:spPr>
        <p:txBody>
          <a:bodyPr anchor="ctr"/>
          <a:lstStyle>
            <a:lvl1pPr algn="ctr">
              <a:defRPr sz="11000" b="1" spc="0">
                <a:latin typeface="+mn-lt"/>
                <a:ea typeface="+mn-ea"/>
                <a:cs typeface="+mn-cs"/>
                <a:sym typeface="Helvetica"/>
              </a:defRPr>
            </a:lvl1pPr>
          </a:lstStyle>
          <a:p>
            <a:r>
              <a:t>Текст заголовка</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48" name="Замёрзшее озеро на фоне заснеженных гор "/>
          <p:cNvSpPr>
            <a:spLocks noGrp="1"/>
          </p:cNvSpPr>
          <p:nvPr>
            <p:ph type="pic" idx="21"/>
          </p:nvPr>
        </p:nvSpPr>
        <p:spPr>
          <a:xfrm>
            <a:off x="11299229" y="-38100"/>
            <a:ext cx="13756503" cy="13773485"/>
          </a:xfrm>
          <a:prstGeom prst="rect">
            <a:avLst/>
          </a:prstGeom>
        </p:spPr>
        <p:txBody>
          <a:bodyPr lIns="91439" tIns="45719" rIns="91439" bIns="45719" anchor="t">
            <a:noAutofit/>
          </a:bodyPr>
          <a:lstStyle/>
          <a:p>
            <a:endParaRPr/>
          </a:p>
        </p:txBody>
      </p:sp>
      <p:sp>
        <p:nvSpPr>
          <p:cNvPr id="49" name="Текст заголовка"/>
          <p:cNvSpPr txBox="1">
            <a:spLocks noGrp="1"/>
          </p:cNvSpPr>
          <p:nvPr>
            <p:ph type="title"/>
          </p:nvPr>
        </p:nvSpPr>
        <p:spPr>
          <a:xfrm>
            <a:off x="1028700" y="6057900"/>
            <a:ext cx="10147300" cy="4191000"/>
          </a:xfrm>
          <a:prstGeom prst="rect">
            <a:avLst/>
          </a:prstGeom>
        </p:spPr>
        <p:txBody>
          <a:bodyPr/>
          <a:lstStyle/>
          <a:p>
            <a:r>
              <a:t>Текст заголовка</a:t>
            </a:r>
          </a:p>
        </p:txBody>
      </p:sp>
      <p:sp>
        <p:nvSpPr>
          <p:cNvPr id="50" name="Уровень текста 1…"/>
          <p:cNvSpPr txBox="1">
            <a:spLocks noGrp="1"/>
          </p:cNvSpPr>
          <p:nvPr>
            <p:ph type="body" sz="quarter" idx="1"/>
          </p:nvPr>
        </p:nvSpPr>
        <p:spPr>
          <a:xfrm>
            <a:off x="1028700" y="4813300"/>
            <a:ext cx="101473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8" name="Текст заголовка"/>
          <p:cNvSpPr txBox="1">
            <a:spLocks noGrp="1"/>
          </p:cNvSpPr>
          <p:nvPr>
            <p:ph type="title"/>
          </p:nvPr>
        </p:nvSpPr>
        <p:spPr>
          <a:prstGeom prst="rect">
            <a:avLst/>
          </a:prstGeom>
        </p:spPr>
        <p:txBody>
          <a:bodyPr/>
          <a:lstStyle/>
          <a:p>
            <a:r>
              <a:t>Текст заголовка</a:t>
            </a: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5" name="Замёрзшее озеро на фоне заснеженных гор "/>
          <p:cNvSpPr>
            <a:spLocks noGrp="1"/>
          </p:cNvSpPr>
          <p:nvPr>
            <p:ph type="pic" idx="21"/>
          </p:nvPr>
        </p:nvSpPr>
        <p:spPr>
          <a:xfrm>
            <a:off x="11303000" y="-38100"/>
            <a:ext cx="13756502" cy="13773485"/>
          </a:xfrm>
          <a:prstGeom prst="rect">
            <a:avLst/>
          </a:prstGeom>
        </p:spPr>
        <p:txBody>
          <a:bodyPr lIns="91439" tIns="45719" rIns="91439" bIns="45719" anchor="t">
            <a:noAutofit/>
          </a:bodyPr>
          <a:lstStyle/>
          <a:p>
            <a:endParaRPr/>
          </a:p>
        </p:txBody>
      </p:sp>
      <p:sp>
        <p:nvSpPr>
          <p:cNvPr id="76" name="Текст заголовка"/>
          <p:cNvSpPr txBox="1">
            <a:spLocks noGrp="1"/>
          </p:cNvSpPr>
          <p:nvPr>
            <p:ph type="title"/>
          </p:nvPr>
        </p:nvSpPr>
        <p:spPr>
          <a:xfrm>
            <a:off x="1244600" y="863600"/>
            <a:ext cx="9525000" cy="2603500"/>
          </a:xfrm>
          <a:prstGeom prst="rect">
            <a:avLst/>
          </a:prstGeom>
        </p:spPr>
        <p:txBody>
          <a:bodyPr/>
          <a:lstStyle/>
          <a:p>
            <a:r>
              <a:t>Текст заголовка</a:t>
            </a:r>
          </a:p>
        </p:txBody>
      </p:sp>
      <p:sp>
        <p:nvSpPr>
          <p:cNvPr id="77" name="Уровень текста 1…"/>
          <p:cNvSpPr txBox="1">
            <a:spLocks noGrp="1"/>
          </p:cNvSpPr>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85" name="Уровень текста 1…"/>
          <p:cNvSpPr txBox="1">
            <a:spLocks noGrp="1"/>
          </p:cNvSpPr>
          <p:nvPr>
            <p:ph type="body" idx="1"/>
          </p:nvPr>
        </p:nvSpPr>
        <p:spPr>
          <a:xfrm>
            <a:off x="1231900" y="2133600"/>
            <a:ext cx="21907500" cy="94488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231900" y="863600"/>
            <a:ext cx="21907500" cy="200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Текст заголовка</a:t>
            </a:r>
          </a:p>
        </p:txBody>
      </p:sp>
      <p:sp>
        <p:nvSpPr>
          <p:cNvPr id="3" name="Уровень текста 1…"/>
          <p:cNvSpPr txBox="1">
            <a:spLocks noGrp="1"/>
          </p:cNvSpPr>
          <p:nvPr>
            <p:ph type="body" idx="1"/>
          </p:nvPr>
        </p:nvSpPr>
        <p:spPr>
          <a:xfrm>
            <a:off x="1231900" y="2844800"/>
            <a:ext cx="21907500" cy="944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2502" y="13049250"/>
            <a:ext cx="467869" cy="520700"/>
          </a:xfrm>
          <a:prstGeom prst="rect">
            <a:avLst/>
          </a:prstGeom>
          <a:ln w="12700">
            <a:miter lim="400000"/>
          </a:ln>
        </p:spPr>
        <p:txBody>
          <a:bodyPr wrap="none" lIns="50800" tIns="50800" rIns="50800" bIns="50800" anchor="ctr">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1pPr>
      <a:lvl2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2pPr>
      <a:lvl3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3pPr>
      <a:lvl4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4pPr>
      <a:lvl5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5pPr>
      <a:lvl6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6pPr>
      <a:lvl7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7pPr>
      <a:lvl8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8pPr>
      <a:lvl9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1pPr>
      <a:lvl2pPr marL="127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2pPr>
      <a:lvl3pPr marL="190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3pPr>
      <a:lvl4pPr marL="254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4pPr>
      <a:lvl5pPr marL="317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5pPr>
      <a:lvl6pPr marL="381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6pPr>
      <a:lvl7pPr marL="444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7pPr>
      <a:lvl8pPr marL="508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8pPr>
      <a:lvl9pPr marL="571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384001"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TotalTime>
  <Words>3542</Words>
  <Application>Microsoft Office PowerPoint</Application>
  <PresentationFormat>Произвольный</PresentationFormat>
  <Paragraphs>119</Paragraphs>
  <Slides>83</Slides>
  <Notes>82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83</vt:i4>
      </vt:variant>
    </vt:vector>
  </HeadingPairs>
  <TitlesOfParts>
    <vt:vector size="87" baseType="lpstr">
      <vt:lpstr>Avenir Next Regular</vt:lpstr>
      <vt:lpstr>Helvetica</vt:lpstr>
      <vt:lpstr>Helvetica Neue</vt:lpstr>
      <vt:lpstr>New_Template1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Ekaterina Smirnova</cp:lastModifiedBy>
  <cp:revision>4</cp:revision>
  <dcterms:modified xsi:type="dcterms:W3CDTF">2024-01-11T14:24:18Z</dcterms:modified>
</cp:coreProperties>
</file>