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3" r:id="rId2"/>
    <p:sldId id="264" r:id="rId3"/>
    <p:sldId id="262" r:id="rId4"/>
    <p:sldId id="282" r:id="rId5"/>
    <p:sldId id="266" r:id="rId6"/>
    <p:sldId id="283" r:id="rId7"/>
    <p:sldId id="268" r:id="rId8"/>
    <p:sldId id="284" r:id="rId9"/>
    <p:sldId id="267" r:id="rId10"/>
    <p:sldId id="285" r:id="rId11"/>
    <p:sldId id="269" r:id="rId12"/>
    <p:sldId id="286" r:id="rId13"/>
    <p:sldId id="271" r:id="rId14"/>
    <p:sldId id="287" r:id="rId15"/>
    <p:sldId id="270" r:id="rId16"/>
    <p:sldId id="288" r:id="rId17"/>
    <p:sldId id="272" r:id="rId18"/>
    <p:sldId id="289" r:id="rId19"/>
    <p:sldId id="273" r:id="rId20"/>
    <p:sldId id="290" r:id="rId21"/>
    <p:sldId id="274" r:id="rId22"/>
    <p:sldId id="291" r:id="rId23"/>
    <p:sldId id="275" r:id="rId24"/>
    <p:sldId id="292" r:id="rId25"/>
    <p:sldId id="276" r:id="rId26"/>
    <p:sldId id="293" r:id="rId27"/>
    <p:sldId id="277" r:id="rId28"/>
    <p:sldId id="294" r:id="rId29"/>
    <p:sldId id="279" r:id="rId30"/>
    <p:sldId id="295" r:id="rId31"/>
    <p:sldId id="278" r:id="rId32"/>
    <p:sldId id="296" r:id="rId33"/>
    <p:sldId id="280" r:id="rId34"/>
    <p:sldId id="297" r:id="rId35"/>
    <p:sldId id="281" r:id="rId36"/>
    <p:sldId id="298" r:id="rId37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70741"/>
  </p:normalViewPr>
  <p:slideViewPr>
    <p:cSldViewPr snapToGrid="0">
      <p:cViewPr varScale="1">
        <p:scale>
          <a:sx n="80" d="100"/>
          <a:sy n="80" d="100"/>
        </p:scale>
        <p:origin x="1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9C7D5-59F4-4C55-9A4B-99ACAFC3F0E0}" type="datetimeFigureOut">
              <a:rPr lang="ro-RO" smtClean="0"/>
              <a:t>24.07.2024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CD39C-9315-47A9-B0A6-A11772F0493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2603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5816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12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88817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13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97497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14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63671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sz="2000" dirty="0">
              <a:latin typeface="Avenir Book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15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44819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sz="2000" dirty="0">
              <a:latin typeface="Avenir Book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16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33822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17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013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18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2132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3200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19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71287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3200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20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5364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21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18659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38443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22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49655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4400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23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81393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4400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24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0997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25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835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26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673541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o-RO" noProof="0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27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44357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o-RO" noProof="0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28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0728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29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935503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30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191906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31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0560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64664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32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293484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33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837620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34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70045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noProof="0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35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133092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noProof="0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36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89423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7186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60322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65666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42025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10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06463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CD39C-9315-47A9-B0A6-A11772F0493B}" type="slidenum">
              <a:rPr lang="ro-RO" smtClean="0"/>
              <a:t>11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81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ADEC9F6-E1DA-CF6C-4342-6B57BE7E1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5D03D277-D052-833D-AB03-838A8681A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A4EF844-6FA9-3723-4679-CCB1278B1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C2011-7844-4CEB-ADF3-CAA9E9DEB77D}" type="datetimeFigureOut">
              <a:rPr lang="ro-RO" smtClean="0"/>
              <a:t>24.07.2024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FA5270A-3B59-986B-AC8B-C5E985F1E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66ECA4B-D7C1-7B8B-3ECF-F0C8FC76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17103-67A4-4B28-BAEB-97D1143480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5456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440C0D6-4358-CC09-3952-23C136D4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80290392-10C4-4AB3-94E9-40693DFF8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6FA4FF6-682C-03E4-822D-5C80EC8B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C2011-7844-4CEB-ADF3-CAA9E9DEB77D}" type="datetimeFigureOut">
              <a:rPr lang="ro-RO" smtClean="0"/>
              <a:t>24.07.2024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31DE5DF-9E60-9BA4-72FC-578EED77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588AE2F-5323-7DB0-3666-E3C864BB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17103-67A4-4B28-BAEB-97D1143480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59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33D19D1E-66BB-8FB7-DF5D-CF88FD408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7C68E363-2A87-A2A5-E7B4-161FB6185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8E6A956-22BE-9790-FB31-0A1504DA0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C2011-7844-4CEB-ADF3-CAA9E9DEB77D}" type="datetimeFigureOut">
              <a:rPr lang="ro-RO" smtClean="0"/>
              <a:t>24.07.2024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2826B79-6257-79B3-10EF-73FD11EB8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98A8C26-704A-CA04-9634-9CE1B296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17103-67A4-4B28-BAEB-97D1143480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6908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AEB8481-A4B0-8D4C-4C3A-DD61B3AA7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FC30712-5C95-8310-0FF6-490B1CE4B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DCC20A9-DAF0-AEEE-D58A-1E7D85AD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C2011-7844-4CEB-ADF3-CAA9E9DEB77D}" type="datetimeFigureOut">
              <a:rPr lang="ro-RO" smtClean="0"/>
              <a:t>24.07.2024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E2DBD36-8857-CFD2-D8AC-5879312A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D47C29C-B49F-A95F-98FE-197E6E4E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17103-67A4-4B28-BAEB-97D1143480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617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043A84E-4EA0-B9F7-B5D2-DF8F2807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30601771-238B-60D8-AEC0-99D000770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ED777C2-1065-F86D-BAFD-55B5D285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C2011-7844-4CEB-ADF3-CAA9E9DEB77D}" type="datetimeFigureOut">
              <a:rPr lang="ro-RO" smtClean="0"/>
              <a:t>24.07.2024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242A349-94C7-0E00-EF57-422A51A8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ADBE534-6D39-5728-63B7-873BD5AD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17103-67A4-4B28-BAEB-97D1143480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843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DBA7AEA-672C-CC3B-0A5E-18D9FEFF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B5E1A71-86C4-8458-98C3-F96FC32C6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C12BED5C-4CF8-C167-6B5C-248BAA7EE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F2E5640E-4274-CA35-B464-C17BD081C6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C2011-7844-4CEB-ADF3-CAA9E9DEB77D}" type="datetimeFigureOut">
              <a:rPr lang="ro-RO" smtClean="0"/>
              <a:t>24.07.2024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79B2D8AE-3418-4710-F618-BD0798E1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DAFEF79D-8893-CB46-A2F9-4F353DC8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17103-67A4-4B28-BAEB-97D1143480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3805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C83D7C8-88FE-4511-F1F0-1A16B204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E0630F7-6FD0-32F9-D20B-4932091F8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25849F50-E72A-5156-79D5-624027C4D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CD079DD2-4FDD-25F9-01A4-3E0B1BBFD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0F9D3065-E5ED-37FA-CCA5-79942D5F1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877A4FD1-EE4C-5155-AFF7-606871688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C2011-7844-4CEB-ADF3-CAA9E9DEB77D}" type="datetimeFigureOut">
              <a:rPr lang="ro-RO" smtClean="0"/>
              <a:t>24.07.2024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3BB7B76D-4CA7-90DA-9AE5-579D21046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76BBFF2F-320E-A079-9DC8-4BF434C09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17103-67A4-4B28-BAEB-97D1143480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507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6571372-9C33-ED20-4948-BF11F329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EDB1AF80-2A5D-93DA-C6B0-361FE6B4D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C2011-7844-4CEB-ADF3-CAA9E9DEB77D}" type="datetimeFigureOut">
              <a:rPr lang="ro-RO" smtClean="0"/>
              <a:t>24.07.2024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1BB17636-4BD8-5C0B-5833-85A9AC15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7C9281E8-5C3E-050F-1A0A-0CE0C9DD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17103-67A4-4B28-BAEB-97D1143480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2122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96C548E-471F-F4CF-8B37-DA6C8D0F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C2011-7844-4CEB-ADF3-CAA9E9DEB77D}" type="datetimeFigureOut">
              <a:rPr lang="ro-RO" smtClean="0"/>
              <a:t>24.07.2024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11D7B3BC-0ADF-1101-8BB8-A0B1E5560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1F00EB42-893E-1184-AB18-AE3C3D366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17103-67A4-4B28-BAEB-97D1143480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2387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ED55615-3F7A-447E-A46A-1C0DA6DE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FEAF5E5-6C22-8593-E010-205A1D991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DB585FBB-50E6-AE18-DA6B-D33D82749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81FDA8B-FDF8-DD87-81C9-10B5F9B1E3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C2011-7844-4CEB-ADF3-CAA9E9DEB77D}" type="datetimeFigureOut">
              <a:rPr lang="ro-RO" smtClean="0"/>
              <a:t>24.07.2024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8F45C40D-17E1-9EC3-9882-5A469D77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9DF7DAE-B931-70F8-EF72-4C374DE22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17103-67A4-4B28-BAEB-97D1143480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770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3592A2C-7402-A6D9-5CF4-4C6C36855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C846ED79-8C2F-17B4-59D4-3D6F91DBC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853D448D-E863-08A4-A8B7-7675D9AAD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FFA203A1-ACBE-A80F-1B6D-438778A9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C2011-7844-4CEB-ADF3-CAA9E9DEB77D}" type="datetimeFigureOut">
              <a:rPr lang="ro-RO" smtClean="0"/>
              <a:t>24.07.2024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3CE7954-2140-FD15-BF43-FC04A1C5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5E17B97-D008-346D-FF74-DC62A5AAF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17103-67A4-4B28-BAEB-97D1143480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3491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88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0C085-8087-B8EB-714F-C94B65996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8"/>
          </a:xfrm>
        </p:spPr>
        <p:txBody>
          <a:bodyPr/>
          <a:lstStyle/>
          <a:p>
            <a:r>
              <a:rPr lang="ro-RO" dirty="0">
                <a:solidFill>
                  <a:srgbClr val="FFFF00"/>
                </a:solidFill>
              </a:rPr>
              <a:t>Crede...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94240-47AD-7582-72BF-70BB5ECD9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1"/>
            <a:ext cx="10515600" cy="2660650"/>
          </a:xfrm>
        </p:spPr>
        <p:txBody>
          <a:bodyPr/>
          <a:lstStyle/>
          <a:p>
            <a:pPr algn="ctr"/>
            <a:r>
              <a:rPr lang="ro-RO" sz="4000" dirty="0"/>
              <a:t>În dragoste nu este frică, ci dragostea desăvârșită izgonește frica, pentru că frica are cu ea pedeapsa și cine se teme, n-a ajuns desăvârșit în dragoste.” 1 Ioan 4:18</a:t>
            </a:r>
            <a:endParaRPr lang="en-GB" sz="4000" dirty="0">
              <a:solidFill>
                <a:srgbClr val="000000"/>
              </a:solidFill>
              <a:effectLst/>
              <a:latin typeface="Proxima Nova Semibold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04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752600"/>
            <a:ext cx="9324204" cy="3352800"/>
          </a:xfrm>
        </p:spPr>
        <p:txBody>
          <a:bodyPr/>
          <a:lstStyle/>
          <a:p>
            <a:pPr algn="ctr"/>
            <a:r>
              <a:rPr lang="az-Cyrl-AZ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Мало у кого получается быть более лицемерным, чем у детей пасторов - </a:t>
            </a:r>
          </a:p>
          <a:p>
            <a:pPr algn="ctr"/>
            <a:r>
              <a:rPr lang="az-Cyrl-AZ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говорят эксперты.</a:t>
            </a:r>
            <a:endParaRPr lang="ro-RO" sz="48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0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4920"/>
            <a:ext cx="9287510" cy="4328160"/>
          </a:xfrm>
        </p:spPr>
        <p:txBody>
          <a:bodyPr/>
          <a:lstStyle/>
          <a:p>
            <a:pPr algn="ctr"/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“Am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fost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copilul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care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pur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și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simplu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făcea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cât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mai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puțin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rău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vizibil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, care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știa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cele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mai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multe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răspunsuri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la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școala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de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sabat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și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nutrea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un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simțământ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fals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de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umilință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în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inimă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758869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0" y="533400"/>
            <a:ext cx="9409430" cy="4953000"/>
          </a:xfrm>
        </p:spPr>
        <p:txBody>
          <a:bodyPr/>
          <a:lstStyle/>
          <a:p>
            <a:pPr algn="ctr"/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“</a:t>
            </a:r>
            <a:r>
              <a:rPr lang="az-Cyrl-AZ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Я был ребенком, который старался даже вредя, оставаться незаметным, я знал больше всех ответов по субботней школе и хранил в сердце ложное чувство смирения".</a:t>
            </a:r>
            <a:endParaRPr lang="en-GB" sz="48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29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410" y="289560"/>
            <a:ext cx="9897110" cy="5623560"/>
          </a:xfrm>
        </p:spPr>
        <p:txBody>
          <a:bodyPr/>
          <a:lstStyle/>
          <a:p>
            <a:pPr marL="685800" indent="-685800">
              <a:buFontTx/>
              <a:buChar char="-"/>
            </a:pPr>
            <a:r>
              <a:rPr lang="en-GB" sz="4000" dirty="0" err="1">
                <a:solidFill>
                  <a:schemeClr val="bg1"/>
                </a:solidFill>
                <a:latin typeface="Avenir" panose="02000503020000020003" pitchFamily="2" charset="0"/>
              </a:rPr>
              <a:t>N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imeni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nu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știe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mai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bine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toate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răspunsurile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mai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bine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decât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un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copil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de pastor. </a:t>
            </a:r>
          </a:p>
          <a:p>
            <a:pPr marL="685800" indent="-685800">
              <a:buFontTx/>
              <a:buChar char="-"/>
            </a:pP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Dar nu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vei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ști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aproape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niciodată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care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este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răspunsul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adevărat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al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inimii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lor</a:t>
            </a:r>
          </a:p>
          <a:p>
            <a:pPr marL="685800" indent="-685800">
              <a:buFontTx/>
              <a:buChar char="-"/>
            </a:pP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Dar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ceea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ce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este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și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mai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rău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,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este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faptul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că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nici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ei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nu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vor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mai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ști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diferența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dintre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ceea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ce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ar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trebui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să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spună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și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ceea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ce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cred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ei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de </a:t>
            </a:r>
            <a:r>
              <a:rPr lang="en-GB" sz="4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fapt</a:t>
            </a:r>
            <a:r>
              <a:rPr lang="en-GB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4475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410" y="289560"/>
            <a:ext cx="9897110" cy="5623560"/>
          </a:xfrm>
        </p:spPr>
        <p:txBody>
          <a:bodyPr/>
          <a:lstStyle/>
          <a:p>
            <a:pPr marL="685800" indent="-685800">
              <a:buFontTx/>
              <a:buChar char="-"/>
            </a:pPr>
            <a:r>
              <a:rPr lang="az-Cyrl-AZ" sz="4000" dirty="0">
                <a:solidFill>
                  <a:schemeClr val="bg1"/>
                </a:solidFill>
                <a:latin typeface="Avenir" panose="02000503020000020003" pitchFamily="2" charset="0"/>
              </a:rPr>
              <a:t>Никто не знает больше ответов, чем пасторские дети. </a:t>
            </a:r>
            <a:endParaRPr lang="ro-RO" sz="40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685800" indent="-685800">
              <a:buFontTx/>
              <a:buChar char="-"/>
            </a:pPr>
            <a:r>
              <a:rPr lang="az-Cyrl-AZ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Вы почти никогда не узнаете истинный отклик их сердца.</a:t>
            </a:r>
            <a:endParaRPr lang="en-GB" sz="40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  <a:p>
            <a:pPr marL="685800" indent="-685800">
              <a:buFontTx/>
              <a:buChar char="-"/>
            </a:pPr>
            <a:r>
              <a:rPr lang="az-Cyrl-AZ" sz="4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Но еще хуже то, что они даже сами не понимают разницы между тем, что они  говорят, и тем, во что они на самом деле верят.</a:t>
            </a:r>
            <a:endParaRPr lang="en-GB" sz="40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51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9" name="Titlu 8">
            <a:extLst>
              <a:ext uri="{FF2B5EF4-FFF2-40B4-BE49-F238E27FC236}">
                <a16:creationId xmlns:a16="http://schemas.microsoft.com/office/drawing/2014/main" id="{C52FB358-6C0A-3915-9CEB-DF52C407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90619"/>
            <a:ext cx="9324204" cy="665824"/>
          </a:xfrm>
        </p:spPr>
        <p:txBody>
          <a:bodyPr/>
          <a:lstStyle/>
          <a:p>
            <a:r>
              <a:rPr lang="en-GB" sz="4000" b="1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Politicianul</a:t>
            </a:r>
            <a:endParaRPr lang="ro-RO" sz="4000" dirty="0">
              <a:solidFill>
                <a:schemeClr val="bg1"/>
              </a:solidFill>
            </a:endParaRPr>
          </a:p>
        </p:txBody>
      </p:sp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67161"/>
            <a:ext cx="9324204" cy="5100220"/>
          </a:xfrm>
        </p:spPr>
        <p:txBody>
          <a:bodyPr/>
          <a:lstStyle/>
          <a:p>
            <a:r>
              <a:rPr lang="ro-RO" sz="3600" dirty="0">
                <a:solidFill>
                  <a:schemeClr val="bg1"/>
                </a:solidFill>
              </a:rPr>
              <a:t>- </a:t>
            </a:r>
            <a:r>
              <a:rPr lang="en-GB" sz="3600" dirty="0" err="1">
                <a:solidFill>
                  <a:schemeClr val="bg1"/>
                </a:solidFill>
                <a:latin typeface="Avenir" panose="02000503020000020003" pitchFamily="2" charset="0"/>
              </a:rPr>
              <a:t>A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bilitatea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să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spui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lucruri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bune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fără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să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riști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să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descoperi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prea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mult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despre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tine</a:t>
            </a:r>
          </a:p>
          <a:p>
            <a:r>
              <a:rPr lang="ro-RO" sz="3600" dirty="0">
                <a:solidFill>
                  <a:schemeClr val="bg1"/>
                </a:solidFill>
              </a:rPr>
              <a:t>-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Să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lași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impresia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celui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care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te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ascultă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că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ești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interesant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de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discuție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,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dar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să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le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oferi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exact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ceea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ce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voiau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să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audă</a:t>
            </a:r>
            <a:endParaRPr lang="en-GB" sz="36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  <a:p>
            <a:r>
              <a:rPr lang="ro-RO" sz="3600" dirty="0">
                <a:solidFill>
                  <a:schemeClr val="bg1"/>
                </a:solidFill>
              </a:rPr>
              <a:t>-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Unii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o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fac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folosindu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-se de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umor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și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replici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deștepte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5198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9" name="Titlu 8">
            <a:extLst>
              <a:ext uri="{FF2B5EF4-FFF2-40B4-BE49-F238E27FC236}">
                <a16:creationId xmlns:a16="http://schemas.microsoft.com/office/drawing/2014/main" id="{C52FB358-6C0A-3915-9CEB-DF52C407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90619"/>
            <a:ext cx="9324204" cy="665824"/>
          </a:xfrm>
        </p:spPr>
        <p:txBody>
          <a:bodyPr/>
          <a:lstStyle/>
          <a:p>
            <a:r>
              <a:rPr lang="az-Cyrl-AZ" sz="4000" b="1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Политики</a:t>
            </a:r>
            <a:endParaRPr lang="ro-RO" sz="4000" dirty="0">
              <a:solidFill>
                <a:schemeClr val="bg1"/>
              </a:solidFill>
            </a:endParaRPr>
          </a:p>
        </p:txBody>
      </p:sp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67161"/>
            <a:ext cx="9324204" cy="5100220"/>
          </a:xfrm>
        </p:spPr>
        <p:txBody>
          <a:bodyPr/>
          <a:lstStyle/>
          <a:p>
            <a:r>
              <a:rPr lang="ro-RO" sz="3600" dirty="0">
                <a:solidFill>
                  <a:schemeClr val="bg1"/>
                </a:solidFill>
              </a:rPr>
              <a:t>- </a:t>
            </a:r>
            <a:r>
              <a:rPr lang="az-Cyrl-AZ" sz="3600" dirty="0">
                <a:solidFill>
                  <a:schemeClr val="bg1"/>
                </a:solidFill>
                <a:latin typeface="Avenir" panose="02000503020000020003" pitchFamily="2" charset="0"/>
              </a:rPr>
              <a:t>Умеют говорить правильные вещи, не рискуя раскрыть слишком много о себе.</a:t>
            </a:r>
            <a:endParaRPr lang="en-GB" sz="36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  <a:p>
            <a:r>
              <a:rPr lang="ro-RO" sz="3600" dirty="0">
                <a:solidFill>
                  <a:schemeClr val="bg1"/>
                </a:solidFill>
              </a:rPr>
              <a:t>- </a:t>
            </a:r>
            <a:r>
              <a:rPr lang="az-Cyrl-AZ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Создают у слушателя впечатление, что он интересный собеседник, но при этом говорят именно то, что собеседник желает услышать.</a:t>
            </a:r>
            <a:endParaRPr lang="en-GB" sz="36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  <a:p>
            <a:r>
              <a:rPr lang="ro-RO" sz="3600" dirty="0">
                <a:solidFill>
                  <a:schemeClr val="bg1"/>
                </a:solidFill>
              </a:rPr>
              <a:t>- </a:t>
            </a:r>
            <a:r>
              <a:rPr lang="az-Cyrl-AZ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Используют в беседе юмор и умные односложные фразы/цитаты.</a:t>
            </a:r>
            <a:endParaRPr lang="en-GB" sz="36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37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4920"/>
            <a:ext cx="9287510" cy="4328160"/>
          </a:xfrm>
        </p:spPr>
        <p:txBody>
          <a:bodyPr/>
          <a:lstStyle/>
          <a:p>
            <a:pPr algn="ctr"/>
            <a:r>
              <a:rPr lang="en-GB" sz="4800" dirty="0" err="1">
                <a:solidFill>
                  <a:schemeClr val="bg1"/>
                </a:solidFill>
                <a:latin typeface="Avenir" panose="02000503020000020003" pitchFamily="2" charset="0"/>
              </a:rPr>
              <a:t>T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oate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relațiile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sunt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bazate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pe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autenticitate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și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încredere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-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ceea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ce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lipsește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total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unui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copil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de pastor cu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abilități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de politician.</a:t>
            </a:r>
          </a:p>
        </p:txBody>
      </p:sp>
    </p:spTree>
    <p:extLst>
      <p:ext uri="{BB962C8B-B14F-4D97-AF65-F5344CB8AC3E}">
        <p14:creationId xmlns:p14="http://schemas.microsoft.com/office/powerpoint/2010/main" val="4270775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4920"/>
            <a:ext cx="9287510" cy="4328160"/>
          </a:xfrm>
        </p:spPr>
        <p:txBody>
          <a:bodyPr/>
          <a:lstStyle/>
          <a:p>
            <a:pPr algn="ctr"/>
            <a:r>
              <a:rPr lang="az-Cyrl-AZ" sz="4800" dirty="0">
                <a:solidFill>
                  <a:schemeClr val="bg1"/>
                </a:solidFill>
                <a:latin typeface="Avenir" panose="02000503020000020003" pitchFamily="2" charset="0"/>
              </a:rPr>
              <a:t>Все отношения основаны на подлинности и доверии – это именно то, чего совершенно не хватает ребенку пастора с навыками политика.</a:t>
            </a:r>
            <a:endParaRPr lang="en-GB" sz="48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04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9" name="Titlu 8">
            <a:extLst>
              <a:ext uri="{FF2B5EF4-FFF2-40B4-BE49-F238E27FC236}">
                <a16:creationId xmlns:a16="http://schemas.microsoft.com/office/drawing/2014/main" id="{C52FB358-6C0A-3915-9CEB-DF52C407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90619"/>
            <a:ext cx="9324204" cy="665824"/>
          </a:xfrm>
        </p:spPr>
        <p:txBody>
          <a:bodyPr/>
          <a:lstStyle/>
          <a:p>
            <a:r>
              <a:rPr lang="en-GB" sz="4000" b="1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Cameleonul</a:t>
            </a:r>
            <a:endParaRPr lang="ro-RO" sz="4000" dirty="0">
              <a:solidFill>
                <a:schemeClr val="bg1"/>
              </a:solidFill>
            </a:endParaRPr>
          </a:p>
        </p:txBody>
      </p:sp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67161"/>
            <a:ext cx="9324204" cy="5100220"/>
          </a:xfrm>
        </p:spPr>
        <p:txBody>
          <a:bodyPr/>
          <a:lstStyle/>
          <a:p>
            <a:pPr marL="571500" indent="-571500" algn="just">
              <a:buFontTx/>
              <a:buChar char="-"/>
            </a:pPr>
            <a:r>
              <a:rPr lang="ro-RO" sz="36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Spre deosebire de politicieni care vor să atragă atenția, cameleonul trece dintr-o parte în altă fără să fie observat prea mult</a:t>
            </a:r>
          </a:p>
          <a:p>
            <a:pPr marL="457200" indent="-457200">
              <a:buFontTx/>
              <a:buChar char="-"/>
            </a:pPr>
            <a:r>
              <a:rPr lang="ro-RO" sz="36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Este acolo, dar nu se vede</a:t>
            </a:r>
            <a:endParaRPr lang="ro-RO" sz="36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571500" indent="-571500">
              <a:buFontTx/>
              <a:buChar char="-"/>
            </a:pPr>
            <a:r>
              <a:rPr lang="ro-RO" sz="36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Vrea să fie apreciat, dar nu ținut minte</a:t>
            </a:r>
            <a:endParaRPr lang="ro-RO" sz="36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571500" indent="-571500">
              <a:buFontTx/>
              <a:buChar char="-"/>
            </a:pPr>
            <a:r>
              <a:rPr lang="ro-RO" sz="36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Știe cum să-i trateze pe bătrâni cu respect și să-i facă pe bebeluși să radă</a:t>
            </a:r>
          </a:p>
          <a:p>
            <a:pPr marL="571500" indent="-571500">
              <a:buFontTx/>
              <a:buChar char="-"/>
            </a:pPr>
            <a:r>
              <a:rPr lang="ro-RO" sz="36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Este exact ceea ce vor ceilalți.</a:t>
            </a:r>
          </a:p>
        </p:txBody>
      </p:sp>
    </p:spTree>
    <p:extLst>
      <p:ext uri="{BB962C8B-B14F-4D97-AF65-F5344CB8AC3E}">
        <p14:creationId xmlns:p14="http://schemas.microsoft.com/office/powerpoint/2010/main" val="4766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0C085-8087-B8EB-714F-C94B65996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54707"/>
            <a:ext cx="10515600" cy="1500188"/>
          </a:xfrm>
        </p:spPr>
        <p:txBody>
          <a:bodyPr/>
          <a:lstStyle/>
          <a:p>
            <a:r>
              <a:rPr lang="az-Cyrl-AZ" dirty="0">
                <a:solidFill>
                  <a:srgbClr val="FFFF00"/>
                </a:solidFill>
                <a:effectLst/>
                <a:latin typeface="Druk"/>
              </a:rPr>
              <a:t>Верь</a:t>
            </a:r>
            <a:r>
              <a:rPr lang="ro-RO" dirty="0">
                <a:solidFill>
                  <a:srgbClr val="FFFF00"/>
                </a:solidFill>
              </a:rPr>
              <a:t>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94240-47AD-7582-72BF-70BB5ECD9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91064"/>
            <a:ext cx="10515600" cy="2660650"/>
          </a:xfrm>
        </p:spPr>
        <p:txBody>
          <a:bodyPr/>
          <a:lstStyle/>
          <a:p>
            <a:pPr algn="ctr"/>
            <a:r>
              <a:rPr lang="az-Cyrl-AZ" sz="4000" b="1" dirty="0">
                <a:solidFill>
                  <a:schemeClr val="bg1"/>
                </a:solidFill>
                <a:effectLst/>
                <a:latin typeface="Proxima Nova" panose="02000506030000020004" pitchFamily="2" charset="0"/>
              </a:rPr>
              <a:t>"В любви нет страха, но совершенная любовь изгоняет страх; потому что в страхе есть мучение. Боящийся не совершен в любви". 1 Иоанна 4:18</a:t>
            </a:r>
            <a:endParaRPr lang="az-Cyrl-AZ" sz="4000" dirty="0">
              <a:solidFill>
                <a:schemeClr val="bg1"/>
              </a:solidFill>
              <a:effectLst/>
              <a:latin typeface="Proxima Nova Semibold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9" name="Titlu 8">
            <a:extLst>
              <a:ext uri="{FF2B5EF4-FFF2-40B4-BE49-F238E27FC236}">
                <a16:creationId xmlns:a16="http://schemas.microsoft.com/office/drawing/2014/main" id="{C52FB358-6C0A-3915-9CEB-DF52C407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90619"/>
            <a:ext cx="9324204" cy="665824"/>
          </a:xfrm>
        </p:spPr>
        <p:txBody>
          <a:bodyPr/>
          <a:lstStyle/>
          <a:p>
            <a:r>
              <a:rPr lang="az-Cyrl-AZ" sz="4000" b="1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Хамелеон</a:t>
            </a:r>
            <a:endParaRPr lang="ro-RO" sz="4000" dirty="0">
              <a:solidFill>
                <a:schemeClr val="bg1"/>
              </a:solidFill>
            </a:endParaRPr>
          </a:p>
        </p:txBody>
      </p:sp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67161"/>
            <a:ext cx="9324204" cy="5100220"/>
          </a:xfrm>
        </p:spPr>
        <p:txBody>
          <a:bodyPr/>
          <a:lstStyle/>
          <a:p>
            <a:pPr marL="571500" indent="-571500" algn="just">
              <a:buFontTx/>
              <a:buChar char="-"/>
            </a:pPr>
            <a:r>
              <a:rPr lang="az-Cyrl-AZ" sz="32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В отличие от политиков, стремящихся привлечь к себе внимание, хамелеон переходит с одной стадии на другую, оставаясь незамеченным.</a:t>
            </a:r>
            <a:endParaRPr lang="ro-RO" sz="3200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marL="457200" indent="-457200">
              <a:buFontTx/>
              <a:buChar char="-"/>
            </a:pPr>
            <a:r>
              <a:rPr lang="az-Cyrl-AZ" sz="32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Он есть, но вы его не видите.</a:t>
            </a:r>
            <a:endParaRPr lang="ro-RO" sz="3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571500" indent="-571500">
              <a:buFontTx/>
              <a:buChar char="-"/>
            </a:pPr>
            <a:r>
              <a:rPr lang="az-Cyrl-AZ" sz="32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Хочет, чтобы его ценили, но не помнили</a:t>
            </a:r>
            <a:r>
              <a:rPr lang="ro-RO" sz="32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.</a:t>
            </a:r>
            <a:endParaRPr lang="ru-RU" sz="3200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marL="571500" indent="-571500">
              <a:buFontTx/>
              <a:buChar char="-"/>
            </a:pPr>
            <a:r>
              <a:rPr lang="ru-RU" sz="32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Умеет проявлять уважение к пожилым и </a:t>
            </a:r>
            <a:r>
              <a:rPr lang="ru-RU" sz="3200" dirty="0">
                <a:solidFill>
                  <a:schemeClr val="bg1"/>
                </a:solidFill>
                <a:latin typeface="Avenir Book" panose="02000503020000020003" pitchFamily="2" charset="0"/>
              </a:rPr>
              <a:t>веселить детей. </a:t>
            </a:r>
          </a:p>
          <a:p>
            <a:pPr marL="571500" indent="-571500">
              <a:buFontTx/>
              <a:buChar char="-"/>
            </a:pPr>
            <a:endParaRPr lang="ro-RO" sz="3200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279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4920"/>
            <a:ext cx="9287510" cy="4328160"/>
          </a:xfrm>
        </p:spPr>
        <p:txBody>
          <a:bodyPr/>
          <a:lstStyle/>
          <a:p>
            <a:pPr algn="ctr"/>
            <a:r>
              <a:rPr lang="ro-RO" sz="6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Este exact ceea ce vor ceilalți.</a:t>
            </a:r>
          </a:p>
          <a:p>
            <a:pPr algn="ctr"/>
            <a:endParaRPr lang="ro-RO" sz="6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Dar cum </a:t>
            </a:r>
            <a:r>
              <a:rPr lang="en-GB" sz="6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este</a:t>
            </a:r>
            <a:r>
              <a:rPr lang="en-GB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în</a:t>
            </a:r>
            <a:r>
              <a:rPr lang="en-GB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realitate</a:t>
            </a:r>
            <a:r>
              <a:rPr lang="en-GB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7373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863" y="760424"/>
            <a:ext cx="9287510" cy="4328160"/>
          </a:xfrm>
        </p:spPr>
        <p:txBody>
          <a:bodyPr/>
          <a:lstStyle/>
          <a:p>
            <a:pPr marL="571500" indent="-571500" algn="ctr">
              <a:buFontTx/>
              <a:buChar char="-"/>
            </a:pPr>
            <a:r>
              <a:rPr lang="ru-RU" sz="6000" dirty="0">
                <a:solidFill>
                  <a:schemeClr val="bg1"/>
                </a:solidFill>
                <a:latin typeface="Avenir Book" panose="02000503020000020003" pitchFamily="2" charset="0"/>
              </a:rPr>
              <a:t>Может быть таким, каким его хотят видеть другие. </a:t>
            </a:r>
          </a:p>
          <a:p>
            <a:pPr algn="ctr"/>
            <a:endParaRPr lang="ro-RO" sz="6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az-Cyrl-AZ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Но каков</a:t>
            </a:r>
            <a:r>
              <a:rPr lang="en-US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az-Cyrl-AZ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он</a:t>
            </a:r>
            <a:r>
              <a:rPr lang="en-US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az-Cyrl-AZ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на самом деле?</a:t>
            </a:r>
            <a:endParaRPr lang="en-GB" sz="60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19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9" name="Titlu 8">
            <a:extLst>
              <a:ext uri="{FF2B5EF4-FFF2-40B4-BE49-F238E27FC236}">
                <a16:creationId xmlns:a16="http://schemas.microsoft.com/office/drawing/2014/main" id="{C52FB358-6C0A-3915-9CEB-DF52C407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90619"/>
            <a:ext cx="9324204" cy="665824"/>
          </a:xfrm>
        </p:spPr>
        <p:txBody>
          <a:bodyPr/>
          <a:lstStyle/>
          <a:p>
            <a:r>
              <a:rPr lang="en-GB" sz="4000" b="1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Rebelul</a:t>
            </a:r>
            <a:r>
              <a:rPr lang="en-GB" sz="4000" b="1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fără</a:t>
            </a:r>
            <a:r>
              <a:rPr lang="en-GB" sz="4000" b="1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cauză</a:t>
            </a:r>
            <a:r>
              <a:rPr lang="en-GB" sz="4000" b="1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…</a:t>
            </a:r>
            <a:endParaRPr lang="ro-RO" sz="4000" dirty="0">
              <a:solidFill>
                <a:schemeClr val="bg1"/>
              </a:solidFill>
            </a:endParaRPr>
          </a:p>
        </p:txBody>
      </p:sp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67161"/>
            <a:ext cx="9324204" cy="5100220"/>
          </a:xfrm>
        </p:spPr>
        <p:txBody>
          <a:bodyPr/>
          <a:lstStyle/>
          <a:p>
            <a:pPr marL="457200" indent="-457200" algn="just">
              <a:buFontTx/>
              <a:buChar char="-"/>
            </a:pP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El/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ea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știe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cine nu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este</a:t>
            </a:r>
            <a:endParaRPr lang="en-GB" sz="36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  <a:p>
            <a:pPr marL="457200" indent="-457200" algn="just">
              <a:buFontTx/>
              <a:buChar char="-"/>
            </a:pP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El/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ea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nu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este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ceea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ce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alții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vor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ca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el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să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fie.</a:t>
            </a:r>
          </a:p>
          <a:p>
            <a:pPr marL="457200" indent="-457200" algn="just">
              <a:buFontTx/>
              <a:buChar char="-"/>
            </a:pP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face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orice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să-i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facă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de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rușine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pe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părinți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și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să-i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pună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în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situații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dificile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-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și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reușește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Nu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colaborează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cu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nimeni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și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nu face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decât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ce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vrea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el.</a:t>
            </a:r>
          </a:p>
          <a:p>
            <a:pPr marL="457200" indent="-457200" algn="just">
              <a:buFontTx/>
              <a:buChar char="-"/>
            </a:pP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Și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el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/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ea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vrea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pur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și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simplu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să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fie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împotrivă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endParaRPr lang="ro-RO" sz="3600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36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9" name="Titlu 8">
            <a:extLst>
              <a:ext uri="{FF2B5EF4-FFF2-40B4-BE49-F238E27FC236}">
                <a16:creationId xmlns:a16="http://schemas.microsoft.com/office/drawing/2014/main" id="{C52FB358-6C0A-3915-9CEB-DF52C407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90619"/>
            <a:ext cx="9324204" cy="665824"/>
          </a:xfrm>
        </p:spPr>
        <p:txBody>
          <a:bodyPr/>
          <a:lstStyle/>
          <a:p>
            <a:r>
              <a:rPr lang="az-Cyrl-AZ" sz="4000" b="1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Бунтарь без причин...</a:t>
            </a:r>
            <a:endParaRPr lang="ro-RO" sz="4000" dirty="0">
              <a:solidFill>
                <a:schemeClr val="bg1"/>
              </a:solidFill>
            </a:endParaRPr>
          </a:p>
        </p:txBody>
      </p:sp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67161"/>
            <a:ext cx="9324204" cy="5100220"/>
          </a:xfrm>
        </p:spPr>
        <p:txBody>
          <a:bodyPr/>
          <a:lstStyle/>
          <a:p>
            <a:pPr marL="457200" indent="-457200" algn="just">
              <a:buFontTx/>
              <a:buChar char="-"/>
            </a:pPr>
            <a:r>
              <a:rPr lang="az-Cyrl-AZ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Он/она знает, кем он/она не является</a:t>
            </a:r>
            <a:endParaRPr lang="ro-RO" sz="36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  <a:p>
            <a:pPr marL="457200" indent="-457200" algn="just">
              <a:buFontTx/>
              <a:buChar char="-"/>
            </a:pPr>
            <a:r>
              <a:rPr lang="az-Cyrl-AZ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Он/она не такой, каким его/ее хотят видеть другие.</a:t>
            </a:r>
            <a:endParaRPr lang="en-GB" sz="36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  <a:p>
            <a:pPr marL="457200" indent="-457200" algn="just">
              <a:buFontTx/>
              <a:buChar char="-"/>
            </a:pPr>
            <a:r>
              <a:rPr lang="az-Cyrl-AZ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делает все, чтобы смутить родителей и поставить их в трудное положение</a:t>
            </a:r>
            <a:r>
              <a:rPr lang="ru-RU" sz="3600" dirty="0">
                <a:solidFill>
                  <a:schemeClr val="bg1"/>
                </a:solidFill>
                <a:latin typeface="Avenir" panose="02000503020000020003" pitchFamily="2" charset="0"/>
              </a:rPr>
              <a:t>. Добивается в это</a:t>
            </a:r>
            <a:r>
              <a:rPr lang="az-Cyrl-AZ" sz="3600" dirty="0">
                <a:solidFill>
                  <a:schemeClr val="bg1"/>
                </a:solidFill>
                <a:latin typeface="Avenir" panose="02000503020000020003" pitchFamily="2" charset="0"/>
              </a:rPr>
              <a:t>м </a:t>
            </a:r>
            <a:r>
              <a:rPr lang="az-Cyrl-AZ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успеха.</a:t>
            </a:r>
            <a:endParaRPr lang="en-GB" sz="36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  <a:p>
            <a:pPr marL="457200" indent="-457200" algn="just">
              <a:buFontTx/>
              <a:buChar char="-"/>
            </a:pPr>
            <a:r>
              <a:rPr lang="az-Cyrl-AZ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Ни с кем не сотрудничает и делает только то, что хочет.</a:t>
            </a:r>
            <a:endParaRPr lang="en-GB" sz="36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  <a:p>
            <a:pPr marL="457200" indent="-457200" algn="just">
              <a:buFontTx/>
              <a:buChar char="-"/>
            </a:pPr>
            <a:r>
              <a:rPr lang="az-Cyrl-AZ" sz="3600" dirty="0">
                <a:solidFill>
                  <a:schemeClr val="bg1"/>
                </a:solidFill>
                <a:latin typeface="Avenir" panose="02000503020000020003" pitchFamily="2" charset="0"/>
              </a:rPr>
              <a:t>Он/она просто хочет идти против течения.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endParaRPr lang="ro-RO" sz="3600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72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4920"/>
            <a:ext cx="9287510" cy="4328160"/>
          </a:xfrm>
        </p:spPr>
        <p:txBody>
          <a:bodyPr/>
          <a:lstStyle/>
          <a:p>
            <a:pPr algn="ctr"/>
            <a:r>
              <a:rPr lang="en-GB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Dar de </a:t>
            </a:r>
            <a:r>
              <a:rPr lang="en-GB" sz="6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ce</a:t>
            </a:r>
            <a:r>
              <a:rPr lang="en-GB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? </a:t>
            </a:r>
          </a:p>
          <a:p>
            <a:pPr algn="ctr"/>
            <a:endParaRPr lang="en-GB" sz="60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algn="ctr"/>
            <a:r>
              <a:rPr lang="en-GB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Ce </a:t>
            </a:r>
            <a:r>
              <a:rPr lang="en-GB" sz="6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vrea</a:t>
            </a:r>
            <a:r>
              <a:rPr lang="en-GB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de </a:t>
            </a:r>
            <a:r>
              <a:rPr lang="en-GB" sz="6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fapt</a:t>
            </a:r>
            <a:r>
              <a:rPr lang="en-GB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0783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4920"/>
            <a:ext cx="9287510" cy="4328160"/>
          </a:xfrm>
        </p:spPr>
        <p:txBody>
          <a:bodyPr/>
          <a:lstStyle/>
          <a:p>
            <a:pPr algn="ctr"/>
            <a:r>
              <a:rPr lang="az-Cyrl-AZ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Но почему? </a:t>
            </a:r>
            <a:endParaRPr lang="ro-RO" sz="60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  <a:p>
            <a:pPr algn="ctr"/>
            <a:endParaRPr lang="en-GB" sz="60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algn="ctr"/>
            <a:r>
              <a:rPr lang="az-Cyrl-AZ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Чего на самом деле хотят дети пасторов?</a:t>
            </a:r>
            <a:endParaRPr lang="en-GB" sz="60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09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4920"/>
            <a:ext cx="9287510" cy="4328160"/>
          </a:xfrm>
        </p:spPr>
        <p:txBody>
          <a:bodyPr/>
          <a:lstStyle/>
          <a:p>
            <a:pPr algn="ctr"/>
            <a:r>
              <a:rPr lang="en-GB" sz="6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Doar</a:t>
            </a:r>
            <a:r>
              <a:rPr lang="en-GB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pentru</a:t>
            </a:r>
            <a:r>
              <a:rPr lang="en-GB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că</a:t>
            </a:r>
            <a:r>
              <a:rPr lang="en-GB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nu </a:t>
            </a:r>
            <a:r>
              <a:rPr lang="en-GB" sz="6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vrea</a:t>
            </a:r>
            <a:r>
              <a:rPr lang="en-GB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să</a:t>
            </a:r>
            <a:r>
              <a:rPr lang="en-GB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fie </a:t>
            </a:r>
            <a:r>
              <a:rPr lang="en-GB" sz="6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cumva</a:t>
            </a:r>
            <a:r>
              <a:rPr lang="en-GB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, nu </a:t>
            </a:r>
            <a:r>
              <a:rPr lang="en-GB" sz="6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înseamnă</a:t>
            </a:r>
            <a:r>
              <a:rPr lang="en-GB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că</a:t>
            </a:r>
            <a:r>
              <a:rPr lang="en-GB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este</a:t>
            </a:r>
            <a:r>
              <a:rPr lang="en-GB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așa</a:t>
            </a:r>
            <a:r>
              <a:rPr lang="en-GB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cum </a:t>
            </a:r>
            <a:r>
              <a:rPr lang="en-GB" sz="60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trebuie</a:t>
            </a:r>
            <a:r>
              <a:rPr lang="en-GB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509358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4920"/>
            <a:ext cx="9287510" cy="4328160"/>
          </a:xfrm>
        </p:spPr>
        <p:txBody>
          <a:bodyPr/>
          <a:lstStyle/>
          <a:p>
            <a:pPr algn="ctr"/>
            <a:r>
              <a:rPr lang="az-Cyrl-AZ" sz="60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То, что он не хочет быть таким каким его хотят видеть, не означает что он прав.</a:t>
            </a:r>
            <a:endParaRPr lang="en-GB" sz="60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68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4920"/>
            <a:ext cx="9287510" cy="4328160"/>
          </a:xfrm>
        </p:spPr>
        <p:txBody>
          <a:bodyPr/>
          <a:lstStyle/>
          <a:p>
            <a:pPr algn="ctr"/>
            <a:r>
              <a:rPr lang="en-GB" sz="9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Cine </a:t>
            </a:r>
            <a:r>
              <a:rPr lang="en-GB" sz="9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este</a:t>
            </a:r>
            <a:r>
              <a:rPr lang="en-GB" sz="9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9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Iisus</a:t>
            </a:r>
            <a:r>
              <a:rPr lang="en-GB" sz="9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9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pentru</a:t>
            </a:r>
            <a:r>
              <a:rPr lang="en-GB" sz="9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tine?</a:t>
            </a:r>
          </a:p>
        </p:txBody>
      </p:sp>
    </p:spTree>
    <p:extLst>
      <p:ext uri="{BB962C8B-B14F-4D97-AF65-F5344CB8AC3E}">
        <p14:creationId xmlns:p14="http://schemas.microsoft.com/office/powerpoint/2010/main" val="299808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67161"/>
            <a:ext cx="9324204" cy="4103999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Ți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s-a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spus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de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când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erai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mic,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foarte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mic direct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sau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indirect, cine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ești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și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cum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trebuie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să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te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porți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Ai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avut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puțin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spațiu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pentru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exprimare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personală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sau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opțiuni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personale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Pentru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că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alții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știau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deja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care era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calea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potrivită</a:t>
            </a:r>
            <a:r>
              <a:rPr lang="en-GB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.</a:t>
            </a:r>
          </a:p>
          <a:p>
            <a:endParaRPr lang="ro-RO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94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4920"/>
            <a:ext cx="9287510" cy="4328160"/>
          </a:xfrm>
        </p:spPr>
        <p:txBody>
          <a:bodyPr/>
          <a:lstStyle/>
          <a:p>
            <a:pPr algn="ctr"/>
            <a:r>
              <a:rPr lang="az-Cyrl-AZ" sz="9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Кто для тебя Иисус?</a:t>
            </a:r>
            <a:endParaRPr lang="en-GB" sz="96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62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4920"/>
            <a:ext cx="9287510" cy="4328160"/>
          </a:xfrm>
        </p:spPr>
        <p:txBody>
          <a:bodyPr/>
          <a:lstStyle/>
          <a:p>
            <a:pPr algn="ctr"/>
            <a:r>
              <a:rPr lang="en-GB" sz="6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Doar</a:t>
            </a:r>
            <a:r>
              <a:rPr lang="en-GB" sz="6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6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dacă</a:t>
            </a:r>
            <a:r>
              <a:rPr lang="en-GB" sz="6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6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crezi</a:t>
            </a:r>
            <a:r>
              <a:rPr lang="en-GB" sz="6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6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în</a:t>
            </a:r>
            <a:r>
              <a:rPr lang="en-GB" sz="6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66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Iisus</a:t>
            </a:r>
            <a:r>
              <a:rPr lang="en-GB" sz="6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8681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4920"/>
            <a:ext cx="9287510" cy="4328160"/>
          </a:xfrm>
        </p:spPr>
        <p:txBody>
          <a:bodyPr/>
          <a:lstStyle/>
          <a:p>
            <a:pPr algn="ctr"/>
            <a:r>
              <a:rPr lang="az-Cyrl-AZ" sz="6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Если вы верите в Иисуса...</a:t>
            </a:r>
            <a:endParaRPr lang="en-GB" sz="66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73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4920"/>
            <a:ext cx="9287510" cy="4328160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venir" panose="02000503020000020003" pitchFamily="2" charset="0"/>
              </a:rPr>
              <a:t>”</a:t>
            </a:r>
            <a:r>
              <a:rPr lang="en-GB" sz="4400" dirty="0" err="1">
                <a:solidFill>
                  <a:schemeClr val="bg1"/>
                </a:solidFill>
                <a:latin typeface="Avenir" panose="02000503020000020003" pitchFamily="2" charset="0"/>
              </a:rPr>
              <a:t>Și</a:t>
            </a:r>
            <a:r>
              <a:rPr lang="en-GB" sz="4400" dirty="0">
                <a:solidFill>
                  <a:schemeClr val="bg1"/>
                </a:solidFill>
                <a:latin typeface="Avenir" panose="02000503020000020003" pitchFamily="2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Avenir" panose="02000503020000020003" pitchFamily="2" charset="0"/>
              </a:rPr>
              <a:t>ce</a:t>
            </a:r>
            <a:r>
              <a:rPr lang="en-GB" sz="4400" dirty="0">
                <a:solidFill>
                  <a:schemeClr val="bg1"/>
                </a:solidFill>
                <a:latin typeface="Avenir" panose="02000503020000020003" pitchFamily="2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Avenir" panose="02000503020000020003" pitchFamily="2" charset="0"/>
              </a:rPr>
              <a:t>voi</a:t>
            </a:r>
            <a:r>
              <a:rPr lang="en-GB" sz="4400" dirty="0">
                <a:solidFill>
                  <a:schemeClr val="bg1"/>
                </a:solidFill>
                <a:latin typeface="Avenir" panose="02000503020000020003" pitchFamily="2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Avenir" panose="02000503020000020003" pitchFamily="2" charset="0"/>
              </a:rPr>
              <a:t>mai</a:t>
            </a:r>
            <a:r>
              <a:rPr lang="en-GB" sz="4400" dirty="0">
                <a:solidFill>
                  <a:schemeClr val="bg1"/>
                </a:solidFill>
                <a:latin typeface="Avenir" panose="02000503020000020003" pitchFamily="2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Avenir" panose="02000503020000020003" pitchFamily="2" charset="0"/>
              </a:rPr>
              <a:t>zice</a:t>
            </a:r>
            <a:r>
              <a:rPr lang="en-GB" sz="4400" dirty="0">
                <a:solidFill>
                  <a:schemeClr val="bg1"/>
                </a:solidFill>
                <a:latin typeface="Avenir" panose="02000503020000020003" pitchFamily="2" charset="0"/>
              </a:rPr>
              <a:t>? </a:t>
            </a:r>
            <a:r>
              <a:rPr lang="en-GB" sz="4400" dirty="0" err="1">
                <a:solidFill>
                  <a:schemeClr val="bg1"/>
                </a:solidFill>
                <a:latin typeface="Avenir" panose="02000503020000020003" pitchFamily="2" charset="0"/>
              </a:rPr>
              <a:t>Căci</a:t>
            </a:r>
            <a:r>
              <a:rPr lang="en-GB" sz="4400" dirty="0">
                <a:solidFill>
                  <a:schemeClr val="bg1"/>
                </a:solidFill>
                <a:latin typeface="Avenir" panose="02000503020000020003" pitchFamily="2" charset="0"/>
              </a:rPr>
              <a:t> nu mi-a </a:t>
            </a:r>
            <a:r>
              <a:rPr lang="en-GB" sz="4400" dirty="0" err="1">
                <a:solidFill>
                  <a:schemeClr val="bg1"/>
                </a:solidFill>
                <a:latin typeface="Avenir" panose="02000503020000020003" pitchFamily="2" charset="0"/>
              </a:rPr>
              <a:t>ajunge</a:t>
            </a:r>
            <a:r>
              <a:rPr lang="en-GB" sz="4400" dirty="0">
                <a:solidFill>
                  <a:schemeClr val="bg1"/>
                </a:solidFill>
                <a:latin typeface="Avenir" panose="02000503020000020003" pitchFamily="2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Avenir" panose="02000503020000020003" pitchFamily="2" charset="0"/>
              </a:rPr>
              <a:t>vremea</a:t>
            </a:r>
            <a:r>
              <a:rPr lang="en-GB" sz="4400" dirty="0">
                <a:solidFill>
                  <a:schemeClr val="bg1"/>
                </a:solidFill>
                <a:latin typeface="Avenir" panose="02000503020000020003" pitchFamily="2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Avenir" panose="02000503020000020003" pitchFamily="2" charset="0"/>
              </a:rPr>
              <a:t>dacă</a:t>
            </a:r>
            <a:r>
              <a:rPr lang="en-GB" sz="4400" dirty="0">
                <a:solidFill>
                  <a:schemeClr val="bg1"/>
                </a:solidFill>
                <a:latin typeface="Avenir" panose="02000503020000020003" pitchFamily="2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Avenir" panose="02000503020000020003" pitchFamily="2" charset="0"/>
              </a:rPr>
              <a:t>aș</a:t>
            </a:r>
            <a:r>
              <a:rPr lang="en-GB" sz="4400" dirty="0">
                <a:solidFill>
                  <a:schemeClr val="bg1"/>
                </a:solidFill>
                <a:latin typeface="Avenir" panose="02000503020000020003" pitchFamily="2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Avenir" panose="02000503020000020003" pitchFamily="2" charset="0"/>
              </a:rPr>
              <a:t>vrea</a:t>
            </a:r>
            <a:r>
              <a:rPr lang="en-GB" sz="4400" dirty="0">
                <a:solidFill>
                  <a:schemeClr val="bg1"/>
                </a:solidFill>
                <a:latin typeface="Avenir" panose="02000503020000020003" pitchFamily="2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Avenir" panose="02000503020000020003" pitchFamily="2" charset="0"/>
              </a:rPr>
              <a:t>să</a:t>
            </a:r>
            <a:r>
              <a:rPr lang="en-GB" sz="4400" dirty="0">
                <a:solidFill>
                  <a:schemeClr val="bg1"/>
                </a:solidFill>
                <a:latin typeface="Avenir" panose="02000503020000020003" pitchFamily="2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Avenir" panose="02000503020000020003" pitchFamily="2" charset="0"/>
              </a:rPr>
              <a:t>vorbesc</a:t>
            </a:r>
            <a:r>
              <a:rPr lang="en-GB" sz="4400" dirty="0">
                <a:solidFill>
                  <a:schemeClr val="bg1"/>
                </a:solidFill>
                <a:latin typeface="Avenir" panose="02000503020000020003" pitchFamily="2" charset="0"/>
              </a:rPr>
              <a:t> de </a:t>
            </a:r>
            <a:r>
              <a:rPr lang="en-GB" sz="4400" dirty="0" err="1">
                <a:solidFill>
                  <a:schemeClr val="bg1"/>
                </a:solidFill>
                <a:latin typeface="Avenir" panose="02000503020000020003" pitchFamily="2" charset="0"/>
              </a:rPr>
              <a:t>Ghedeon</a:t>
            </a:r>
            <a:r>
              <a:rPr lang="en-GB" sz="4400" dirty="0">
                <a:solidFill>
                  <a:schemeClr val="bg1"/>
                </a:solidFill>
                <a:latin typeface="Avenir" panose="02000503020000020003" pitchFamily="2" charset="0"/>
              </a:rPr>
              <a:t>, de Barac, de Samson, de </a:t>
            </a:r>
            <a:r>
              <a:rPr lang="en-GB" sz="4400" dirty="0" err="1">
                <a:solidFill>
                  <a:schemeClr val="bg1"/>
                </a:solidFill>
                <a:latin typeface="Avenir" panose="02000503020000020003" pitchFamily="2" charset="0"/>
              </a:rPr>
              <a:t>Iefta</a:t>
            </a:r>
            <a:r>
              <a:rPr lang="en-GB" sz="4400" dirty="0">
                <a:solidFill>
                  <a:schemeClr val="bg1"/>
                </a:solidFill>
                <a:latin typeface="Avenir" panose="02000503020000020003" pitchFamily="2" charset="0"/>
              </a:rPr>
              <a:t>, de David, de Samuel </a:t>
            </a:r>
            <a:r>
              <a:rPr lang="en-GB" sz="4400" dirty="0" err="1">
                <a:solidFill>
                  <a:schemeClr val="bg1"/>
                </a:solidFill>
                <a:latin typeface="Avenir" panose="02000503020000020003" pitchFamily="2" charset="0"/>
              </a:rPr>
              <a:t>și</a:t>
            </a:r>
            <a:r>
              <a:rPr lang="en-GB" sz="4400" dirty="0">
                <a:solidFill>
                  <a:schemeClr val="bg1"/>
                </a:solidFill>
                <a:latin typeface="Avenir" panose="02000503020000020003" pitchFamily="2" charset="0"/>
              </a:rPr>
              <a:t> de </a:t>
            </a:r>
            <a:r>
              <a:rPr lang="en-GB" sz="4400" dirty="0" err="1">
                <a:solidFill>
                  <a:schemeClr val="bg1"/>
                </a:solidFill>
                <a:latin typeface="Avenir" panose="02000503020000020003" pitchFamily="2" charset="0"/>
              </a:rPr>
              <a:t>proroci</a:t>
            </a:r>
            <a:r>
              <a:rPr lang="en-GB" sz="4400" dirty="0">
                <a:solidFill>
                  <a:schemeClr val="bg1"/>
                </a:solidFill>
                <a:latin typeface="Avenir" panose="02000503020000020003" pitchFamily="2" charset="0"/>
              </a:rPr>
              <a:t>.” </a:t>
            </a:r>
            <a:r>
              <a:rPr lang="en-GB" sz="4400" dirty="0" err="1">
                <a:solidFill>
                  <a:schemeClr val="bg1"/>
                </a:solidFill>
                <a:latin typeface="Avenir" panose="02000503020000020003" pitchFamily="2" charset="0"/>
              </a:rPr>
              <a:t>Evrei</a:t>
            </a:r>
            <a:r>
              <a:rPr lang="en-GB" sz="4400" dirty="0">
                <a:solidFill>
                  <a:schemeClr val="bg1"/>
                </a:solidFill>
                <a:latin typeface="Avenir" panose="02000503020000020003" pitchFamily="2" charset="0"/>
              </a:rPr>
              <a:t> 11:32</a:t>
            </a:r>
            <a:endParaRPr lang="en-GB" sz="44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16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4920"/>
            <a:ext cx="9287510" cy="4328160"/>
          </a:xfrm>
        </p:spPr>
        <p:txBody>
          <a:bodyPr/>
          <a:lstStyle/>
          <a:p>
            <a:pPr algn="ctr"/>
            <a:r>
              <a:rPr lang="az-Cyrl-AZ" sz="4400" dirty="0">
                <a:solidFill>
                  <a:schemeClr val="bg1"/>
                </a:solidFill>
                <a:latin typeface="Avenir" panose="02000503020000020003" pitchFamily="2" charset="0"/>
              </a:rPr>
              <a:t>"И что еще скажу? Недостает мне времени, чтобы повествовать о Гедеоне, Вараке, Самсоне и Иеффае, о Давиде, Самуиле и других пророках". </a:t>
            </a:r>
          </a:p>
          <a:p>
            <a:pPr algn="ctr"/>
            <a:r>
              <a:rPr lang="az-Cyrl-AZ" sz="4400" dirty="0">
                <a:solidFill>
                  <a:schemeClr val="bg1"/>
                </a:solidFill>
                <a:latin typeface="Avenir" panose="02000503020000020003" pitchFamily="2" charset="0"/>
              </a:rPr>
              <a:t>Евреям 11:32</a:t>
            </a:r>
            <a:endParaRPr lang="en-GB" sz="44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618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4920"/>
            <a:ext cx="9287510" cy="4328160"/>
          </a:xfrm>
        </p:spPr>
        <p:txBody>
          <a:bodyPr/>
          <a:lstStyle/>
          <a:p>
            <a:pPr algn="ctr"/>
            <a:r>
              <a:rPr lang="en-GB" sz="5400" dirty="0" err="1">
                <a:solidFill>
                  <a:schemeClr val="bg1"/>
                </a:solidFill>
                <a:latin typeface="Avenir" panose="02000503020000020003" pitchFamily="2" charset="0"/>
              </a:rPr>
              <a:t>Crezi</a:t>
            </a:r>
            <a:r>
              <a:rPr lang="en-GB" sz="5400" dirty="0">
                <a:solidFill>
                  <a:schemeClr val="bg1"/>
                </a:solidFill>
                <a:latin typeface="Avenir" panose="02000503020000020003" pitchFamily="2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Avenir" panose="02000503020000020003" pitchFamily="2" charset="0"/>
              </a:rPr>
              <a:t>în</a:t>
            </a:r>
            <a:r>
              <a:rPr lang="en-GB" sz="5400" dirty="0">
                <a:solidFill>
                  <a:schemeClr val="bg1"/>
                </a:solidFill>
                <a:latin typeface="Avenir" panose="02000503020000020003" pitchFamily="2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Avenir" panose="02000503020000020003" pitchFamily="2" charset="0"/>
              </a:rPr>
              <a:t>Iisus</a:t>
            </a:r>
            <a:r>
              <a:rPr lang="en-GB" sz="5400" dirty="0">
                <a:solidFill>
                  <a:schemeClr val="bg1"/>
                </a:solidFill>
                <a:latin typeface="Avenir" panose="02000503020000020003" pitchFamily="2" charset="0"/>
              </a:rPr>
              <a:t> Christos ca </a:t>
            </a:r>
            <a:r>
              <a:rPr lang="en-GB" sz="5400" dirty="0" err="1">
                <a:solidFill>
                  <a:schemeClr val="bg1"/>
                </a:solidFill>
                <a:latin typeface="Avenir" panose="02000503020000020003" pitchFamily="2" charset="0"/>
              </a:rPr>
              <a:t>Domn</a:t>
            </a:r>
            <a:r>
              <a:rPr lang="en-GB" sz="5400" dirty="0">
                <a:solidFill>
                  <a:schemeClr val="bg1"/>
                </a:solidFill>
                <a:latin typeface="Avenir" panose="02000503020000020003" pitchFamily="2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Avenir" panose="02000503020000020003" pitchFamily="2" charset="0"/>
              </a:rPr>
              <a:t>și</a:t>
            </a:r>
            <a:r>
              <a:rPr lang="en-GB" sz="5400" dirty="0">
                <a:solidFill>
                  <a:schemeClr val="bg1"/>
                </a:solidFill>
                <a:latin typeface="Avenir" panose="02000503020000020003" pitchFamily="2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Avenir" panose="02000503020000020003" pitchFamily="2" charset="0"/>
              </a:rPr>
              <a:t>Mântuitor</a:t>
            </a:r>
            <a:r>
              <a:rPr lang="en-GB" sz="5400" dirty="0">
                <a:solidFill>
                  <a:schemeClr val="bg1"/>
                </a:solidFill>
                <a:latin typeface="Avenir" panose="02000503020000020003" pitchFamily="2" charset="0"/>
              </a:rPr>
              <a:t>?</a:t>
            </a:r>
            <a:endParaRPr lang="en-GB" sz="54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53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4920"/>
            <a:ext cx="9287510" cy="4328160"/>
          </a:xfrm>
        </p:spPr>
        <p:txBody>
          <a:bodyPr/>
          <a:lstStyle/>
          <a:p>
            <a:pPr algn="ctr"/>
            <a:r>
              <a:rPr lang="az-Cyrl-AZ" sz="5400" dirty="0">
                <a:solidFill>
                  <a:schemeClr val="bg1"/>
                </a:solidFill>
                <a:latin typeface="Avenir" panose="02000503020000020003" pitchFamily="2" charset="0"/>
              </a:rPr>
              <a:t>Верите ли вы в Иисуса Христа как Господа и Спасителя?</a:t>
            </a:r>
            <a:endParaRPr lang="en-GB" sz="54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0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67161"/>
            <a:ext cx="9324204" cy="4103999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az-Cyrl-AZ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С самого детства вам прямо или косвенно говорили, кто вы и как должны себя вести.</a:t>
            </a:r>
            <a:endParaRPr lang="ro-RO" sz="36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  <a:p>
            <a:pPr marL="342900" indent="-342900">
              <a:buFontTx/>
              <a:buChar char="-"/>
            </a:pPr>
            <a:r>
              <a:rPr lang="az-Cyrl-AZ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У вас было мало возможностей для самовыражения и личного выбора.</a:t>
            </a:r>
            <a:endParaRPr lang="en-GB" sz="36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  <a:p>
            <a:pPr marL="342900" indent="-342900">
              <a:buFontTx/>
              <a:buChar char="-"/>
            </a:pPr>
            <a:r>
              <a:rPr lang="az-Cyrl-AZ" sz="36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Как правило, другие уже знали правильный путь.</a:t>
            </a:r>
            <a:endParaRPr lang="ro-RO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4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752600"/>
            <a:ext cx="9324204" cy="3352800"/>
          </a:xfrm>
        </p:spPr>
        <p:txBody>
          <a:bodyPr/>
          <a:lstStyle/>
          <a:p>
            <a:pPr algn="ctr"/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Pentru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a face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față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așteptărilor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este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esențial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să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știi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cine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ești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903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752600"/>
            <a:ext cx="9324204" cy="3352800"/>
          </a:xfrm>
        </p:spPr>
        <p:txBody>
          <a:bodyPr/>
          <a:lstStyle/>
          <a:p>
            <a:pPr algn="ctr"/>
            <a:r>
              <a:rPr lang="az-Cyrl-AZ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Чтобы оправдать ожидания, важно знать, кто ты.</a:t>
            </a:r>
            <a:endParaRPr lang="en-GB" sz="4800" dirty="0">
              <a:solidFill>
                <a:schemeClr val="bg1"/>
              </a:solidFill>
              <a:effectLst/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7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752600"/>
            <a:ext cx="9324204" cy="3352800"/>
          </a:xfrm>
        </p:spPr>
        <p:txBody>
          <a:bodyPr/>
          <a:lstStyle/>
          <a:p>
            <a:pPr algn="ctr"/>
            <a:r>
              <a:rPr lang="en-GB" sz="4800" dirty="0" err="1">
                <a:solidFill>
                  <a:schemeClr val="bg1"/>
                </a:solidFill>
                <a:latin typeface="Avenir" panose="02000503020000020003" pitchFamily="2" charset="0"/>
              </a:rPr>
              <a:t>P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entru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a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supraviețui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faci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ceea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ce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este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necesar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sau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ceea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ce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se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așteaptă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de la tine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să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faci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sau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să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fii</a:t>
            </a:r>
            <a:r>
              <a:rPr lang="en-GB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6410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752600"/>
            <a:ext cx="9324204" cy="3352800"/>
          </a:xfrm>
        </p:spPr>
        <p:txBody>
          <a:bodyPr/>
          <a:lstStyle/>
          <a:p>
            <a:pPr algn="ctr"/>
            <a:r>
              <a:rPr lang="az-Cyrl-AZ" sz="4800" dirty="0">
                <a:solidFill>
                  <a:schemeClr val="bg1"/>
                </a:solidFill>
                <a:latin typeface="Avenir" panose="02000503020000020003" pitchFamily="2" charset="0"/>
              </a:rPr>
              <a:t>Чтобы выжить, вы делаете то, что необходимо, или то, что от вас ожидают.</a:t>
            </a:r>
          </a:p>
        </p:txBody>
      </p:sp>
    </p:spTree>
    <p:extLst>
      <p:ext uri="{BB962C8B-B14F-4D97-AF65-F5344CB8AC3E}">
        <p14:creationId xmlns:p14="http://schemas.microsoft.com/office/powerpoint/2010/main" val="66094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captură de ecran, negru&#10;&#10;Descriere generată automat">
            <a:extLst>
              <a:ext uri="{FF2B5EF4-FFF2-40B4-BE49-F238E27FC236}">
                <a16:creationId xmlns:a16="http://schemas.microsoft.com/office/drawing/2014/main" id="{7EB9649E-1B7F-5F08-F746-57B3DCD36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AA1B4BC3-E467-7AAE-E349-00AE5B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752600"/>
            <a:ext cx="9324204" cy="3352800"/>
          </a:xfrm>
        </p:spPr>
        <p:txBody>
          <a:bodyPr/>
          <a:lstStyle/>
          <a:p>
            <a:pPr algn="ctr"/>
            <a:r>
              <a:rPr lang="ro-RO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Puțini oameni pot fi mai fățarnici decât copiii de pastori </a:t>
            </a:r>
          </a:p>
          <a:p>
            <a:pPr algn="ctr"/>
            <a:r>
              <a:rPr lang="ro-RO" sz="4800" dirty="0">
                <a:solidFill>
                  <a:schemeClr val="bg1"/>
                </a:solidFill>
                <a:effectLst/>
                <a:latin typeface="Avenir" panose="02000503020000020003" pitchFamily="2" charset="0"/>
              </a:rPr>
              <a:t>- așa spun specialiștii.</a:t>
            </a:r>
          </a:p>
        </p:txBody>
      </p:sp>
    </p:spTree>
    <p:extLst>
      <p:ext uri="{BB962C8B-B14F-4D97-AF65-F5344CB8AC3E}">
        <p14:creationId xmlns:p14="http://schemas.microsoft.com/office/powerpoint/2010/main" val="1099483052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Particularizare 2">
      <a:dk1>
        <a:srgbClr val="F2F2F2"/>
      </a:dk1>
      <a:lt1>
        <a:srgbClr val="F2F2F2"/>
      </a:lt1>
      <a:dk2>
        <a:srgbClr val="FFFFFF"/>
      </a:dk2>
      <a:lt2>
        <a:srgbClr val="F2F2F2"/>
      </a:lt2>
      <a:accent1>
        <a:srgbClr val="FEB872"/>
      </a:accent1>
      <a:accent2>
        <a:srgbClr val="FEAD5C"/>
      </a:accent2>
      <a:accent3>
        <a:srgbClr val="FE9F40"/>
      </a:accent3>
      <a:accent4>
        <a:srgbClr val="FE8A16"/>
      </a:accent4>
      <a:accent5>
        <a:srgbClr val="F97D01"/>
      </a:accent5>
      <a:accent6>
        <a:srgbClr val="D96D01"/>
      </a:accent6>
      <a:hlink>
        <a:srgbClr val="FF8001"/>
      </a:hlink>
      <a:folHlink>
        <a:srgbClr val="B26600"/>
      </a:folHlink>
    </a:clrScheme>
    <a:fontScheme name="Particularizare 2">
      <a:majorFont>
        <a:latin typeface="Advent Sans Logo"/>
        <a:ea typeface=""/>
        <a:cs typeface=""/>
      </a:majorFont>
      <a:minorFont>
        <a:latin typeface="Advent Sans Log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1046</Words>
  <Application>Microsoft Macintosh PowerPoint</Application>
  <PresentationFormat>Широкоэкранный</PresentationFormat>
  <Paragraphs>116</Paragraphs>
  <Slides>36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Advent Sans Logo</vt:lpstr>
      <vt:lpstr>Aptos</vt:lpstr>
      <vt:lpstr>Arial</vt:lpstr>
      <vt:lpstr>Avenir</vt:lpstr>
      <vt:lpstr>Avenir Book</vt:lpstr>
      <vt:lpstr>Druk</vt:lpstr>
      <vt:lpstr>Proxima Nova</vt:lpstr>
      <vt:lpstr>Proxima Nova Semibold</vt:lpstr>
      <vt:lpstr>Temă Office</vt:lpstr>
      <vt:lpstr>Crede...</vt:lpstr>
      <vt:lpstr>Верь...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Politicianul</vt:lpstr>
      <vt:lpstr>Политики</vt:lpstr>
      <vt:lpstr>Презентация PowerPoint</vt:lpstr>
      <vt:lpstr>Презентация PowerPoint</vt:lpstr>
      <vt:lpstr>Cameleonul</vt:lpstr>
      <vt:lpstr>Хамелеон</vt:lpstr>
      <vt:lpstr>Презентация PowerPoint</vt:lpstr>
      <vt:lpstr>Презентация PowerPoint</vt:lpstr>
      <vt:lpstr>Rebelul fără cauză…</vt:lpstr>
      <vt:lpstr>Бунтарь без причин...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Delia Scripcariu</dc:creator>
  <cp:lastModifiedBy>Microsoft Office User</cp:lastModifiedBy>
  <cp:revision>51</cp:revision>
  <dcterms:created xsi:type="dcterms:W3CDTF">2024-04-14T10:50:34Z</dcterms:created>
  <dcterms:modified xsi:type="dcterms:W3CDTF">2024-07-24T14:33:59Z</dcterms:modified>
</cp:coreProperties>
</file>