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1pPr>
    <a:lvl2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2pPr>
    <a:lvl3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3pPr>
    <a:lvl4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4pPr>
    <a:lvl5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5pPr>
    <a:lvl6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6pPr>
    <a:lvl7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7pPr>
    <a:lvl8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8pPr>
    <a:lvl9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Avenir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1311"/>
  </p:normalViewPr>
  <p:slideViewPr>
    <p:cSldViewPr snapToGrid="0">
      <p:cViewPr varScale="1">
        <p:scale>
          <a:sx n="57" d="100"/>
          <a:sy n="57" d="100"/>
        </p:scale>
        <p:origin x="2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21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90" y="3685837"/>
            <a:ext cx="195662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25500" y="638232"/>
            <a:ext cx="11836400" cy="2603501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4434740"/>
            <a:ext cx="11836400" cy="1854201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65900" y="9029700"/>
            <a:ext cx="342900" cy="355600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-3564103" y="501345"/>
            <a:ext cx="12712701" cy="84790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Black and white photo of a meandering river with hills in the background"/>
          <p:cNvSpPr>
            <a:spLocks noGrp="1"/>
          </p:cNvSpPr>
          <p:nvPr>
            <p:ph type="pic" sz="quarter" idx="22"/>
          </p:nvPr>
        </p:nvSpPr>
        <p:spPr>
          <a:xfrm>
            <a:off x="7378700" y="723900"/>
            <a:ext cx="4830485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Black and white photo of Arch Rock in Joshua Tree National Park, California"/>
          <p:cNvSpPr>
            <a:spLocks noGrp="1"/>
          </p:cNvSpPr>
          <p:nvPr>
            <p:ph type="pic" sz="half" idx="23"/>
          </p:nvPr>
        </p:nvSpPr>
        <p:spPr>
          <a:xfrm>
            <a:off x="6146800" y="3958166"/>
            <a:ext cx="7454900" cy="49699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 i="1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-850900" y="-12700"/>
            <a:ext cx="14699799" cy="9804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749300" y="101600"/>
            <a:ext cx="11480800" cy="765740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144000"/>
            <a:ext cx="342900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4572000" y="1587500"/>
            <a:ext cx="10207884" cy="680840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i="1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4309329" y="2375525"/>
            <a:ext cx="10256493" cy="684082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017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18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Avenir Book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4200" b="0" i="0" u="none" strike="noStrike" cap="none" spc="0" baseline="0">
          <a:solidFill>
            <a:srgbClr val="6C6963"/>
          </a:solidFill>
          <a:uFillTx/>
          <a:latin typeface="+mj-lt"/>
          <a:ea typeface="+mj-ea"/>
          <a:cs typeface="+mj-cs"/>
          <a:sym typeface="Avenir 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umnezeu iubește… mult!"/>
          <p:cNvSpPr txBox="1">
            <a:spLocks noGrp="1"/>
          </p:cNvSpPr>
          <p:nvPr>
            <p:ph type="ctrTitle"/>
          </p:nvPr>
        </p:nvSpPr>
        <p:spPr>
          <a:xfrm>
            <a:off x="825500" y="577856"/>
            <a:ext cx="11836400" cy="2603501"/>
          </a:xfrm>
          <a:prstGeom prst="rect">
            <a:avLst/>
          </a:prstGeom>
        </p:spPr>
        <p:txBody>
          <a:bodyPr/>
          <a:lstStyle>
            <a:lvl1pPr defTabSz="566674">
              <a:defRPr sz="7760">
                <a:effectLst>
                  <a:outerShdw blurRad="36957" dist="24638" dir="15900000" rotWithShape="0">
                    <a:srgbClr val="000000">
                      <a:alpha val="90000"/>
                    </a:srgbClr>
                  </a:outerShdw>
                </a:effectLst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ru-RU" dirty="0"/>
              <a:t>Бог очень любит </a:t>
            </a:r>
            <a:r>
              <a:rPr dirty="0"/>
              <a:t>!</a:t>
            </a:r>
          </a:p>
        </p:txBody>
      </p:sp>
      <p:sp>
        <p:nvSpPr>
          <p:cNvPr id="140" name="“Pentru că zici: ‹Sunt bogat* , m-am îmbogăţit şi nu duc lipsă de nimic›, şi nu ştii că eşti ticălos, nenorocit, sărac, orb şi gol…” Apocalipsa 3:17"/>
          <p:cNvSpPr txBox="1">
            <a:spLocks noGrp="1"/>
          </p:cNvSpPr>
          <p:nvPr>
            <p:ph type="subTitle" sz="half" idx="1"/>
          </p:nvPr>
        </p:nvSpPr>
        <p:spPr>
          <a:xfrm>
            <a:off x="825500" y="4434740"/>
            <a:ext cx="11836400" cy="2817080"/>
          </a:xfrm>
          <a:prstGeom prst="rect">
            <a:avLst/>
          </a:prstGeom>
        </p:spPr>
        <p:txBody>
          <a:bodyPr/>
          <a:lstStyle/>
          <a:p>
            <a:pPr defTabSz="484886">
              <a:defRPr sz="4316" i="0">
                <a:effectLst>
                  <a:outerShdw blurRad="21082" dist="31623" dir="15900000" rotWithShape="0">
                    <a:srgbClr val="000000">
                      <a:alpha val="90000"/>
                    </a:srgbClr>
                  </a:outerShdw>
                </a:effectLst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lang="ru-RU" sz="4316" i="0" dirty="0">
                <a:effectLst>
                  <a:outerShdw blurRad="21082" dist="31623" dir="15900000" rotWithShape="0">
                    <a:srgbClr val="000000">
                      <a:alpha val="90000"/>
                    </a:srgbClr>
                  </a:outerShdw>
                </a:effectLst>
                <a:sym typeface="Avenir Book Oblique"/>
              </a:rPr>
              <a:t>Ты говоришь: „Я богат, разбогател и мне ничего не нужно”, но не осознаёшь, что ты </a:t>
            </a:r>
            <a:r>
              <a:rPr lang="ru-RU" sz="4316" i="0" dirty="0">
                <a:effectLst/>
                <a:sym typeface="Avenir Book Oblique"/>
              </a:rPr>
              <a:t>несчастен, жалок, беден, слеп и наг! </a:t>
            </a:r>
          </a:p>
          <a:p>
            <a:pPr defTabSz="484886">
              <a:defRPr sz="4316" i="0">
                <a:effectLst>
                  <a:outerShdw blurRad="21082" dist="31623" dir="15900000" rotWithShape="0">
                    <a:srgbClr val="000000">
                      <a:alpha val="90000"/>
                    </a:srgbClr>
                  </a:outerShdw>
                </a:effectLst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lang="ru-RU" sz="4316" i="0" dirty="0">
                <a:effectLst/>
                <a:sym typeface="Avenir Book Oblique"/>
              </a:rPr>
              <a:t>Откровение 3:7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ști dispus să-L urmezi pe Isus cu orice preț?…"/>
          <p:cNvSpPr txBox="1">
            <a:spLocks noGrp="1"/>
          </p:cNvSpPr>
          <p:nvPr>
            <p:ph type="body" idx="1"/>
          </p:nvPr>
        </p:nvSpPr>
        <p:spPr>
          <a:xfrm>
            <a:off x="380233" y="241389"/>
            <a:ext cx="12340091" cy="82931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399" indent="-533399">
              <a:buBlip>
                <a:blip r:embed="rId2"/>
              </a:buBlip>
              <a:defRPr sz="6100">
                <a:solidFill>
                  <a:srgbClr val="000000"/>
                </a:solidFill>
              </a:defRPr>
            </a:pPr>
            <a:r>
              <a:rPr lang="ru-RU" dirty="0"/>
              <a:t>Расположен ли ты следовать за Иисусом и заплатить за это любую цену</a:t>
            </a:r>
            <a:r>
              <a:rPr dirty="0"/>
              <a:t>?</a:t>
            </a:r>
          </a:p>
          <a:p>
            <a:pPr marL="533399" indent="-533399">
              <a:buBlip>
                <a:blip r:embed="rId2"/>
              </a:buBlip>
              <a:defRPr sz="6100">
                <a:solidFill>
                  <a:srgbClr val="000000"/>
                </a:solidFill>
              </a:defRPr>
            </a:pPr>
            <a:r>
              <a:rPr lang="ru-RU" dirty="0"/>
              <a:t>Готов ли ты креститься во имя Иисуса</a:t>
            </a:r>
            <a:r>
              <a:rPr dirty="0"/>
              <a:t>?</a:t>
            </a:r>
          </a:p>
          <a:p>
            <a:pPr marL="533399" indent="-533399">
              <a:buBlip>
                <a:blip r:embed="rId2"/>
              </a:buBlip>
              <a:defRPr sz="6100">
                <a:solidFill>
                  <a:srgbClr val="000000"/>
                </a:solidFill>
              </a:defRPr>
            </a:pPr>
            <a:r>
              <a:rPr lang="ru-RU" dirty="0"/>
              <a:t>Веришь ли ты что стоит это сделать для Иисуса?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ânărul boga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lang="ru-RU" dirty="0"/>
              <a:t>Богатый юноша</a:t>
            </a:r>
            <a:endParaRPr dirty="0"/>
          </a:p>
        </p:txBody>
      </p:sp>
      <p:sp>
        <p:nvSpPr>
          <p:cNvPr id="145" name="Era serios, responsabil, credincios - calități greu de găsit printre tinerii din vremea lui.…"/>
          <p:cNvSpPr txBox="1">
            <a:spLocks noGrp="1"/>
          </p:cNvSpPr>
          <p:nvPr>
            <p:ph type="body" idx="1"/>
          </p:nvPr>
        </p:nvSpPr>
        <p:spPr>
          <a:xfrm>
            <a:off x="762000" y="2019300"/>
            <a:ext cx="11661302" cy="61336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  <a:defRPr sz="5300"/>
            </a:pPr>
            <a:r>
              <a:rPr lang="ru-RU" dirty="0">
                <a:solidFill>
                  <a:srgbClr val="008F00"/>
                </a:solidFill>
              </a:rPr>
              <a:t>Был серьезным, ответственным, верующим – качества, которые сложно найти в наше время в молодых людях.  </a:t>
            </a:r>
            <a:endParaRPr dirty="0">
              <a:solidFill>
                <a:srgbClr val="000000"/>
              </a:solidFill>
            </a:endParaRPr>
          </a:p>
          <a:p>
            <a:pPr>
              <a:buBlip>
                <a:blip r:embed="rId3"/>
              </a:buBlip>
              <a:defRPr sz="5300"/>
            </a:pPr>
            <a:r>
              <a:rPr lang="ru-RU" dirty="0">
                <a:solidFill>
                  <a:srgbClr val="008F00"/>
                </a:solidFill>
              </a:rPr>
              <a:t>Искал вечную жизнь </a:t>
            </a:r>
            <a:r>
              <a:rPr lang="ru-RU" dirty="0">
                <a:solidFill>
                  <a:srgbClr val="000000"/>
                </a:solidFill>
              </a:rPr>
              <a:t>–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это духовная искание, в котором особо не заинтересованы молодые люди подобного возраста. 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sperarea, sinceritatea, dorința și căutarea după viața veșnică nu sunt suficiente"/>
          <p:cNvSpPr txBox="1">
            <a:spLocks noGrp="1"/>
          </p:cNvSpPr>
          <p:nvPr>
            <p:ph type="title"/>
          </p:nvPr>
        </p:nvSpPr>
        <p:spPr>
          <a:xfrm>
            <a:off x="762000" y="1205019"/>
            <a:ext cx="11480800" cy="57420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700">
                <a:solidFill>
                  <a:srgbClr val="000000"/>
                </a:solidFill>
              </a:defRPr>
            </a:lvl1pPr>
          </a:lstStyle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Отчаяние, искренность, желание и поиск вечной жизни недостаточны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cest tânăr îl căuta pe Isus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326">
                <a:solidFill>
                  <a:srgbClr val="0433FF"/>
                </a:solidFill>
                <a:effectLst>
                  <a:outerShdw blurRad="25146" dist="25146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dirty="0"/>
              <a:t>Юноша искал Иисуса</a:t>
            </a:r>
            <a:r>
              <a:rPr dirty="0"/>
              <a:t>.</a:t>
            </a:r>
          </a:p>
        </p:txBody>
      </p:sp>
      <p:sp>
        <p:nvSpPr>
          <p:cNvPr id="154" name="era foarte doritor - a alergat la Isus.…"/>
          <p:cNvSpPr txBox="1">
            <a:spLocks noGrp="1"/>
          </p:cNvSpPr>
          <p:nvPr>
            <p:ph type="body" idx="1"/>
          </p:nvPr>
        </p:nvSpPr>
        <p:spPr>
          <a:xfrm>
            <a:off x="409337" y="2019300"/>
            <a:ext cx="12375147" cy="624606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17398" indent="-517398" defTabSz="566674">
              <a:spcBef>
                <a:spcPts val="4000"/>
              </a:spcBef>
              <a:buBlip>
                <a:blip r:embed="rId3"/>
              </a:buBlip>
              <a:defRPr sz="5141"/>
            </a:pPr>
            <a:r>
              <a:rPr lang="ru-RU" dirty="0">
                <a:solidFill>
                  <a:srgbClr val="009051"/>
                </a:solidFill>
              </a:rPr>
              <a:t>Очень хотел</a:t>
            </a:r>
            <a:r>
              <a:rPr dirty="0">
                <a:solidFill>
                  <a:srgbClr val="009051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–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пришел к Иисусу</a:t>
            </a:r>
            <a:r>
              <a:rPr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9051"/>
              </a:solidFill>
            </a:endParaRPr>
          </a:p>
          <a:p>
            <a:pPr marL="517398" indent="-517398" defTabSz="566674">
              <a:spcBef>
                <a:spcPts val="4000"/>
              </a:spcBef>
              <a:buBlip>
                <a:blip r:embed="rId3"/>
              </a:buBlip>
              <a:defRPr sz="5141"/>
            </a:pPr>
            <a:r>
              <a:rPr lang="ru-RU" dirty="0">
                <a:solidFill>
                  <a:srgbClr val="008F00"/>
                </a:solidFill>
              </a:rPr>
              <a:t>Был смиренным </a:t>
            </a:r>
            <a:r>
              <a:rPr lang="ru-RU" dirty="0">
                <a:solidFill>
                  <a:srgbClr val="000000"/>
                </a:solidFill>
              </a:rPr>
              <a:t>–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бросился к ногам Иисуса</a:t>
            </a:r>
            <a:r>
              <a:rPr dirty="0">
                <a:solidFill>
                  <a:srgbClr val="000000"/>
                </a:solidFill>
              </a:rPr>
              <a:t>.</a:t>
            </a:r>
          </a:p>
          <a:p>
            <a:pPr marL="517398" indent="-517398" defTabSz="566674">
              <a:spcBef>
                <a:spcPts val="4000"/>
              </a:spcBef>
              <a:buBlip>
                <a:blip r:embed="rId3"/>
              </a:buBlip>
              <a:defRPr sz="5141"/>
            </a:pPr>
            <a:r>
              <a:rPr lang="ru-RU" dirty="0">
                <a:solidFill>
                  <a:srgbClr val="008F00"/>
                </a:solidFill>
              </a:rPr>
              <a:t>Был почтительным </a:t>
            </a:r>
            <a:r>
              <a:rPr lang="ru-RU" dirty="0">
                <a:solidFill>
                  <a:srgbClr val="000000"/>
                </a:solidFill>
              </a:rPr>
              <a:t>–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обращается к Иисусу уважительно</a:t>
            </a:r>
            <a:endParaRPr dirty="0">
              <a:solidFill>
                <a:srgbClr val="000000"/>
              </a:solidFill>
            </a:endParaRPr>
          </a:p>
          <a:p>
            <a:pPr marL="517398" indent="-517398" defTabSz="566674">
              <a:spcBef>
                <a:spcPts val="4000"/>
              </a:spcBef>
              <a:buBlip>
                <a:blip r:embed="rId3"/>
              </a:buBlip>
              <a:defRPr sz="5141"/>
            </a:pPr>
            <a:r>
              <a:rPr lang="ru-RU" dirty="0">
                <a:solidFill>
                  <a:srgbClr val="009051"/>
                </a:solidFill>
              </a:rPr>
              <a:t>Был озадачен своим духовным состоянием</a:t>
            </a:r>
            <a:endParaRPr dirty="0">
              <a:solidFill>
                <a:srgbClr val="00905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e ținut mint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lang="ru-RU" dirty="0"/>
              <a:t>Помните</a:t>
            </a:r>
            <a:r>
              <a:rPr dirty="0"/>
              <a:t>…</a:t>
            </a:r>
          </a:p>
        </p:txBody>
      </p:sp>
      <p:sp>
        <p:nvSpPr>
          <p:cNvPr id="159" name="#1: A-l lăuda pe Dumnezeu nu este suficient…"/>
          <p:cNvSpPr txBox="1">
            <a:spLocks noGrp="1"/>
          </p:cNvSpPr>
          <p:nvPr>
            <p:ph type="body" idx="1"/>
          </p:nvPr>
        </p:nvSpPr>
        <p:spPr>
          <a:xfrm>
            <a:off x="403652" y="2124171"/>
            <a:ext cx="12197496" cy="6539807"/>
          </a:xfrm>
          <a:prstGeom prst="rect">
            <a:avLst/>
          </a:prstGeom>
        </p:spPr>
        <p:txBody>
          <a:bodyPr/>
          <a:lstStyle/>
          <a:p>
            <a:pPr marL="0" indent="0" defTabSz="514095">
              <a:spcBef>
                <a:spcPts val="3600"/>
              </a:spcBef>
              <a:buSzTx/>
              <a:buNone/>
              <a:defRPr sz="4752"/>
            </a:pPr>
            <a:r>
              <a:rPr dirty="0">
                <a:solidFill>
                  <a:srgbClr val="008F00"/>
                </a:solidFill>
              </a:rPr>
              <a:t>#1:</a:t>
            </a:r>
            <a:r>
              <a:rPr dirty="0"/>
              <a:t> </a:t>
            </a:r>
            <a:r>
              <a:rPr lang="ru-RU" dirty="0">
                <a:solidFill>
                  <a:srgbClr val="000000"/>
                </a:solidFill>
              </a:rPr>
              <a:t>Славить Бога недостаточно</a:t>
            </a:r>
            <a:endParaRPr dirty="0">
              <a:solidFill>
                <a:srgbClr val="000000"/>
              </a:solidFill>
            </a:endParaRPr>
          </a:p>
          <a:p>
            <a:pPr marL="0" indent="0" defTabSz="514095">
              <a:spcBef>
                <a:spcPts val="3600"/>
              </a:spcBef>
              <a:buSzTx/>
              <a:buNone/>
              <a:defRPr sz="4752"/>
            </a:pPr>
            <a:r>
              <a:rPr dirty="0">
                <a:solidFill>
                  <a:srgbClr val="008F00"/>
                </a:solidFill>
              </a:rPr>
              <a:t>#2:</a:t>
            </a:r>
            <a:r>
              <a:rPr dirty="0"/>
              <a:t> </a:t>
            </a:r>
            <a:r>
              <a:rPr lang="ru-RU" dirty="0">
                <a:solidFill>
                  <a:srgbClr val="000000"/>
                </a:solidFill>
              </a:rPr>
              <a:t>Недостаточно быть приличным </a:t>
            </a:r>
            <a:endParaRPr dirty="0">
              <a:solidFill>
                <a:srgbClr val="000000"/>
              </a:solidFill>
            </a:endParaRPr>
          </a:p>
          <a:p>
            <a:pPr marL="0" indent="0" defTabSz="514095">
              <a:spcBef>
                <a:spcPts val="3600"/>
              </a:spcBef>
              <a:buSzTx/>
              <a:buNone/>
              <a:defRPr sz="4752"/>
            </a:pPr>
            <a:r>
              <a:rPr dirty="0">
                <a:solidFill>
                  <a:srgbClr val="008F00"/>
                </a:solidFill>
              </a:rPr>
              <a:t>#3:</a:t>
            </a:r>
            <a:r>
              <a:rPr dirty="0"/>
              <a:t> </a:t>
            </a:r>
            <a:r>
              <a:rPr lang="ru-RU" sz="4752" dirty="0"/>
              <a:t>Быть любимым Богом недостаточно </a:t>
            </a:r>
          </a:p>
          <a:p>
            <a:pPr marL="0" indent="0" defTabSz="514095">
              <a:spcBef>
                <a:spcPts val="3600"/>
              </a:spcBef>
              <a:buSzTx/>
              <a:buNone/>
              <a:defRPr sz="4752"/>
            </a:pPr>
            <a:r>
              <a:rPr dirty="0">
                <a:solidFill>
                  <a:srgbClr val="008F00"/>
                </a:solidFill>
              </a:rPr>
              <a:t>#4:</a:t>
            </a:r>
            <a:r>
              <a:rPr dirty="0"/>
              <a:t> </a:t>
            </a:r>
            <a:r>
              <a:rPr lang="ru-RU" dirty="0">
                <a:solidFill>
                  <a:srgbClr val="000000"/>
                </a:solidFill>
              </a:rPr>
              <a:t>Следовать за Богом значит делать то, что Бог просит сделать.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71478-A6E3-1BEE-1202-C8BB5D3F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Проблема в том, что мы верим в то, что Бог нас любит, но не верим в то, что он может быть нашим Господом </a:t>
            </a:r>
          </a:p>
        </p:txBody>
      </p:sp>
    </p:spTree>
    <p:extLst>
      <p:ext uri="{BB962C8B-B14F-4D97-AF65-F5344CB8AC3E}">
        <p14:creationId xmlns:p14="http://schemas.microsoft.com/office/powerpoint/2010/main" val="5710809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ânărul respinge oferta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lang="ru-RU" dirty="0"/>
              <a:t>Отец отвергает предложение:</a:t>
            </a:r>
            <a:endParaRPr dirty="0"/>
          </a:p>
        </p:txBody>
      </p:sp>
      <p:sp>
        <p:nvSpPr>
          <p:cNvPr id="168" name="necredință - nu credea că cel din fața lui era Dumnezeu.…"/>
          <p:cNvSpPr txBox="1">
            <a:spLocks noGrp="1"/>
          </p:cNvSpPr>
          <p:nvPr>
            <p:ph type="body" idx="1"/>
          </p:nvPr>
        </p:nvSpPr>
        <p:spPr>
          <a:xfrm>
            <a:off x="329747" y="1964752"/>
            <a:ext cx="12434226" cy="6518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1395" indent="-501395" defTabSz="549148">
              <a:spcBef>
                <a:spcPts val="3900"/>
              </a:spcBef>
              <a:buBlip>
                <a:blip r:embed="rId3"/>
              </a:buBlip>
              <a:defRPr sz="3948"/>
            </a:pPr>
            <a:r>
              <a:rPr lang="ru-RU" dirty="0">
                <a:solidFill>
                  <a:srgbClr val="009051"/>
                </a:solidFill>
              </a:rPr>
              <a:t>неверие</a:t>
            </a:r>
            <a:r>
              <a:rPr dirty="0"/>
              <a:t> </a:t>
            </a:r>
            <a:r>
              <a:rPr lang="ru-RU" dirty="0">
                <a:solidFill>
                  <a:srgbClr val="000000"/>
                </a:solidFill>
              </a:rPr>
              <a:t>–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не верил то, что перед ним стоит Бог.  </a:t>
            </a:r>
            <a:endParaRPr dirty="0">
              <a:solidFill>
                <a:srgbClr val="000000"/>
              </a:solidFill>
            </a:endParaRPr>
          </a:p>
          <a:p>
            <a:pPr marL="501395" indent="-501395" defTabSz="549148">
              <a:spcBef>
                <a:spcPts val="3900"/>
              </a:spcBef>
              <a:buBlip>
                <a:blip r:embed="rId3"/>
              </a:buBlip>
              <a:defRPr sz="3948"/>
            </a:pPr>
            <a:r>
              <a:rPr lang="ru-RU" dirty="0">
                <a:solidFill>
                  <a:srgbClr val="009051"/>
                </a:solidFill>
              </a:rPr>
              <a:t>Гордость о оправдание </a:t>
            </a:r>
            <a:r>
              <a:rPr lang="ru-RU" dirty="0">
                <a:solidFill>
                  <a:srgbClr val="000000"/>
                </a:solidFill>
              </a:rPr>
              <a:t>–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его понимание религии предполагало соблюдение законов и делание добрых дел, которые гарантируют принятие Богом.  </a:t>
            </a:r>
            <a:endParaRPr dirty="0"/>
          </a:p>
          <a:p>
            <a:pPr marL="501395" indent="-501395" defTabSz="549148">
              <a:spcBef>
                <a:spcPts val="3900"/>
              </a:spcBef>
              <a:buBlip>
                <a:blip r:embed="rId3"/>
              </a:buBlip>
              <a:defRPr sz="3948"/>
            </a:pPr>
            <a:r>
              <a:rPr lang="ru-RU" dirty="0">
                <a:solidFill>
                  <a:srgbClr val="009051"/>
                </a:solidFill>
              </a:rPr>
              <a:t>Любовь к миру </a:t>
            </a:r>
            <a:r>
              <a:rPr lang="ru-RU" dirty="0">
                <a:solidFill>
                  <a:srgbClr val="000000"/>
                </a:solidFill>
              </a:rPr>
              <a:t>–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был богат и не хотел отказаться от комфорта и своего состояния.  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7074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u credea că Isus merita un astfel de sacrificiu."/>
          <p:cNvSpPr txBox="1">
            <a:spLocks noGrp="1"/>
          </p:cNvSpPr>
          <p:nvPr>
            <p:ph type="title"/>
          </p:nvPr>
        </p:nvSpPr>
        <p:spPr>
          <a:xfrm>
            <a:off x="762000" y="901821"/>
            <a:ext cx="11480800" cy="5244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Не верил что Иисус достоин такого самопожертвования.  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rezi că Isus merită să renunți la tot pentru a-l urma pe El?"/>
          <p:cNvSpPr txBox="1">
            <a:spLocks noGrp="1"/>
          </p:cNvSpPr>
          <p:nvPr>
            <p:ph type="title"/>
          </p:nvPr>
        </p:nvSpPr>
        <p:spPr>
          <a:xfrm>
            <a:off x="762000" y="2157542"/>
            <a:ext cx="11480800" cy="543851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86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Веришь ли ты что Иисус достоит того чтобы ты отказался от всего и следовал за Ним?  </a:t>
            </a:r>
            <a:endParaRPr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Avenir Book"/>
        <a:ea typeface="Avenir Book"/>
        <a:cs typeface="Avenir Book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j-lt"/>
            <a:ea typeface="+mj-ea"/>
            <a:cs typeface="+mj-cs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Avenir Book"/>
        <a:ea typeface="Avenir Book"/>
        <a:cs typeface="Avenir Book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j-lt"/>
            <a:ea typeface="+mj-ea"/>
            <a:cs typeface="+mj-cs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287</Words>
  <Application>Microsoft Macintosh PowerPoint</Application>
  <PresentationFormat>Произвольный</PresentationFormat>
  <Paragraphs>27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Avenir Book</vt:lpstr>
      <vt:lpstr>Avenir Book Oblique</vt:lpstr>
      <vt:lpstr>Baskerville</vt:lpstr>
      <vt:lpstr>Helvetica Neue</vt:lpstr>
      <vt:lpstr>LeatherBook</vt:lpstr>
      <vt:lpstr>Бог очень любит !</vt:lpstr>
      <vt:lpstr>Богатый юноша</vt:lpstr>
      <vt:lpstr>Отчаяние, искренность, желание и поиск вечной жизни недостаточны</vt:lpstr>
      <vt:lpstr>Юноша искал Иисуса.</vt:lpstr>
      <vt:lpstr>Помните…</vt:lpstr>
      <vt:lpstr>Проблема в том, что мы верим в то, что Бог нас любит, но не верим в то, что он может быть нашим Господом </vt:lpstr>
      <vt:lpstr>Отец отвергает предложение:</vt:lpstr>
      <vt:lpstr>Не верил что Иисус достоин такого самопожертвования.  </vt:lpstr>
      <vt:lpstr>Веришь ли ты что Иисус достоит того чтобы ты отказался от всего и следовал за Ним?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 очень любит !</dc:title>
  <cp:lastModifiedBy>Microsoft Office User</cp:lastModifiedBy>
  <cp:revision>3</cp:revision>
  <dcterms:modified xsi:type="dcterms:W3CDTF">2024-07-26T13:23:40Z</dcterms:modified>
</cp:coreProperties>
</file>