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7"/>
  </p:notesMasterIdLst>
  <p:sldIdLst>
    <p:sldId id="1484" r:id="rId2"/>
    <p:sldId id="588" r:id="rId3"/>
    <p:sldId id="298" r:id="rId4"/>
    <p:sldId id="579" r:id="rId5"/>
    <p:sldId id="576" r:id="rId6"/>
    <p:sldId id="581" r:id="rId7"/>
    <p:sldId id="580" r:id="rId8"/>
    <p:sldId id="280" r:id="rId9"/>
    <p:sldId id="566" r:id="rId10"/>
    <p:sldId id="555" r:id="rId11"/>
    <p:sldId id="561" r:id="rId12"/>
    <p:sldId id="565" r:id="rId13"/>
    <p:sldId id="369" r:id="rId14"/>
    <p:sldId id="542" r:id="rId15"/>
    <p:sldId id="544" r:id="rId16"/>
    <p:sldId id="543" r:id="rId17"/>
    <p:sldId id="546" r:id="rId18"/>
    <p:sldId id="545" r:id="rId19"/>
    <p:sldId id="370" r:id="rId20"/>
    <p:sldId id="366" r:id="rId21"/>
    <p:sldId id="327" r:id="rId22"/>
    <p:sldId id="535" r:id="rId23"/>
    <p:sldId id="257" r:id="rId24"/>
    <p:sldId id="494" r:id="rId25"/>
    <p:sldId id="582" r:id="rId26"/>
    <p:sldId id="515" r:id="rId27"/>
    <p:sldId id="516" r:id="rId28"/>
    <p:sldId id="587" r:id="rId29"/>
    <p:sldId id="585" r:id="rId30"/>
    <p:sldId id="258" r:id="rId31"/>
    <p:sldId id="259" r:id="rId32"/>
    <p:sldId id="266" r:id="rId33"/>
    <p:sldId id="260" r:id="rId34"/>
    <p:sldId id="261" r:id="rId35"/>
    <p:sldId id="262" r:id="rId36"/>
    <p:sldId id="586" r:id="rId37"/>
    <p:sldId id="522" r:id="rId38"/>
    <p:sldId id="523" r:id="rId39"/>
    <p:sldId id="589" r:id="rId40"/>
    <p:sldId id="354" r:id="rId41"/>
    <p:sldId id="524" r:id="rId42"/>
    <p:sldId id="1483" r:id="rId43"/>
    <p:sldId id="265" r:id="rId44"/>
    <p:sldId id="512" r:id="rId45"/>
    <p:sldId id="505" r:id="rId46"/>
    <p:sldId id="583" r:id="rId47"/>
    <p:sldId id="584" r:id="rId48"/>
    <p:sldId id="263" r:id="rId49"/>
    <p:sldId id="550" r:id="rId50"/>
    <p:sldId id="549" r:id="rId51"/>
    <p:sldId id="547" r:id="rId52"/>
    <p:sldId id="474" r:id="rId53"/>
    <p:sldId id="477" r:id="rId54"/>
    <p:sldId id="548" r:id="rId55"/>
    <p:sldId id="563" r:id="rId56"/>
    <p:sldId id="551" r:id="rId57"/>
    <p:sldId id="312" r:id="rId58"/>
    <p:sldId id="313" r:id="rId59"/>
    <p:sldId id="314" r:id="rId60"/>
    <p:sldId id="315" r:id="rId61"/>
    <p:sldId id="316" r:id="rId62"/>
    <p:sldId id="317" r:id="rId63"/>
    <p:sldId id="1485" r:id="rId64"/>
    <p:sldId id="319" r:id="rId65"/>
    <p:sldId id="320" r:id="rId66"/>
    <p:sldId id="321" r:id="rId67"/>
    <p:sldId id="322" r:id="rId68"/>
    <p:sldId id="323" r:id="rId69"/>
    <p:sldId id="324" r:id="rId70"/>
    <p:sldId id="325" r:id="rId71"/>
    <p:sldId id="326" r:id="rId72"/>
    <p:sldId id="1486" r:id="rId73"/>
    <p:sldId id="328" r:id="rId74"/>
    <p:sldId id="329" r:id="rId75"/>
    <p:sldId id="31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906"/>
  </p:normalViewPr>
  <p:slideViewPr>
    <p:cSldViewPr snapToGrid="0">
      <p:cViewPr varScale="1">
        <p:scale>
          <a:sx n="100" d="100"/>
          <a:sy n="100" d="100"/>
        </p:scale>
        <p:origin x="100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91BD1D-4850-3B48-8386-B9884A2469F3}" type="doc">
      <dgm:prSet loTypeId="urn:microsoft.com/office/officeart/2005/8/layout/hierarchy2" loCatId="" qsTypeId="urn:microsoft.com/office/officeart/2005/8/quickstyle/simple1" qsCatId="simple" csTypeId="urn:microsoft.com/office/officeart/2005/8/colors/colorful5" csCatId="colorful" phldr="1"/>
      <dgm:spPr/>
      <dgm:t>
        <a:bodyPr/>
        <a:lstStyle/>
        <a:p>
          <a:endParaRPr lang="en-US"/>
        </a:p>
      </dgm:t>
    </dgm:pt>
    <dgm:pt modelId="{5426F16B-D9DC-384F-B795-1C4735248F49}">
      <dgm:prSet phldrT="[Text]" custT="1"/>
      <dgm:spPr>
        <a:xfrm>
          <a:off x="4833" y="1406467"/>
          <a:ext cx="1643610" cy="821805"/>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sz="4800" dirty="0">
              <a:solidFill>
                <a:srgbClr val="ED7D31">
                  <a:lumMod val="75000"/>
                </a:srgbClr>
              </a:solidFill>
              <a:latin typeface="Arial Rounded MT Bold" panose="020F0704030504030204" pitchFamily="34" charset="77"/>
              <a:ea typeface="+mn-ea"/>
              <a:cs typeface="Times New Roman" panose="02020603050405020304" pitchFamily="18" charset="0"/>
            </a:rPr>
            <a:t>Любовь</a:t>
          </a:r>
          <a:endParaRPr lang="en-US" sz="4800" dirty="0">
            <a:solidFill>
              <a:srgbClr val="ED7D31">
                <a:lumMod val="75000"/>
              </a:srgbClr>
            </a:solidFill>
            <a:latin typeface="Arial Rounded MT Bold" panose="020F0704030504030204" pitchFamily="34" charset="77"/>
            <a:ea typeface="+mn-ea"/>
            <a:cs typeface="Times New Roman" panose="02020603050405020304" pitchFamily="18" charset="0"/>
          </a:endParaRPr>
        </a:p>
        <a:p>
          <a:pPr>
            <a:buNone/>
          </a:pPr>
          <a:r>
            <a:rPr lang="ru-RU" sz="6600" b="1" dirty="0">
              <a:solidFill>
                <a:srgbClr val="ED7D31">
                  <a:lumMod val="75000"/>
                </a:srgbClr>
              </a:solidFill>
              <a:latin typeface="Aharoni" panose="02010803020104030203" pitchFamily="2" charset="-79"/>
              <a:ea typeface="+mn-ea"/>
              <a:cs typeface="Aharoni" panose="02010803020104030203" pitchFamily="2" charset="-79"/>
            </a:rPr>
            <a:t>Един</a:t>
          </a:r>
          <a:endParaRPr lang="en-US" sz="6600" b="1" dirty="0">
            <a:solidFill>
              <a:srgbClr val="ED7D31">
                <a:lumMod val="75000"/>
              </a:srgbClr>
            </a:solidFill>
            <a:latin typeface="Aharoni" panose="02010803020104030203" pitchFamily="2" charset="-79"/>
            <a:ea typeface="+mn-ea"/>
            <a:cs typeface="Aharoni" panose="02010803020104030203" pitchFamily="2" charset="-79"/>
          </a:endParaRPr>
        </a:p>
      </dgm:t>
    </dgm:pt>
    <dgm:pt modelId="{FF749622-0D42-8A47-B39E-081851FF4D99}" type="parTrans" cxnId="{C692EBE5-710F-474D-BE14-E933272BABDB}">
      <dgm:prSet/>
      <dgm:spPr/>
      <dgm:t>
        <a:bodyPr/>
        <a:lstStyle/>
        <a:p>
          <a:endParaRPr lang="en-US"/>
        </a:p>
      </dgm:t>
    </dgm:pt>
    <dgm:pt modelId="{BE48455E-733B-224D-AD7E-6E4527CAC12C}" type="sibTrans" cxnId="{C692EBE5-710F-474D-BE14-E933272BABDB}">
      <dgm:prSet/>
      <dgm:spPr/>
      <dgm:t>
        <a:bodyPr/>
        <a:lstStyle/>
        <a:p>
          <a:endParaRPr lang="en-US"/>
        </a:p>
      </dgm:t>
    </dgm:pt>
    <dgm:pt modelId="{44D42BA5-7A4F-204B-9109-E4D5024F5D55}">
      <dgm:prSet phldrT="[Text]" custT="1"/>
      <dgm:spPr>
        <a:xfrm rot="20958512">
          <a:off x="2247358" y="527226"/>
          <a:ext cx="1643610" cy="821805"/>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sz="4800" b="1" dirty="0">
              <a:solidFill>
                <a:sysClr val="window" lastClr="FFFFFF"/>
              </a:solidFill>
              <a:latin typeface="Aharoni" panose="02010803020104030203" pitchFamily="2" charset="-79"/>
              <a:ea typeface="+mn-ea"/>
              <a:cs typeface="Aharoni" panose="02010803020104030203" pitchFamily="2" charset="-79"/>
            </a:rPr>
            <a:t>Сердце</a:t>
          </a:r>
          <a:endParaRPr lang="en-US" sz="4800" b="1" dirty="0">
            <a:solidFill>
              <a:sysClr val="window" lastClr="FFFFFF"/>
            </a:solidFill>
            <a:latin typeface="Aharoni" panose="02010803020104030203" pitchFamily="2" charset="-79"/>
            <a:ea typeface="+mn-ea"/>
            <a:cs typeface="Aharoni" panose="02010803020104030203" pitchFamily="2" charset="-79"/>
          </a:endParaRPr>
        </a:p>
      </dgm:t>
    </dgm:pt>
    <dgm:pt modelId="{A073BAA0-01A8-3641-BA31-D3FF3C22D886}" type="parTrans" cxnId="{5CFFB898-22C3-5B49-8354-6AEF0CFD32BB}">
      <dgm:prSet/>
      <dgm:spPr>
        <a:xfrm rot="18255698">
          <a:off x="1415978" y="1357400"/>
          <a:ext cx="1063844" cy="40697"/>
        </a:xfrm>
        <a:custGeom>
          <a:avLst/>
          <a:gdLst/>
          <a:ahLst/>
          <a:cxnLst/>
          <a:rect l="0" t="0" r="0" b="0"/>
          <a:pathLst>
            <a:path>
              <a:moveTo>
                <a:pt x="0" y="20348"/>
              </a:moveTo>
              <a:lnTo>
                <a:pt x="1063844" y="20348"/>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08D0056E-9FE8-2E47-8C2F-F9122A40BB66}" type="sibTrans" cxnId="{5CFFB898-22C3-5B49-8354-6AEF0CFD32BB}">
      <dgm:prSet/>
      <dgm:spPr/>
      <dgm:t>
        <a:bodyPr/>
        <a:lstStyle/>
        <a:p>
          <a:endParaRPr lang="en-US"/>
        </a:p>
      </dgm:t>
    </dgm:pt>
    <dgm:pt modelId="{93B28474-7331-CE4E-ADF7-551B07386B08}">
      <dgm:prSet phldrT="[Text]"/>
      <dgm:spPr>
        <a:xfrm>
          <a:off x="4606941" y="461391"/>
          <a:ext cx="1643610" cy="821805"/>
        </a:xfrm>
        <a:prstGeom prst="roundRect">
          <a:avLst>
            <a:gd name="adj" fmla="val 10000"/>
          </a:avLst>
        </a:prstGeom>
        <a:solidFill>
          <a:schemeClr val="accent5">
            <a:lumMod val="75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i="0" dirty="0">
              <a:solidFill>
                <a:sysClr val="window" lastClr="FFFFFF"/>
              </a:solidFill>
              <a:latin typeface="Calibri" panose="020F0502020204030204" pitchFamily="34" charset="0"/>
              <a:ea typeface="+mn-ea"/>
              <a:cs typeface="+mn-cs"/>
            </a:rPr>
            <a:t>Люби</a:t>
          </a:r>
          <a:endParaRPr lang="en-US" b="1" i="0" dirty="0">
            <a:solidFill>
              <a:sysClr val="window" lastClr="FFFFFF"/>
            </a:solidFill>
            <a:latin typeface="Calibri" panose="020F0502020204030204" pitchFamily="34" charset="0"/>
            <a:ea typeface="+mn-ea"/>
            <a:cs typeface="+mn-cs"/>
          </a:endParaRPr>
        </a:p>
        <a:p>
          <a:pPr>
            <a:buNone/>
          </a:pPr>
          <a:r>
            <a:rPr lang="ru-RU" b="1" i="0" dirty="0">
              <a:solidFill>
                <a:sysClr val="window" lastClr="FFFFFF"/>
              </a:solidFill>
              <a:latin typeface="Calibri" panose="020F0502020204030204" pitchFamily="34" charset="0"/>
              <a:ea typeface="+mn-ea"/>
              <a:cs typeface="+mn-cs"/>
            </a:rPr>
            <a:t>Слушайся</a:t>
          </a:r>
          <a:endParaRPr lang="en-US" b="1" i="0" dirty="0">
            <a:solidFill>
              <a:sysClr val="window" lastClr="FFFFFF"/>
            </a:solidFill>
            <a:latin typeface="Calibri" panose="020F0502020204030204" pitchFamily="34" charset="0"/>
            <a:ea typeface="+mn-ea"/>
            <a:cs typeface="+mn-cs"/>
          </a:endParaRPr>
        </a:p>
        <a:p>
          <a:pPr>
            <a:buNone/>
          </a:pPr>
          <a:r>
            <a:rPr lang="ru-RU" b="1" i="0" dirty="0">
              <a:solidFill>
                <a:sysClr val="window" lastClr="FFFFFF"/>
              </a:solidFill>
              <a:latin typeface="Calibri" panose="020F0502020204030204" pitchFamily="34" charset="0"/>
              <a:ea typeface="+mn-ea"/>
              <a:cs typeface="+mn-cs"/>
            </a:rPr>
            <a:t>Учи</a:t>
          </a:r>
          <a:endParaRPr lang="en-US" b="1" i="0" dirty="0">
            <a:solidFill>
              <a:sysClr val="window" lastClr="FFFFFF"/>
            </a:solidFill>
            <a:latin typeface="Calibri" panose="020F0502020204030204" pitchFamily="34" charset="0"/>
            <a:ea typeface="+mn-ea"/>
            <a:cs typeface="+mn-cs"/>
          </a:endParaRPr>
        </a:p>
      </dgm:t>
    </dgm:pt>
    <dgm:pt modelId="{1BCB3FEC-8AEE-7B42-AF62-771441E9879E}" type="parTrans" cxnId="{12C0EACA-F1CA-5B48-A7EA-50FE117A04E9}">
      <dgm:prSet/>
      <dgm:spPr>
        <a:xfrm rot="21284780">
          <a:off x="3889458" y="884862"/>
          <a:ext cx="718993" cy="40697"/>
        </a:xfrm>
        <a:custGeom>
          <a:avLst/>
          <a:gdLst/>
          <a:ahLst/>
          <a:cxnLst/>
          <a:rect l="0" t="0" r="0" b="0"/>
          <a:pathLst>
            <a:path>
              <a:moveTo>
                <a:pt x="0" y="20348"/>
              </a:moveTo>
              <a:lnTo>
                <a:pt x="718993" y="20348"/>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1F00E0A-3FE5-AF4C-9A66-0640E2D0DE7D}" type="sibTrans" cxnId="{12C0EACA-F1CA-5B48-A7EA-50FE117A04E9}">
      <dgm:prSet/>
      <dgm:spPr/>
      <dgm:t>
        <a:bodyPr/>
        <a:lstStyle/>
        <a:p>
          <a:endParaRPr lang="en-US"/>
        </a:p>
      </dgm:t>
    </dgm:pt>
    <dgm:pt modelId="{C19B5017-DAD0-F54D-AA86-F84E338EFA6C}">
      <dgm:prSet phldrT="[Text]" custT="1"/>
      <dgm:spPr>
        <a:xfrm rot="685459">
          <a:off x="2218102" y="2271080"/>
          <a:ext cx="1643610" cy="821805"/>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sz="4800" b="1" dirty="0">
              <a:solidFill>
                <a:sysClr val="window" lastClr="FFFFFF"/>
              </a:solidFill>
              <a:latin typeface="Aharoni" panose="02010803020104030203" pitchFamily="2" charset="-79"/>
              <a:ea typeface="+mn-ea"/>
              <a:cs typeface="Aharoni" panose="02010803020104030203" pitchFamily="2" charset="-79"/>
            </a:rPr>
            <a:t>Сила</a:t>
          </a:r>
          <a:endParaRPr lang="en-US" sz="4800" b="1" dirty="0">
            <a:solidFill>
              <a:sysClr val="window" lastClr="FFFFFF"/>
            </a:solidFill>
            <a:latin typeface="Aharoni" panose="02010803020104030203" pitchFamily="2" charset="-79"/>
            <a:ea typeface="+mn-ea"/>
            <a:cs typeface="Aharoni" panose="02010803020104030203" pitchFamily="2" charset="-79"/>
          </a:endParaRPr>
        </a:p>
      </dgm:t>
    </dgm:pt>
    <dgm:pt modelId="{2E27D2A3-00EE-BB46-8003-C40ABF7FB9DB}" type="parTrans" cxnId="{40EF8E5A-1F31-4547-B0E7-3288C106F9CB}">
      <dgm:prSet/>
      <dgm:spPr>
        <a:xfrm rot="3397243">
          <a:off x="1415569" y="2229327"/>
          <a:ext cx="1035406" cy="40697"/>
        </a:xfrm>
        <a:custGeom>
          <a:avLst/>
          <a:gdLst/>
          <a:ahLst/>
          <a:cxnLst/>
          <a:rect l="0" t="0" r="0" b="0"/>
          <a:pathLst>
            <a:path>
              <a:moveTo>
                <a:pt x="0" y="20348"/>
              </a:moveTo>
              <a:lnTo>
                <a:pt x="1035406" y="20348"/>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C5EDBBAD-0657-904A-8D41-6F1425D14A65}" type="sibTrans" cxnId="{40EF8E5A-1F31-4547-B0E7-3288C106F9CB}">
      <dgm:prSet/>
      <dgm:spPr/>
      <dgm:t>
        <a:bodyPr/>
        <a:lstStyle/>
        <a:p>
          <a:endParaRPr lang="en-US"/>
        </a:p>
      </dgm:t>
    </dgm:pt>
    <dgm:pt modelId="{A9FEC646-5C8D-4F4A-BA49-54716BEEB2E5}">
      <dgm:prSet phldrT="[Text]"/>
      <dgm:spPr>
        <a:xfrm>
          <a:off x="4606941" y="2351543"/>
          <a:ext cx="1643610" cy="821805"/>
        </a:xfrm>
        <a:prstGeom prst="roundRect">
          <a:avLst>
            <a:gd name="adj" fmla="val 10000"/>
          </a:avLst>
        </a:prstGeom>
        <a:solidFill>
          <a:schemeClr val="accent6"/>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b="1" i="0" dirty="0">
              <a:solidFill>
                <a:sysClr val="window" lastClr="FFFFFF"/>
              </a:solidFill>
              <a:latin typeface="Calibri" panose="020F0502020204030204" pitchFamily="34" charset="0"/>
              <a:ea typeface="+mn-ea"/>
              <a:cs typeface="+mn-cs"/>
            </a:rPr>
            <a:t>Говори</a:t>
          </a:r>
          <a:endParaRPr lang="en-US" b="1" i="0" dirty="0">
            <a:solidFill>
              <a:sysClr val="window" lastClr="FFFFFF"/>
            </a:solidFill>
            <a:latin typeface="Calibri" panose="020F0502020204030204" pitchFamily="34" charset="0"/>
            <a:ea typeface="+mn-ea"/>
            <a:cs typeface="+mn-cs"/>
          </a:endParaRPr>
        </a:p>
        <a:p>
          <a:pPr>
            <a:buNone/>
          </a:pPr>
          <a:r>
            <a:rPr lang="ru-RU" b="1" i="0" dirty="0">
              <a:solidFill>
                <a:sysClr val="window" lastClr="FFFFFF"/>
              </a:solidFill>
              <a:latin typeface="Calibri" panose="020F0502020204030204" pitchFamily="34" charset="0"/>
              <a:ea typeface="+mn-ea"/>
              <a:cs typeface="+mn-cs"/>
            </a:rPr>
            <a:t>Повяжи</a:t>
          </a:r>
          <a:endParaRPr lang="en-US" b="1" i="0" dirty="0">
            <a:solidFill>
              <a:sysClr val="window" lastClr="FFFFFF"/>
            </a:solidFill>
            <a:latin typeface="Calibri" panose="020F0502020204030204" pitchFamily="34" charset="0"/>
            <a:ea typeface="+mn-ea"/>
            <a:cs typeface="+mn-cs"/>
          </a:endParaRPr>
        </a:p>
        <a:p>
          <a:pPr>
            <a:buNone/>
          </a:pPr>
          <a:r>
            <a:rPr lang="ru-RU" b="1" i="0" dirty="0">
              <a:solidFill>
                <a:sysClr val="window" lastClr="FFFFFF"/>
              </a:solidFill>
              <a:latin typeface="Calibri" panose="020F0502020204030204" pitchFamily="34" charset="0"/>
              <a:ea typeface="+mn-ea"/>
              <a:cs typeface="+mn-cs"/>
            </a:rPr>
            <a:t>Напиши</a:t>
          </a:r>
          <a:endParaRPr lang="en-US" b="1" i="0" dirty="0">
            <a:solidFill>
              <a:sysClr val="window" lastClr="FFFFFF"/>
            </a:solidFill>
            <a:latin typeface="Calibri" panose="020F0502020204030204" pitchFamily="34" charset="0"/>
            <a:ea typeface="+mn-ea"/>
            <a:cs typeface="+mn-cs"/>
          </a:endParaRPr>
        </a:p>
        <a:p>
          <a:pPr>
            <a:buNone/>
          </a:pPr>
          <a:r>
            <a:rPr lang="ru-RU" b="1" i="0" dirty="0">
              <a:solidFill>
                <a:sysClr val="window" lastClr="FFFFFF"/>
              </a:solidFill>
              <a:latin typeface="Calibri" panose="020F0502020204030204" pitchFamily="34" charset="0"/>
              <a:ea typeface="+mn-ea"/>
              <a:cs typeface="+mn-cs"/>
            </a:rPr>
            <a:t>ПОВТОРЯЙ</a:t>
          </a:r>
          <a:r>
            <a:rPr lang="en-US" b="1" i="0" dirty="0">
              <a:solidFill>
                <a:sysClr val="window" lastClr="FFFFFF"/>
              </a:solidFill>
              <a:latin typeface="Calibri" panose="020F0502020204030204" pitchFamily="34" charset="0"/>
              <a:ea typeface="+mn-ea"/>
              <a:cs typeface="+mn-cs"/>
            </a:rPr>
            <a:t>=</a:t>
          </a:r>
          <a:r>
            <a:rPr lang="ru-RU" b="1" i="0" dirty="0">
              <a:solidFill>
                <a:sysClr val="window" lastClr="FFFFFF"/>
              </a:solidFill>
              <a:latin typeface="Calibri" panose="020F0502020204030204" pitchFamily="34" charset="0"/>
              <a:ea typeface="+mn-ea"/>
              <a:cs typeface="+mn-cs"/>
            </a:rPr>
            <a:t>ХАРАКТЕР</a:t>
          </a:r>
          <a:endParaRPr lang="en-US" b="1" i="0" dirty="0">
            <a:solidFill>
              <a:sysClr val="window" lastClr="FFFFFF"/>
            </a:solidFill>
            <a:latin typeface="Calibri" panose="020F0502020204030204" pitchFamily="34" charset="0"/>
            <a:ea typeface="+mn-ea"/>
            <a:cs typeface="+mn-cs"/>
          </a:endParaRPr>
        </a:p>
      </dgm:t>
    </dgm:pt>
    <dgm:pt modelId="{A76E9DCB-F913-574B-B701-0A79ECF23AF8}" type="parTrans" cxnId="{0B056EC0-FA28-DF4A-85A4-CF39D249150E}">
      <dgm:prSet/>
      <dgm:spPr>
        <a:xfrm rot="369744">
          <a:off x="3859546" y="2701865"/>
          <a:ext cx="749560" cy="40697"/>
        </a:xfrm>
        <a:custGeom>
          <a:avLst/>
          <a:gdLst/>
          <a:ahLst/>
          <a:cxnLst/>
          <a:rect l="0" t="0" r="0" b="0"/>
          <a:pathLst>
            <a:path>
              <a:moveTo>
                <a:pt x="0" y="20348"/>
              </a:moveTo>
              <a:lnTo>
                <a:pt x="749560" y="20348"/>
              </a:lnTo>
            </a:path>
          </a:pathLst>
        </a:custGeom>
        <a:noFill/>
        <a:ln w="12700" cap="flat" cmpd="sng" algn="ctr">
          <a:solidFill>
            <a:srgbClr val="4472C4">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5FC6C267-F5EC-754D-B351-4F0D41ABC163}" type="sibTrans" cxnId="{0B056EC0-FA28-DF4A-85A4-CF39D249150E}">
      <dgm:prSet/>
      <dgm:spPr/>
      <dgm:t>
        <a:bodyPr/>
        <a:lstStyle/>
        <a:p>
          <a:endParaRPr lang="en-US"/>
        </a:p>
      </dgm:t>
    </dgm:pt>
    <dgm:pt modelId="{C7D42D36-AE46-B044-833D-A0F5B23A65A6}">
      <dgm:prSet custT="1"/>
      <dgm:spPr>
        <a:xfrm>
          <a:off x="2305887" y="1406467"/>
          <a:ext cx="1643610" cy="821805"/>
        </a:xfrm>
        <a:prstGeom prst="roundRect">
          <a:avLst>
            <a:gd name="adj" fmla="val 10000"/>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ru-RU" sz="4800" b="1" dirty="0">
              <a:solidFill>
                <a:sysClr val="window" lastClr="FFFFFF"/>
              </a:solidFill>
              <a:latin typeface="Aharoni" panose="02010803020104030203" pitchFamily="2" charset="-79"/>
              <a:ea typeface="+mn-ea"/>
              <a:cs typeface="Aharoni" panose="02010803020104030203" pitchFamily="2" charset="-79"/>
            </a:rPr>
            <a:t>Душа</a:t>
          </a:r>
          <a:endParaRPr lang="en-US" sz="4800" b="1" dirty="0">
            <a:solidFill>
              <a:sysClr val="window" lastClr="FFFFFF"/>
            </a:solidFill>
            <a:latin typeface="Aharoni" panose="02010803020104030203" pitchFamily="2" charset="-79"/>
            <a:ea typeface="+mn-ea"/>
            <a:cs typeface="Aharoni" panose="02010803020104030203" pitchFamily="2" charset="-79"/>
          </a:endParaRPr>
        </a:p>
      </dgm:t>
    </dgm:pt>
    <dgm:pt modelId="{BB773DE8-AA69-A04D-B60C-F948DDDCB0D8}" type="parTrans" cxnId="{4EE46448-85E1-F844-8833-E4B7D02C04D2}">
      <dgm:prSet/>
      <dgm:spPr>
        <a:xfrm>
          <a:off x="1648443" y="1797021"/>
          <a:ext cx="657444" cy="40697"/>
        </a:xfrm>
        <a:custGeom>
          <a:avLst/>
          <a:gdLst/>
          <a:ahLst/>
          <a:cxnLst/>
          <a:rect l="0" t="0" r="0" b="0"/>
          <a:pathLst>
            <a:path>
              <a:moveTo>
                <a:pt x="0" y="20348"/>
              </a:moveTo>
              <a:lnTo>
                <a:pt x="657444" y="20348"/>
              </a:lnTo>
            </a:path>
          </a:pathLst>
        </a:custGeom>
        <a:noFill/>
        <a:ln w="12700" cap="flat" cmpd="sng" algn="ctr">
          <a:solidFill>
            <a:srgbClr val="70AD47">
              <a:hueOff val="0"/>
              <a:satOff val="0"/>
              <a:lumOff val="0"/>
              <a:alphaOff val="0"/>
            </a:srgbClr>
          </a:solidFill>
          <a:prstDash val="solid"/>
          <a:miter lim="800000"/>
        </a:ln>
        <a:effectLst/>
      </dgm:spPr>
      <dgm:t>
        <a:bodyPr/>
        <a:lstStyle/>
        <a:p>
          <a:pPr>
            <a:buNone/>
          </a:pPr>
          <a:endParaRPr lang="en-US">
            <a:solidFill>
              <a:sysClr val="windowText" lastClr="000000">
                <a:hueOff val="0"/>
                <a:satOff val="0"/>
                <a:lumOff val="0"/>
                <a:alphaOff val="0"/>
              </a:sysClr>
            </a:solidFill>
            <a:latin typeface="Calibri" panose="020F0502020204030204"/>
            <a:ea typeface="+mn-ea"/>
            <a:cs typeface="+mn-cs"/>
          </a:endParaRPr>
        </a:p>
      </dgm:t>
    </dgm:pt>
    <dgm:pt modelId="{96CD9090-C78D-264A-AA93-8381C7CD3679}" type="sibTrans" cxnId="{4EE46448-85E1-F844-8833-E4B7D02C04D2}">
      <dgm:prSet/>
      <dgm:spPr/>
      <dgm:t>
        <a:bodyPr/>
        <a:lstStyle/>
        <a:p>
          <a:endParaRPr lang="en-US"/>
        </a:p>
      </dgm:t>
    </dgm:pt>
    <dgm:pt modelId="{35BB49B1-A862-2440-B9E7-6F2F963B9EC9}" type="pres">
      <dgm:prSet presAssocID="{3591BD1D-4850-3B48-8386-B9884A2469F3}" presName="diagram" presStyleCnt="0">
        <dgm:presLayoutVars>
          <dgm:chPref val="1"/>
          <dgm:dir/>
          <dgm:animOne val="branch"/>
          <dgm:animLvl val="lvl"/>
          <dgm:resizeHandles val="exact"/>
        </dgm:presLayoutVars>
      </dgm:prSet>
      <dgm:spPr/>
    </dgm:pt>
    <dgm:pt modelId="{6EEF8D51-1711-C649-B9B6-DFA37086FA29}" type="pres">
      <dgm:prSet presAssocID="{5426F16B-D9DC-384F-B795-1C4735248F49}" presName="root1" presStyleCnt="0"/>
      <dgm:spPr/>
    </dgm:pt>
    <dgm:pt modelId="{35AAEC35-30E6-B140-8BE3-A344BD85AB25}" type="pres">
      <dgm:prSet presAssocID="{5426F16B-D9DC-384F-B795-1C4735248F49}" presName="LevelOneTextNode" presStyleLbl="node0" presStyleIdx="0" presStyleCnt="1" custLinFactX="50522" custLinFactY="-51824" custLinFactNeighborX="100000" custLinFactNeighborY="-100000">
        <dgm:presLayoutVars>
          <dgm:chPref val="3"/>
        </dgm:presLayoutVars>
      </dgm:prSet>
      <dgm:spPr/>
    </dgm:pt>
    <dgm:pt modelId="{78D75599-8672-8747-935B-29D99AB9FD7C}" type="pres">
      <dgm:prSet presAssocID="{5426F16B-D9DC-384F-B795-1C4735248F49}" presName="level2hierChild" presStyleCnt="0"/>
      <dgm:spPr/>
    </dgm:pt>
    <dgm:pt modelId="{6F49BA41-88E5-ED46-84C0-484C70DA4649}" type="pres">
      <dgm:prSet presAssocID="{A073BAA0-01A8-3641-BA31-D3FF3C22D886}" presName="conn2-1" presStyleLbl="parChTrans1D2" presStyleIdx="0" presStyleCnt="3"/>
      <dgm:spPr/>
    </dgm:pt>
    <dgm:pt modelId="{F2D16FA0-0164-9845-B6B2-5DD92A1776BD}" type="pres">
      <dgm:prSet presAssocID="{A073BAA0-01A8-3641-BA31-D3FF3C22D886}" presName="connTx" presStyleLbl="parChTrans1D2" presStyleIdx="0" presStyleCnt="3"/>
      <dgm:spPr/>
    </dgm:pt>
    <dgm:pt modelId="{07C6CBC4-9B74-5548-B9A4-3973D537E41A}" type="pres">
      <dgm:prSet presAssocID="{44D42BA5-7A4F-204B-9109-E4D5024F5D55}" presName="root2" presStyleCnt="0"/>
      <dgm:spPr/>
    </dgm:pt>
    <dgm:pt modelId="{01294AC1-59C4-D04F-9FED-EE221B31E4B8}" type="pres">
      <dgm:prSet presAssocID="{44D42BA5-7A4F-204B-9109-E4D5024F5D55}" presName="LevelTwoTextNode" presStyleLbl="node2" presStyleIdx="0" presStyleCnt="3" custAng="0" custLinFactNeighborX="-90593" custLinFactNeighborY="65000">
        <dgm:presLayoutVars>
          <dgm:chPref val="3"/>
        </dgm:presLayoutVars>
      </dgm:prSet>
      <dgm:spPr/>
    </dgm:pt>
    <dgm:pt modelId="{C5AAB2DE-F5EC-7B4C-9533-AAF9E3116F4E}" type="pres">
      <dgm:prSet presAssocID="{44D42BA5-7A4F-204B-9109-E4D5024F5D55}" presName="level3hierChild" presStyleCnt="0"/>
      <dgm:spPr/>
    </dgm:pt>
    <dgm:pt modelId="{FBFA2DD3-0354-C747-BB51-15CDBCCD12A5}" type="pres">
      <dgm:prSet presAssocID="{1BCB3FEC-8AEE-7B42-AF62-771441E9879E}" presName="conn2-1" presStyleLbl="parChTrans1D3" presStyleIdx="0" presStyleCnt="2"/>
      <dgm:spPr/>
    </dgm:pt>
    <dgm:pt modelId="{E60E7442-809A-2D4A-A0C0-7552F23A2B91}" type="pres">
      <dgm:prSet presAssocID="{1BCB3FEC-8AEE-7B42-AF62-771441E9879E}" presName="connTx" presStyleLbl="parChTrans1D3" presStyleIdx="0" presStyleCnt="2"/>
      <dgm:spPr/>
    </dgm:pt>
    <dgm:pt modelId="{B7B37205-5B62-3D44-94D4-A0E676F5D118}" type="pres">
      <dgm:prSet presAssocID="{93B28474-7331-CE4E-ADF7-551B07386B08}" presName="root2" presStyleCnt="0"/>
      <dgm:spPr/>
    </dgm:pt>
    <dgm:pt modelId="{FCF85FD6-28A0-AC4A-9448-6981F8665669}" type="pres">
      <dgm:prSet presAssocID="{93B28474-7331-CE4E-ADF7-551B07386B08}" presName="LevelTwoTextNode" presStyleLbl="node3" presStyleIdx="0" presStyleCnt="2" custLinFactX="-30136" custLinFactY="65000" custLinFactNeighborX="-100000" custLinFactNeighborY="100000">
        <dgm:presLayoutVars>
          <dgm:chPref val="3"/>
        </dgm:presLayoutVars>
      </dgm:prSet>
      <dgm:spPr/>
    </dgm:pt>
    <dgm:pt modelId="{CF78576B-5EE5-0B4F-91F0-6AA0D88BD00A}" type="pres">
      <dgm:prSet presAssocID="{93B28474-7331-CE4E-ADF7-551B07386B08}" presName="level3hierChild" presStyleCnt="0"/>
      <dgm:spPr/>
    </dgm:pt>
    <dgm:pt modelId="{22CBD2D8-E8DB-C542-8ED2-953BA2C9D957}" type="pres">
      <dgm:prSet presAssocID="{BB773DE8-AA69-A04D-B60C-F948DDDCB0D8}" presName="conn2-1" presStyleLbl="parChTrans1D2" presStyleIdx="1" presStyleCnt="3"/>
      <dgm:spPr/>
    </dgm:pt>
    <dgm:pt modelId="{D023AA62-8979-BA49-BAA3-51354E4AB3EC}" type="pres">
      <dgm:prSet presAssocID="{BB773DE8-AA69-A04D-B60C-F948DDDCB0D8}" presName="connTx" presStyleLbl="parChTrans1D2" presStyleIdx="1" presStyleCnt="3"/>
      <dgm:spPr/>
    </dgm:pt>
    <dgm:pt modelId="{ED431DFC-0271-2442-90FB-149A90A0CED4}" type="pres">
      <dgm:prSet presAssocID="{C7D42D36-AE46-B044-833D-A0F5B23A65A6}" presName="root2" presStyleCnt="0"/>
      <dgm:spPr/>
    </dgm:pt>
    <dgm:pt modelId="{E30DE103-F6C0-8F4B-83B6-7ACF8464B687}" type="pres">
      <dgm:prSet presAssocID="{C7D42D36-AE46-B044-833D-A0F5B23A65A6}" presName="LevelTwoTextNode" presStyleLbl="node2" presStyleIdx="1" presStyleCnt="3" custLinFactNeighborX="9978" custLinFactNeighborY="-50000">
        <dgm:presLayoutVars>
          <dgm:chPref val="3"/>
        </dgm:presLayoutVars>
      </dgm:prSet>
      <dgm:spPr/>
    </dgm:pt>
    <dgm:pt modelId="{EC8122C9-276A-D24C-B2BD-FE9BFE1321C2}" type="pres">
      <dgm:prSet presAssocID="{C7D42D36-AE46-B044-833D-A0F5B23A65A6}" presName="level3hierChild" presStyleCnt="0"/>
      <dgm:spPr/>
    </dgm:pt>
    <dgm:pt modelId="{FEF63242-4BAD-8F4A-8DBE-A405C2177DB4}" type="pres">
      <dgm:prSet presAssocID="{2E27D2A3-00EE-BB46-8003-C40ABF7FB9DB}" presName="conn2-1" presStyleLbl="parChTrans1D2" presStyleIdx="2" presStyleCnt="3"/>
      <dgm:spPr/>
    </dgm:pt>
    <dgm:pt modelId="{7335359F-C32A-A448-A03F-81F061DB9FD0}" type="pres">
      <dgm:prSet presAssocID="{2E27D2A3-00EE-BB46-8003-C40ABF7FB9DB}" presName="connTx" presStyleLbl="parChTrans1D2" presStyleIdx="2" presStyleCnt="3"/>
      <dgm:spPr/>
    </dgm:pt>
    <dgm:pt modelId="{051BF7CB-514A-6C41-B474-D764049A25BD}" type="pres">
      <dgm:prSet presAssocID="{C19B5017-DAD0-F54D-AA86-F84E338EFA6C}" presName="root2" presStyleCnt="0"/>
      <dgm:spPr/>
    </dgm:pt>
    <dgm:pt modelId="{F7751EFE-52D9-DA46-BCDA-1C5410E66EC0}" type="pres">
      <dgm:prSet presAssocID="{C19B5017-DAD0-F54D-AA86-F84E338EFA6C}" presName="LevelTwoTextNode" presStyleLbl="node2" presStyleIdx="2" presStyleCnt="3" custAng="0" custScaleX="99950" custLinFactX="10045" custLinFactY="-65000" custLinFactNeighborX="100000" custLinFactNeighborY="-100000">
        <dgm:presLayoutVars>
          <dgm:chPref val="3"/>
        </dgm:presLayoutVars>
      </dgm:prSet>
      <dgm:spPr/>
    </dgm:pt>
    <dgm:pt modelId="{FEA0B4A9-6624-CE49-ABE8-47701E4CE489}" type="pres">
      <dgm:prSet presAssocID="{C19B5017-DAD0-F54D-AA86-F84E338EFA6C}" presName="level3hierChild" presStyleCnt="0"/>
      <dgm:spPr/>
    </dgm:pt>
    <dgm:pt modelId="{A5B0E7AB-9CEA-5D4A-BA73-91FA4FD9F28D}" type="pres">
      <dgm:prSet presAssocID="{A76E9DCB-F913-574B-B701-0A79ECF23AF8}" presName="conn2-1" presStyleLbl="parChTrans1D3" presStyleIdx="1" presStyleCnt="2"/>
      <dgm:spPr/>
    </dgm:pt>
    <dgm:pt modelId="{B99D1319-662D-5044-AA71-8F6A85D57485}" type="pres">
      <dgm:prSet presAssocID="{A76E9DCB-F913-574B-B701-0A79ECF23AF8}" presName="connTx" presStyleLbl="parChTrans1D3" presStyleIdx="1" presStyleCnt="2"/>
      <dgm:spPr/>
    </dgm:pt>
    <dgm:pt modelId="{7B8C0DB0-A3EA-7947-955D-DADA79D3AC29}" type="pres">
      <dgm:prSet presAssocID="{A9FEC646-5C8D-4F4A-BA49-54716BEEB2E5}" presName="root2" presStyleCnt="0"/>
      <dgm:spPr/>
    </dgm:pt>
    <dgm:pt modelId="{C497EDD9-8BF0-6E46-9FF5-3D8C1B466B10}" type="pres">
      <dgm:prSet presAssocID="{A9FEC646-5C8D-4F4A-BA49-54716BEEB2E5}" presName="LevelTwoTextNode" presStyleLbl="node3" presStyleIdx="1" presStyleCnt="2" custLinFactX="-29702" custLinFactNeighborX="-100000" custLinFactNeighborY="35570">
        <dgm:presLayoutVars>
          <dgm:chPref val="3"/>
        </dgm:presLayoutVars>
      </dgm:prSet>
      <dgm:spPr/>
    </dgm:pt>
    <dgm:pt modelId="{2F7567A9-5C25-5544-8B31-BBEE57455B25}" type="pres">
      <dgm:prSet presAssocID="{A9FEC646-5C8D-4F4A-BA49-54716BEEB2E5}" presName="level3hierChild" presStyleCnt="0"/>
      <dgm:spPr/>
    </dgm:pt>
  </dgm:ptLst>
  <dgm:cxnLst>
    <dgm:cxn modelId="{43BF570E-28D2-8A41-926A-26C545BD4C12}" type="presOf" srcId="{93B28474-7331-CE4E-ADF7-551B07386B08}" destId="{FCF85FD6-28A0-AC4A-9448-6981F8665669}" srcOrd="0" destOrd="0" presId="urn:microsoft.com/office/officeart/2005/8/layout/hierarchy2"/>
    <dgm:cxn modelId="{4A7B3126-B91E-7E4D-BE11-1E03F8A325EE}" type="presOf" srcId="{2E27D2A3-00EE-BB46-8003-C40ABF7FB9DB}" destId="{FEF63242-4BAD-8F4A-8DBE-A405C2177DB4}" srcOrd="0" destOrd="0" presId="urn:microsoft.com/office/officeart/2005/8/layout/hierarchy2"/>
    <dgm:cxn modelId="{087CBD2B-96C3-9E44-AFFD-A70E2E964156}" type="presOf" srcId="{C7D42D36-AE46-B044-833D-A0F5B23A65A6}" destId="{E30DE103-F6C0-8F4B-83B6-7ACF8464B687}" srcOrd="0" destOrd="0" presId="urn:microsoft.com/office/officeart/2005/8/layout/hierarchy2"/>
    <dgm:cxn modelId="{19E9322E-3489-5743-8BAD-7F42C96D98A9}" type="presOf" srcId="{3591BD1D-4850-3B48-8386-B9884A2469F3}" destId="{35BB49B1-A862-2440-B9E7-6F2F963B9EC9}" srcOrd="0" destOrd="0" presId="urn:microsoft.com/office/officeart/2005/8/layout/hierarchy2"/>
    <dgm:cxn modelId="{D3E0D73B-0187-8645-9F04-F421DA23B541}" type="presOf" srcId="{1BCB3FEC-8AEE-7B42-AF62-771441E9879E}" destId="{FBFA2DD3-0354-C747-BB51-15CDBCCD12A5}" srcOrd="0" destOrd="0" presId="urn:microsoft.com/office/officeart/2005/8/layout/hierarchy2"/>
    <dgm:cxn modelId="{4EE46448-85E1-F844-8833-E4B7D02C04D2}" srcId="{5426F16B-D9DC-384F-B795-1C4735248F49}" destId="{C7D42D36-AE46-B044-833D-A0F5B23A65A6}" srcOrd="1" destOrd="0" parTransId="{BB773DE8-AA69-A04D-B60C-F948DDDCB0D8}" sibTransId="{96CD9090-C78D-264A-AA93-8381C7CD3679}"/>
    <dgm:cxn modelId="{40EF8E5A-1F31-4547-B0E7-3288C106F9CB}" srcId="{5426F16B-D9DC-384F-B795-1C4735248F49}" destId="{C19B5017-DAD0-F54D-AA86-F84E338EFA6C}" srcOrd="2" destOrd="0" parTransId="{2E27D2A3-00EE-BB46-8003-C40ABF7FB9DB}" sibTransId="{C5EDBBAD-0657-904A-8D41-6F1425D14A65}"/>
    <dgm:cxn modelId="{F1B9055C-5661-D246-BE62-0BA5CDA578B6}" type="presOf" srcId="{A9FEC646-5C8D-4F4A-BA49-54716BEEB2E5}" destId="{C497EDD9-8BF0-6E46-9FF5-3D8C1B466B10}" srcOrd="0" destOrd="0" presId="urn:microsoft.com/office/officeart/2005/8/layout/hierarchy2"/>
    <dgm:cxn modelId="{9844D26C-2ACA-2D4C-9DF3-BE17BF7226C1}" type="presOf" srcId="{BB773DE8-AA69-A04D-B60C-F948DDDCB0D8}" destId="{22CBD2D8-E8DB-C542-8ED2-953BA2C9D957}" srcOrd="0" destOrd="0" presId="urn:microsoft.com/office/officeart/2005/8/layout/hierarchy2"/>
    <dgm:cxn modelId="{5CB65C70-28E5-7246-B2D0-9D7DCE918B30}" type="presOf" srcId="{2E27D2A3-00EE-BB46-8003-C40ABF7FB9DB}" destId="{7335359F-C32A-A448-A03F-81F061DB9FD0}" srcOrd="1" destOrd="0" presId="urn:microsoft.com/office/officeart/2005/8/layout/hierarchy2"/>
    <dgm:cxn modelId="{2E5EFF7A-CC0C-6C40-B2E8-58EEEB0261AC}" type="presOf" srcId="{A073BAA0-01A8-3641-BA31-D3FF3C22D886}" destId="{6F49BA41-88E5-ED46-84C0-484C70DA4649}" srcOrd="0" destOrd="0" presId="urn:microsoft.com/office/officeart/2005/8/layout/hierarchy2"/>
    <dgm:cxn modelId="{9026817E-9D9F-2C41-8E20-12D50156A4BF}" type="presOf" srcId="{1BCB3FEC-8AEE-7B42-AF62-771441E9879E}" destId="{E60E7442-809A-2D4A-A0C0-7552F23A2B91}" srcOrd="1" destOrd="0" presId="urn:microsoft.com/office/officeart/2005/8/layout/hierarchy2"/>
    <dgm:cxn modelId="{55D95D82-F89B-E041-A8F1-0163735C2ADC}" type="presOf" srcId="{5426F16B-D9DC-384F-B795-1C4735248F49}" destId="{35AAEC35-30E6-B140-8BE3-A344BD85AB25}" srcOrd="0" destOrd="0" presId="urn:microsoft.com/office/officeart/2005/8/layout/hierarchy2"/>
    <dgm:cxn modelId="{958D2F8E-6260-9C4A-A754-BE223DF23160}" type="presOf" srcId="{44D42BA5-7A4F-204B-9109-E4D5024F5D55}" destId="{01294AC1-59C4-D04F-9FED-EE221B31E4B8}" srcOrd="0" destOrd="0" presId="urn:microsoft.com/office/officeart/2005/8/layout/hierarchy2"/>
    <dgm:cxn modelId="{5CFFB898-22C3-5B49-8354-6AEF0CFD32BB}" srcId="{5426F16B-D9DC-384F-B795-1C4735248F49}" destId="{44D42BA5-7A4F-204B-9109-E4D5024F5D55}" srcOrd="0" destOrd="0" parTransId="{A073BAA0-01A8-3641-BA31-D3FF3C22D886}" sibTransId="{08D0056E-9FE8-2E47-8C2F-F9122A40BB66}"/>
    <dgm:cxn modelId="{0B056EC0-FA28-DF4A-85A4-CF39D249150E}" srcId="{C19B5017-DAD0-F54D-AA86-F84E338EFA6C}" destId="{A9FEC646-5C8D-4F4A-BA49-54716BEEB2E5}" srcOrd="0" destOrd="0" parTransId="{A76E9DCB-F913-574B-B701-0A79ECF23AF8}" sibTransId="{5FC6C267-F5EC-754D-B351-4F0D41ABC163}"/>
    <dgm:cxn modelId="{26F370CA-C1E4-B94C-9CE5-B5999F0AB81B}" type="presOf" srcId="{BB773DE8-AA69-A04D-B60C-F948DDDCB0D8}" destId="{D023AA62-8979-BA49-BAA3-51354E4AB3EC}" srcOrd="1" destOrd="0" presId="urn:microsoft.com/office/officeart/2005/8/layout/hierarchy2"/>
    <dgm:cxn modelId="{12C0EACA-F1CA-5B48-A7EA-50FE117A04E9}" srcId="{44D42BA5-7A4F-204B-9109-E4D5024F5D55}" destId="{93B28474-7331-CE4E-ADF7-551B07386B08}" srcOrd="0" destOrd="0" parTransId="{1BCB3FEC-8AEE-7B42-AF62-771441E9879E}" sibTransId="{51F00E0A-3FE5-AF4C-9A66-0640E2D0DE7D}"/>
    <dgm:cxn modelId="{F1E856D0-970B-8448-A6A6-849040E75E08}" type="presOf" srcId="{C19B5017-DAD0-F54D-AA86-F84E338EFA6C}" destId="{F7751EFE-52D9-DA46-BCDA-1C5410E66EC0}" srcOrd="0" destOrd="0" presId="urn:microsoft.com/office/officeart/2005/8/layout/hierarchy2"/>
    <dgm:cxn modelId="{C692EBE5-710F-474D-BE14-E933272BABDB}" srcId="{3591BD1D-4850-3B48-8386-B9884A2469F3}" destId="{5426F16B-D9DC-384F-B795-1C4735248F49}" srcOrd="0" destOrd="0" parTransId="{FF749622-0D42-8A47-B39E-081851FF4D99}" sibTransId="{BE48455E-733B-224D-AD7E-6E4527CAC12C}"/>
    <dgm:cxn modelId="{9E4187EC-4D11-1848-9EBF-F4AB932DAF0A}" type="presOf" srcId="{A76E9DCB-F913-574B-B701-0A79ECF23AF8}" destId="{B99D1319-662D-5044-AA71-8F6A85D57485}" srcOrd="1" destOrd="0" presId="urn:microsoft.com/office/officeart/2005/8/layout/hierarchy2"/>
    <dgm:cxn modelId="{D8444BF5-9391-7B4D-A5E2-CB2E51A21366}" type="presOf" srcId="{A76E9DCB-F913-574B-B701-0A79ECF23AF8}" destId="{A5B0E7AB-9CEA-5D4A-BA73-91FA4FD9F28D}" srcOrd="0" destOrd="0" presId="urn:microsoft.com/office/officeart/2005/8/layout/hierarchy2"/>
    <dgm:cxn modelId="{928AD2FB-238F-BC4E-8A89-DE817B7DCDBC}" type="presOf" srcId="{A073BAA0-01A8-3641-BA31-D3FF3C22D886}" destId="{F2D16FA0-0164-9845-B6B2-5DD92A1776BD}" srcOrd="1" destOrd="0" presId="urn:microsoft.com/office/officeart/2005/8/layout/hierarchy2"/>
    <dgm:cxn modelId="{0462AEE9-643F-A442-8659-F4619707ABF2}" type="presParOf" srcId="{35BB49B1-A862-2440-B9E7-6F2F963B9EC9}" destId="{6EEF8D51-1711-C649-B9B6-DFA37086FA29}" srcOrd="0" destOrd="0" presId="urn:microsoft.com/office/officeart/2005/8/layout/hierarchy2"/>
    <dgm:cxn modelId="{E6129817-5E70-2845-8DEB-917713A7CBB0}" type="presParOf" srcId="{6EEF8D51-1711-C649-B9B6-DFA37086FA29}" destId="{35AAEC35-30E6-B140-8BE3-A344BD85AB25}" srcOrd="0" destOrd="0" presId="urn:microsoft.com/office/officeart/2005/8/layout/hierarchy2"/>
    <dgm:cxn modelId="{535E5807-2DF3-8C49-A93E-1C8DFB1F81D1}" type="presParOf" srcId="{6EEF8D51-1711-C649-B9B6-DFA37086FA29}" destId="{78D75599-8672-8747-935B-29D99AB9FD7C}" srcOrd="1" destOrd="0" presId="urn:microsoft.com/office/officeart/2005/8/layout/hierarchy2"/>
    <dgm:cxn modelId="{F0D6EBC9-4125-D342-969F-60E34C59DE46}" type="presParOf" srcId="{78D75599-8672-8747-935B-29D99AB9FD7C}" destId="{6F49BA41-88E5-ED46-84C0-484C70DA4649}" srcOrd="0" destOrd="0" presId="urn:microsoft.com/office/officeart/2005/8/layout/hierarchy2"/>
    <dgm:cxn modelId="{9CED7415-437F-044C-83BE-5EBB5A3EEE50}" type="presParOf" srcId="{6F49BA41-88E5-ED46-84C0-484C70DA4649}" destId="{F2D16FA0-0164-9845-B6B2-5DD92A1776BD}" srcOrd="0" destOrd="0" presId="urn:microsoft.com/office/officeart/2005/8/layout/hierarchy2"/>
    <dgm:cxn modelId="{1A98CC97-624E-844D-B8E4-8EB8CCE13A49}" type="presParOf" srcId="{78D75599-8672-8747-935B-29D99AB9FD7C}" destId="{07C6CBC4-9B74-5548-B9A4-3973D537E41A}" srcOrd="1" destOrd="0" presId="urn:microsoft.com/office/officeart/2005/8/layout/hierarchy2"/>
    <dgm:cxn modelId="{79876437-CA64-8F47-8460-79E0F4BCCDC0}" type="presParOf" srcId="{07C6CBC4-9B74-5548-B9A4-3973D537E41A}" destId="{01294AC1-59C4-D04F-9FED-EE221B31E4B8}" srcOrd="0" destOrd="0" presId="urn:microsoft.com/office/officeart/2005/8/layout/hierarchy2"/>
    <dgm:cxn modelId="{C34A4737-811F-A242-9C65-487C96DA434A}" type="presParOf" srcId="{07C6CBC4-9B74-5548-B9A4-3973D537E41A}" destId="{C5AAB2DE-F5EC-7B4C-9533-AAF9E3116F4E}" srcOrd="1" destOrd="0" presId="urn:microsoft.com/office/officeart/2005/8/layout/hierarchy2"/>
    <dgm:cxn modelId="{F1FC306C-83E2-F149-84D5-21A404C1F979}" type="presParOf" srcId="{C5AAB2DE-F5EC-7B4C-9533-AAF9E3116F4E}" destId="{FBFA2DD3-0354-C747-BB51-15CDBCCD12A5}" srcOrd="0" destOrd="0" presId="urn:microsoft.com/office/officeart/2005/8/layout/hierarchy2"/>
    <dgm:cxn modelId="{E0732911-DCF9-634F-85A4-57E402C6B3CD}" type="presParOf" srcId="{FBFA2DD3-0354-C747-BB51-15CDBCCD12A5}" destId="{E60E7442-809A-2D4A-A0C0-7552F23A2B91}" srcOrd="0" destOrd="0" presId="urn:microsoft.com/office/officeart/2005/8/layout/hierarchy2"/>
    <dgm:cxn modelId="{AFB54EE6-B560-984E-A87F-A4C8ADD70A46}" type="presParOf" srcId="{C5AAB2DE-F5EC-7B4C-9533-AAF9E3116F4E}" destId="{B7B37205-5B62-3D44-94D4-A0E676F5D118}" srcOrd="1" destOrd="0" presId="urn:microsoft.com/office/officeart/2005/8/layout/hierarchy2"/>
    <dgm:cxn modelId="{B0FACEE2-51B5-514E-9577-C3173028B4AC}" type="presParOf" srcId="{B7B37205-5B62-3D44-94D4-A0E676F5D118}" destId="{FCF85FD6-28A0-AC4A-9448-6981F8665669}" srcOrd="0" destOrd="0" presId="urn:microsoft.com/office/officeart/2005/8/layout/hierarchy2"/>
    <dgm:cxn modelId="{02C0E762-2A73-FC4E-BB9D-0A68230C0E20}" type="presParOf" srcId="{B7B37205-5B62-3D44-94D4-A0E676F5D118}" destId="{CF78576B-5EE5-0B4F-91F0-6AA0D88BD00A}" srcOrd="1" destOrd="0" presId="urn:microsoft.com/office/officeart/2005/8/layout/hierarchy2"/>
    <dgm:cxn modelId="{1DACF7E5-0173-3348-A988-249775D158B9}" type="presParOf" srcId="{78D75599-8672-8747-935B-29D99AB9FD7C}" destId="{22CBD2D8-E8DB-C542-8ED2-953BA2C9D957}" srcOrd="2" destOrd="0" presId="urn:microsoft.com/office/officeart/2005/8/layout/hierarchy2"/>
    <dgm:cxn modelId="{7CEBF063-2085-944A-99E2-72B2C94E7BD2}" type="presParOf" srcId="{22CBD2D8-E8DB-C542-8ED2-953BA2C9D957}" destId="{D023AA62-8979-BA49-BAA3-51354E4AB3EC}" srcOrd="0" destOrd="0" presId="urn:microsoft.com/office/officeart/2005/8/layout/hierarchy2"/>
    <dgm:cxn modelId="{9C25A599-6603-D64B-8BA2-58C330451990}" type="presParOf" srcId="{78D75599-8672-8747-935B-29D99AB9FD7C}" destId="{ED431DFC-0271-2442-90FB-149A90A0CED4}" srcOrd="3" destOrd="0" presId="urn:microsoft.com/office/officeart/2005/8/layout/hierarchy2"/>
    <dgm:cxn modelId="{C233FC00-2D06-0544-A46F-18EB1A4BEBBF}" type="presParOf" srcId="{ED431DFC-0271-2442-90FB-149A90A0CED4}" destId="{E30DE103-F6C0-8F4B-83B6-7ACF8464B687}" srcOrd="0" destOrd="0" presId="urn:microsoft.com/office/officeart/2005/8/layout/hierarchy2"/>
    <dgm:cxn modelId="{CDBA2C01-E11F-6C40-A0AB-2919F7ACC3D9}" type="presParOf" srcId="{ED431DFC-0271-2442-90FB-149A90A0CED4}" destId="{EC8122C9-276A-D24C-B2BD-FE9BFE1321C2}" srcOrd="1" destOrd="0" presId="urn:microsoft.com/office/officeart/2005/8/layout/hierarchy2"/>
    <dgm:cxn modelId="{30C942CA-054F-FA4A-B83F-D7F1844BA5B2}" type="presParOf" srcId="{78D75599-8672-8747-935B-29D99AB9FD7C}" destId="{FEF63242-4BAD-8F4A-8DBE-A405C2177DB4}" srcOrd="4" destOrd="0" presId="urn:microsoft.com/office/officeart/2005/8/layout/hierarchy2"/>
    <dgm:cxn modelId="{782D9AB9-B05F-6340-B3AA-EC2A3C37A2C3}" type="presParOf" srcId="{FEF63242-4BAD-8F4A-8DBE-A405C2177DB4}" destId="{7335359F-C32A-A448-A03F-81F061DB9FD0}" srcOrd="0" destOrd="0" presId="urn:microsoft.com/office/officeart/2005/8/layout/hierarchy2"/>
    <dgm:cxn modelId="{C017B6C3-1CD1-CB46-8993-9110C620E0CF}" type="presParOf" srcId="{78D75599-8672-8747-935B-29D99AB9FD7C}" destId="{051BF7CB-514A-6C41-B474-D764049A25BD}" srcOrd="5" destOrd="0" presId="urn:microsoft.com/office/officeart/2005/8/layout/hierarchy2"/>
    <dgm:cxn modelId="{35FA7981-36A4-E841-A075-A4E3B51B08F7}" type="presParOf" srcId="{051BF7CB-514A-6C41-B474-D764049A25BD}" destId="{F7751EFE-52D9-DA46-BCDA-1C5410E66EC0}" srcOrd="0" destOrd="0" presId="urn:microsoft.com/office/officeart/2005/8/layout/hierarchy2"/>
    <dgm:cxn modelId="{55D45E91-38C6-2F47-9E1E-2CDF3D7FDA62}" type="presParOf" srcId="{051BF7CB-514A-6C41-B474-D764049A25BD}" destId="{FEA0B4A9-6624-CE49-ABE8-47701E4CE489}" srcOrd="1" destOrd="0" presId="urn:microsoft.com/office/officeart/2005/8/layout/hierarchy2"/>
    <dgm:cxn modelId="{12E13448-0C2C-4F4E-AF35-328F3EB805D5}" type="presParOf" srcId="{FEA0B4A9-6624-CE49-ABE8-47701E4CE489}" destId="{A5B0E7AB-9CEA-5D4A-BA73-91FA4FD9F28D}" srcOrd="0" destOrd="0" presId="urn:microsoft.com/office/officeart/2005/8/layout/hierarchy2"/>
    <dgm:cxn modelId="{19DBC803-B945-2D4A-A365-B1BB0D7766AF}" type="presParOf" srcId="{A5B0E7AB-9CEA-5D4A-BA73-91FA4FD9F28D}" destId="{B99D1319-662D-5044-AA71-8F6A85D57485}" srcOrd="0" destOrd="0" presId="urn:microsoft.com/office/officeart/2005/8/layout/hierarchy2"/>
    <dgm:cxn modelId="{F4692CB6-0892-6F47-9A64-9EE57471C9AA}" type="presParOf" srcId="{FEA0B4A9-6624-CE49-ABE8-47701E4CE489}" destId="{7B8C0DB0-A3EA-7947-955D-DADA79D3AC29}" srcOrd="1" destOrd="0" presId="urn:microsoft.com/office/officeart/2005/8/layout/hierarchy2"/>
    <dgm:cxn modelId="{C5B1DA42-527F-FF4D-B309-913399363EAC}" type="presParOf" srcId="{7B8C0DB0-A3EA-7947-955D-DADA79D3AC29}" destId="{C497EDD9-8BF0-6E46-9FF5-3D8C1B466B10}" srcOrd="0" destOrd="0" presId="urn:microsoft.com/office/officeart/2005/8/layout/hierarchy2"/>
    <dgm:cxn modelId="{B517C3FE-0C59-9D4A-AC37-312E722FB180}" type="presParOf" srcId="{7B8C0DB0-A3EA-7947-955D-DADA79D3AC29}" destId="{2F7567A9-5C25-5544-8B31-BBEE57455B2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AEC35-30E6-B140-8BE3-A344BD85AB25}">
      <dsp:nvSpPr>
        <dsp:cNvPr id="0" name=""/>
        <dsp:cNvSpPr/>
      </dsp:nvSpPr>
      <dsp:spPr>
        <a:xfrm>
          <a:off x="4609046" y="721919"/>
          <a:ext cx="3054777" cy="1527388"/>
        </a:xfrm>
        <a:prstGeom prst="roundRect">
          <a:avLst>
            <a:gd name="adj" fmla="val 1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ru-RU" sz="4800" kern="1200" dirty="0">
              <a:solidFill>
                <a:srgbClr val="ED7D31">
                  <a:lumMod val="75000"/>
                </a:srgbClr>
              </a:solidFill>
              <a:latin typeface="Arial Rounded MT Bold" panose="020F0704030504030204" pitchFamily="34" charset="77"/>
              <a:ea typeface="+mn-ea"/>
              <a:cs typeface="Times New Roman" panose="02020603050405020304" pitchFamily="18" charset="0"/>
            </a:rPr>
            <a:t>Любовь</a:t>
          </a:r>
          <a:endParaRPr lang="en-US" sz="4800" kern="1200" dirty="0">
            <a:solidFill>
              <a:srgbClr val="ED7D31">
                <a:lumMod val="75000"/>
              </a:srgbClr>
            </a:solidFill>
            <a:latin typeface="Arial Rounded MT Bold" panose="020F0704030504030204" pitchFamily="34" charset="77"/>
            <a:ea typeface="+mn-ea"/>
            <a:cs typeface="Times New Roman" panose="02020603050405020304" pitchFamily="18" charset="0"/>
          </a:endParaRPr>
        </a:p>
        <a:p>
          <a:pPr marL="0" lvl="0" indent="0" algn="ctr" defTabSz="2133600">
            <a:lnSpc>
              <a:spcPct val="90000"/>
            </a:lnSpc>
            <a:spcBef>
              <a:spcPct val="0"/>
            </a:spcBef>
            <a:spcAft>
              <a:spcPct val="35000"/>
            </a:spcAft>
            <a:buNone/>
          </a:pPr>
          <a:r>
            <a:rPr lang="ru-RU" sz="6600" b="1" kern="1200" dirty="0">
              <a:solidFill>
                <a:srgbClr val="ED7D31">
                  <a:lumMod val="75000"/>
                </a:srgbClr>
              </a:solidFill>
              <a:latin typeface="Aharoni" panose="02010803020104030203" pitchFamily="2" charset="-79"/>
              <a:ea typeface="+mn-ea"/>
              <a:cs typeface="Aharoni" panose="02010803020104030203" pitchFamily="2" charset="-79"/>
            </a:rPr>
            <a:t>Един</a:t>
          </a:r>
          <a:endParaRPr lang="en-US" sz="6600" b="1" kern="1200" dirty="0">
            <a:solidFill>
              <a:srgbClr val="ED7D31">
                <a:lumMod val="75000"/>
              </a:srgbClr>
            </a:solidFill>
            <a:latin typeface="Aharoni" panose="02010803020104030203" pitchFamily="2" charset="-79"/>
            <a:ea typeface="+mn-ea"/>
            <a:cs typeface="Aharoni" panose="02010803020104030203" pitchFamily="2" charset="-79"/>
          </a:endParaRPr>
        </a:p>
      </dsp:txBody>
      <dsp:txXfrm>
        <a:off x="4653782" y="766655"/>
        <a:ext cx="2965305" cy="1437916"/>
      </dsp:txXfrm>
    </dsp:sp>
    <dsp:sp modelId="{6F49BA41-88E5-ED46-84C0-484C70DA4649}">
      <dsp:nvSpPr>
        <dsp:cNvPr id="0" name=""/>
        <dsp:cNvSpPr/>
      </dsp:nvSpPr>
      <dsp:spPr>
        <a:xfrm rot="9947645">
          <a:off x="1423309" y="2245172"/>
          <a:ext cx="6337413" cy="36131"/>
        </a:xfrm>
        <a:custGeom>
          <a:avLst/>
          <a:gdLst/>
          <a:ahLst/>
          <a:cxnLst/>
          <a:rect l="0" t="0" r="0" b="0"/>
          <a:pathLst>
            <a:path>
              <a:moveTo>
                <a:pt x="0" y="20348"/>
              </a:moveTo>
              <a:lnTo>
                <a:pt x="1063844" y="2034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rot="10800000">
        <a:off x="4784487" y="2377946"/>
        <a:ext cx="0" cy="0"/>
      </dsp:txXfrm>
    </dsp:sp>
    <dsp:sp modelId="{01294AC1-59C4-D04F-9FED-EE221B31E4B8}">
      <dsp:nvSpPr>
        <dsp:cNvPr id="0" name=""/>
        <dsp:cNvSpPr/>
      </dsp:nvSpPr>
      <dsp:spPr>
        <a:xfrm>
          <a:off x="1520208" y="2277167"/>
          <a:ext cx="3054777" cy="1527388"/>
        </a:xfrm>
        <a:prstGeom prst="roundRect">
          <a:avLst>
            <a:gd name="adj" fmla="val 10000"/>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ru-RU" sz="4800" b="1" kern="1200" dirty="0">
              <a:solidFill>
                <a:sysClr val="window" lastClr="FFFFFF"/>
              </a:solidFill>
              <a:latin typeface="Aharoni" panose="02010803020104030203" pitchFamily="2" charset="-79"/>
              <a:ea typeface="+mn-ea"/>
              <a:cs typeface="Aharoni" panose="02010803020104030203" pitchFamily="2" charset="-79"/>
            </a:rPr>
            <a:t>Сердце</a:t>
          </a:r>
          <a:endParaRPr lang="en-US" sz="4800" b="1" kern="1200" dirty="0">
            <a:solidFill>
              <a:sysClr val="window" lastClr="FFFFFF"/>
            </a:solidFill>
            <a:latin typeface="Aharoni" panose="02010803020104030203" pitchFamily="2" charset="-79"/>
            <a:ea typeface="+mn-ea"/>
            <a:cs typeface="Aharoni" panose="02010803020104030203" pitchFamily="2" charset="-79"/>
          </a:endParaRPr>
        </a:p>
      </dsp:txBody>
      <dsp:txXfrm>
        <a:off x="1564944" y="2321903"/>
        <a:ext cx="2965305" cy="1437916"/>
      </dsp:txXfrm>
    </dsp:sp>
    <dsp:sp modelId="{FBFA2DD3-0354-C747-BB51-15CDBCCD12A5}">
      <dsp:nvSpPr>
        <dsp:cNvPr id="0" name=""/>
        <dsp:cNvSpPr/>
      </dsp:nvSpPr>
      <dsp:spPr>
        <a:xfrm rot="5368580">
          <a:off x="3818240" y="3786490"/>
          <a:ext cx="1527452" cy="36131"/>
        </a:xfrm>
        <a:custGeom>
          <a:avLst/>
          <a:gdLst/>
          <a:ahLst/>
          <a:cxnLst/>
          <a:rect l="0" t="0" r="0" b="0"/>
          <a:pathLst>
            <a:path>
              <a:moveTo>
                <a:pt x="0" y="20348"/>
              </a:moveTo>
              <a:lnTo>
                <a:pt x="718993" y="2034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a:off x="4619800" y="3766023"/>
        <a:ext cx="0" cy="0"/>
      </dsp:txXfrm>
    </dsp:sp>
    <dsp:sp modelId="{FCF85FD6-28A0-AC4A-9448-6981F8665669}">
      <dsp:nvSpPr>
        <dsp:cNvPr id="0" name=""/>
        <dsp:cNvSpPr/>
      </dsp:nvSpPr>
      <dsp:spPr>
        <a:xfrm>
          <a:off x="4588946" y="3804556"/>
          <a:ext cx="3054777" cy="1527388"/>
        </a:xfrm>
        <a:prstGeom prst="roundRect">
          <a:avLst>
            <a:gd name="adj" fmla="val 10000"/>
          </a:avLst>
        </a:prstGeom>
        <a:solidFill>
          <a:schemeClr val="accent5">
            <a:lumMod val="75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Люби</a:t>
          </a:r>
          <a:endParaRPr lang="en-US" sz="1900" b="1" i="0" kern="1200" dirty="0">
            <a:solidFill>
              <a:sysClr val="window" lastClr="FFFFFF"/>
            </a:solidFill>
            <a:latin typeface="Calibri" panose="020F0502020204030204" pitchFamily="34" charset="0"/>
            <a:ea typeface="+mn-ea"/>
            <a:cs typeface="+mn-cs"/>
          </a:endParaRPr>
        </a:p>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Слушайся</a:t>
          </a:r>
          <a:endParaRPr lang="en-US" sz="1900" b="1" i="0" kern="1200" dirty="0">
            <a:solidFill>
              <a:sysClr val="window" lastClr="FFFFFF"/>
            </a:solidFill>
            <a:latin typeface="Calibri" panose="020F0502020204030204" pitchFamily="34" charset="0"/>
            <a:ea typeface="+mn-ea"/>
            <a:cs typeface="+mn-cs"/>
          </a:endParaRPr>
        </a:p>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Учи</a:t>
          </a:r>
          <a:endParaRPr lang="en-US" sz="1900" b="1" i="0" kern="1200" dirty="0">
            <a:solidFill>
              <a:sysClr val="window" lastClr="FFFFFF"/>
            </a:solidFill>
            <a:latin typeface="Calibri" panose="020F0502020204030204" pitchFamily="34" charset="0"/>
            <a:ea typeface="+mn-ea"/>
            <a:cs typeface="+mn-cs"/>
          </a:endParaRPr>
        </a:p>
      </dsp:txBody>
      <dsp:txXfrm>
        <a:off x="4633682" y="3849292"/>
        <a:ext cx="2965305" cy="1437916"/>
      </dsp:txXfrm>
    </dsp:sp>
    <dsp:sp modelId="{22CBD2D8-E8DB-C542-8ED2-953BA2C9D957}">
      <dsp:nvSpPr>
        <dsp:cNvPr id="0" name=""/>
        <dsp:cNvSpPr/>
      </dsp:nvSpPr>
      <dsp:spPr>
        <a:xfrm rot="9188636">
          <a:off x="4406770" y="2245172"/>
          <a:ext cx="3442712" cy="36131"/>
        </a:xfrm>
        <a:custGeom>
          <a:avLst/>
          <a:gdLst/>
          <a:ahLst/>
          <a:cxnLst/>
          <a:rect l="0" t="0" r="0" b="0"/>
          <a:pathLst>
            <a:path>
              <a:moveTo>
                <a:pt x="0" y="20348"/>
              </a:moveTo>
              <a:lnTo>
                <a:pt x="657444" y="2034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rot="10800000">
        <a:off x="6243791" y="2301141"/>
        <a:ext cx="0" cy="0"/>
      </dsp:txXfrm>
    </dsp:sp>
    <dsp:sp modelId="{E30DE103-F6C0-8F4B-83B6-7ACF8464B687}">
      <dsp:nvSpPr>
        <dsp:cNvPr id="0" name=""/>
        <dsp:cNvSpPr/>
      </dsp:nvSpPr>
      <dsp:spPr>
        <a:xfrm>
          <a:off x="4592428" y="2277167"/>
          <a:ext cx="3054777" cy="1527388"/>
        </a:xfrm>
        <a:prstGeom prst="roundRect">
          <a:avLst>
            <a:gd name="adj" fmla="val 10000"/>
          </a:avLst>
        </a:prstGeom>
        <a:solidFill>
          <a:schemeClr val="accent5">
            <a:lumMod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ru-RU" sz="4800" b="1" kern="1200" dirty="0">
              <a:solidFill>
                <a:sysClr val="window" lastClr="FFFFFF"/>
              </a:solidFill>
              <a:latin typeface="Aharoni" panose="02010803020104030203" pitchFamily="2" charset="-79"/>
              <a:ea typeface="+mn-ea"/>
              <a:cs typeface="Aharoni" panose="02010803020104030203" pitchFamily="2" charset="-79"/>
            </a:rPr>
            <a:t>Душа</a:t>
          </a:r>
          <a:endParaRPr lang="en-US" sz="4800" b="1" kern="1200" dirty="0">
            <a:solidFill>
              <a:sysClr val="window" lastClr="FFFFFF"/>
            </a:solidFill>
            <a:latin typeface="Aharoni" panose="02010803020104030203" pitchFamily="2" charset="-79"/>
            <a:ea typeface="+mn-ea"/>
            <a:cs typeface="Aharoni" panose="02010803020104030203" pitchFamily="2" charset="-79"/>
          </a:endParaRPr>
        </a:p>
      </dsp:txBody>
      <dsp:txXfrm>
        <a:off x="4637164" y="2321903"/>
        <a:ext cx="2965305" cy="1437916"/>
      </dsp:txXfrm>
    </dsp:sp>
    <dsp:sp modelId="{FEF63242-4BAD-8F4A-8DBE-A405C2177DB4}">
      <dsp:nvSpPr>
        <dsp:cNvPr id="0" name=""/>
        <dsp:cNvSpPr/>
      </dsp:nvSpPr>
      <dsp:spPr>
        <a:xfrm rot="5432208">
          <a:off x="6878880" y="2245172"/>
          <a:ext cx="1555316" cy="36131"/>
        </a:xfrm>
        <a:custGeom>
          <a:avLst/>
          <a:gdLst/>
          <a:ahLst/>
          <a:cxnLst/>
          <a:rect l="0" t="0" r="0" b="0"/>
          <a:pathLst>
            <a:path>
              <a:moveTo>
                <a:pt x="0" y="20348"/>
              </a:moveTo>
              <a:lnTo>
                <a:pt x="1035406" y="20348"/>
              </a:lnTo>
            </a:path>
          </a:pathLst>
        </a:custGeom>
        <a:noFill/>
        <a:ln w="12700" cap="flat" cmpd="sng" algn="ctr">
          <a:solidFill>
            <a:srgbClr val="70AD47">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rot="10800000">
        <a:off x="7695783" y="2224721"/>
        <a:ext cx="0" cy="0"/>
      </dsp:txXfrm>
    </dsp:sp>
    <dsp:sp modelId="{F7751EFE-52D9-DA46-BCDA-1C5410E66EC0}">
      <dsp:nvSpPr>
        <dsp:cNvPr id="0" name=""/>
        <dsp:cNvSpPr/>
      </dsp:nvSpPr>
      <dsp:spPr>
        <a:xfrm>
          <a:off x="7649253" y="2277167"/>
          <a:ext cx="3053250" cy="1527388"/>
        </a:xfrm>
        <a:prstGeom prst="roundRect">
          <a:avLst>
            <a:gd name="adj" fmla="val 10000"/>
          </a:avLst>
        </a:prstGeom>
        <a:solidFill>
          <a:srgbClr val="70AD47">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ru-RU" sz="4800" b="1" kern="1200" dirty="0">
              <a:solidFill>
                <a:sysClr val="window" lastClr="FFFFFF"/>
              </a:solidFill>
              <a:latin typeface="Aharoni" panose="02010803020104030203" pitchFamily="2" charset="-79"/>
              <a:ea typeface="+mn-ea"/>
              <a:cs typeface="Aharoni" panose="02010803020104030203" pitchFamily="2" charset="-79"/>
            </a:rPr>
            <a:t>Сила</a:t>
          </a:r>
          <a:endParaRPr lang="en-US" sz="4800" b="1" kern="1200" dirty="0">
            <a:solidFill>
              <a:sysClr val="window" lastClr="FFFFFF"/>
            </a:solidFill>
            <a:latin typeface="Aharoni" panose="02010803020104030203" pitchFamily="2" charset="-79"/>
            <a:ea typeface="+mn-ea"/>
            <a:cs typeface="Aharoni" panose="02010803020104030203" pitchFamily="2" charset="-79"/>
          </a:endParaRPr>
        </a:p>
      </dsp:txBody>
      <dsp:txXfrm>
        <a:off x="7693989" y="2321903"/>
        <a:ext cx="2963778" cy="1437916"/>
      </dsp:txXfrm>
    </dsp:sp>
    <dsp:sp modelId="{A5B0E7AB-9CEA-5D4A-BA73-91FA4FD9F28D}">
      <dsp:nvSpPr>
        <dsp:cNvPr id="0" name=""/>
        <dsp:cNvSpPr/>
      </dsp:nvSpPr>
      <dsp:spPr>
        <a:xfrm rot="9200436">
          <a:off x="4237749" y="4554538"/>
          <a:ext cx="6827680" cy="36131"/>
        </a:xfrm>
        <a:custGeom>
          <a:avLst/>
          <a:gdLst/>
          <a:ahLst/>
          <a:cxnLst/>
          <a:rect l="0" t="0" r="0" b="0"/>
          <a:pathLst>
            <a:path>
              <a:moveTo>
                <a:pt x="0" y="20348"/>
              </a:moveTo>
              <a:lnTo>
                <a:pt x="749560" y="20348"/>
              </a:lnTo>
            </a:path>
          </a:pathLst>
        </a:custGeom>
        <a:noFill/>
        <a:ln w="12700" cap="flat" cmpd="sng" algn="ctr">
          <a:solidFill>
            <a:srgbClr val="4472C4">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ysClr val="windowText" lastClr="000000">
                <a:hueOff val="0"/>
                <a:satOff val="0"/>
                <a:lumOff val="0"/>
                <a:alphaOff val="0"/>
              </a:sysClr>
            </a:solidFill>
            <a:latin typeface="Calibri" panose="020F0502020204030204"/>
            <a:ea typeface="+mn-ea"/>
            <a:cs typeface="+mn-cs"/>
          </a:endParaRPr>
        </a:p>
      </dsp:txBody>
      <dsp:txXfrm rot="10800000">
        <a:off x="7880723" y="4648562"/>
        <a:ext cx="0" cy="0"/>
      </dsp:txXfrm>
    </dsp:sp>
    <dsp:sp modelId="{C497EDD9-8BF0-6E46-9FF5-3D8C1B466B10}">
      <dsp:nvSpPr>
        <dsp:cNvPr id="0" name=""/>
        <dsp:cNvSpPr/>
      </dsp:nvSpPr>
      <dsp:spPr>
        <a:xfrm>
          <a:off x="4600676" y="5340651"/>
          <a:ext cx="3054777" cy="1527388"/>
        </a:xfrm>
        <a:prstGeom prst="roundRect">
          <a:avLst>
            <a:gd name="adj" fmla="val 10000"/>
          </a:avLst>
        </a:prstGeom>
        <a:solidFill>
          <a:schemeClr val="accent6"/>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Говори</a:t>
          </a:r>
          <a:endParaRPr lang="en-US" sz="1900" b="1" i="0" kern="1200" dirty="0">
            <a:solidFill>
              <a:sysClr val="window" lastClr="FFFFFF"/>
            </a:solidFill>
            <a:latin typeface="Calibri" panose="020F0502020204030204" pitchFamily="34" charset="0"/>
            <a:ea typeface="+mn-ea"/>
            <a:cs typeface="+mn-cs"/>
          </a:endParaRPr>
        </a:p>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Повяжи</a:t>
          </a:r>
          <a:endParaRPr lang="en-US" sz="1900" b="1" i="0" kern="1200" dirty="0">
            <a:solidFill>
              <a:sysClr val="window" lastClr="FFFFFF"/>
            </a:solidFill>
            <a:latin typeface="Calibri" panose="020F0502020204030204" pitchFamily="34" charset="0"/>
            <a:ea typeface="+mn-ea"/>
            <a:cs typeface="+mn-cs"/>
          </a:endParaRPr>
        </a:p>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Напиши</a:t>
          </a:r>
          <a:endParaRPr lang="en-US" sz="1900" b="1" i="0" kern="1200" dirty="0">
            <a:solidFill>
              <a:sysClr val="window" lastClr="FFFFFF"/>
            </a:solidFill>
            <a:latin typeface="Calibri" panose="020F0502020204030204" pitchFamily="34" charset="0"/>
            <a:ea typeface="+mn-ea"/>
            <a:cs typeface="+mn-cs"/>
          </a:endParaRPr>
        </a:p>
        <a:p>
          <a:pPr marL="0" lvl="0" indent="0" algn="ctr" defTabSz="844550">
            <a:lnSpc>
              <a:spcPct val="90000"/>
            </a:lnSpc>
            <a:spcBef>
              <a:spcPct val="0"/>
            </a:spcBef>
            <a:spcAft>
              <a:spcPct val="35000"/>
            </a:spcAft>
            <a:buNone/>
          </a:pPr>
          <a:r>
            <a:rPr lang="ru-RU" sz="1900" b="1" i="0" kern="1200" dirty="0">
              <a:solidFill>
                <a:sysClr val="window" lastClr="FFFFFF"/>
              </a:solidFill>
              <a:latin typeface="Calibri" panose="020F0502020204030204" pitchFamily="34" charset="0"/>
              <a:ea typeface="+mn-ea"/>
              <a:cs typeface="+mn-cs"/>
            </a:rPr>
            <a:t>ПОВТОРЯЙ</a:t>
          </a:r>
          <a:r>
            <a:rPr lang="en-US" sz="1900" b="1" i="0" kern="1200" dirty="0">
              <a:solidFill>
                <a:sysClr val="window" lastClr="FFFFFF"/>
              </a:solidFill>
              <a:latin typeface="Calibri" panose="020F0502020204030204" pitchFamily="34" charset="0"/>
              <a:ea typeface="+mn-ea"/>
              <a:cs typeface="+mn-cs"/>
            </a:rPr>
            <a:t>=</a:t>
          </a:r>
          <a:r>
            <a:rPr lang="ru-RU" sz="1900" b="1" i="0" kern="1200" dirty="0">
              <a:solidFill>
                <a:sysClr val="window" lastClr="FFFFFF"/>
              </a:solidFill>
              <a:latin typeface="Calibri" panose="020F0502020204030204" pitchFamily="34" charset="0"/>
              <a:ea typeface="+mn-ea"/>
              <a:cs typeface="+mn-cs"/>
            </a:rPr>
            <a:t>ХАРАКТЕР</a:t>
          </a:r>
          <a:endParaRPr lang="en-US" sz="1900" b="1" i="0" kern="1200" dirty="0">
            <a:solidFill>
              <a:sysClr val="window" lastClr="FFFFFF"/>
            </a:solidFill>
            <a:latin typeface="Calibri" panose="020F0502020204030204" pitchFamily="34" charset="0"/>
            <a:ea typeface="+mn-ea"/>
            <a:cs typeface="+mn-cs"/>
          </a:endParaRPr>
        </a:p>
      </dsp:txBody>
      <dsp:txXfrm>
        <a:off x="4645412" y="5385387"/>
        <a:ext cx="2965305" cy="14379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7E8790-8111-894B-B174-20466E7B6CDD}" type="datetimeFigureOut">
              <a:rPr lang="en-US" smtClean="0"/>
              <a:t>2/11/25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5C27F-2810-9C4B-A69D-231B30AA1D53}" type="slidenum">
              <a:rPr lang="en-US" smtClean="0"/>
              <a:t>‹#›</a:t>
            </a:fld>
            <a:endParaRPr lang="en-US"/>
          </a:p>
        </p:txBody>
      </p:sp>
    </p:spTree>
    <p:extLst>
      <p:ext uri="{BB962C8B-B14F-4D97-AF65-F5344CB8AC3E}">
        <p14:creationId xmlns:p14="http://schemas.microsoft.com/office/powerpoint/2010/main" val="2401642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053A4-7F89-D138-3381-243EF814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8554C-DB74-6D90-A4A1-912D2B3C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5CF86-FB0C-14DB-CBB1-C7B7F4C6C40E}"/>
              </a:ext>
            </a:extLst>
          </p:cNvPr>
          <p:cNvSpPr>
            <a:spLocks noGrp="1"/>
          </p:cNvSpPr>
          <p:nvPr>
            <p:ph type="body" idx="1"/>
          </p:nvPr>
        </p:nvSpPr>
        <p:spPr/>
        <p:txBody>
          <a:bodyPr/>
          <a:lstStyle/>
          <a:p>
            <a:pPr>
              <a:defRPr b="1">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"Только те, кто прилежно изучает Писания и обрел любовь к истине, будут защищены от сильного заблуждения, уводящего мир в плен". 	Великая борьба, с. 625.3</a:t>
            </a:r>
          </a:p>
        </p:txBody>
      </p:sp>
      <p:sp>
        <p:nvSpPr>
          <p:cNvPr id="4" name="Slide Number Placeholder 3">
            <a:extLst>
              <a:ext uri="{FF2B5EF4-FFF2-40B4-BE49-F238E27FC236}">
                <a16:creationId xmlns:a16="http://schemas.microsoft.com/office/drawing/2014/main" id="{EB8CCD44-D17B-DA16-8366-206BE22E3E9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9868E-021C-C948-B929-7B9150DFD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71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ln w="10541" cap="flat">
                  <a:solidFill>
                    <a:srgbClr val="7D7D7D"/>
                  </a:solidFill>
                  <a:prstDash val="solid"/>
                  <a:round/>
                </a:ln>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"Никто, кроме тех, кто укрепил свой разум истинами Библии, не устоит в последнем великом конфликте".</a:t>
            </a:r>
            <a:br>
              <a:rPr lang="ru-RU" dirty="0">
                <a:latin typeface="Calibri" panose="020F0502020204030204" pitchFamily="34" charset="0"/>
                <a:cs typeface="Calibri" panose="020F0502020204030204" pitchFamily="34" charset="0"/>
              </a:rPr>
            </a:br>
            <a:r>
              <a:rPr lang="ru-RU" sz="800" dirty="0">
                <a:latin typeface="Calibri" panose="020F0502020204030204" pitchFamily="34" charset="0"/>
                <a:cs typeface="Calibri" panose="020F0502020204030204" pitchFamily="34" charset="0"/>
              </a:rPr>
              <a:t>		</a:t>
            </a:r>
            <a:r>
              <a:rPr lang="en-US" sz="800" dirty="0">
                <a:latin typeface="Calibri" panose="020F0502020204030204" pitchFamily="34" charset="0"/>
                <a:cs typeface="Calibri" panose="020F0502020204030204" pitchFamily="34" charset="0"/>
              </a:rPr>
              <a:t>The Great Controversy, p. 593</a:t>
            </a:r>
          </a:p>
          <a:p>
            <a:pPr>
              <a:defRPr b="1"/>
            </a:pPr>
            <a:endParaRPr lang="en-US" sz="800" dirty="0"/>
          </a:p>
          <a:p>
            <a:pPr>
              <a:defRPr b="1">
                <a:solidFill>
                  <a:srgbClr val="1B1B1B"/>
                </a:solidFill>
                <a:latin typeface="-apple-system-font"/>
                <a:ea typeface="-apple-system-font"/>
                <a:cs typeface="-apple-system-font"/>
                <a:sym typeface="-apple-system-font"/>
              </a:defRPr>
            </a:pPr>
            <a:r>
              <a:rPr lang="ru-RU" dirty="0"/>
              <a:t>Человеческий разум - это мощный компьютер. </a:t>
            </a:r>
          </a:p>
          <a:p>
            <a:pPr>
              <a:defRPr b="1">
                <a:solidFill>
                  <a:srgbClr val="1B1B1B"/>
                </a:solidFill>
                <a:latin typeface="-apple-system-font"/>
                <a:ea typeface="-apple-system-font"/>
                <a:cs typeface="-apple-system-font"/>
                <a:sym typeface="-apple-system-font"/>
              </a:defRPr>
            </a:pPr>
            <a:r>
              <a:rPr lang="ru-RU" dirty="0"/>
              <a:t>86 миллиардов нейронов. Каждый нейрон имеет более 15 000 синапсов связей.</a:t>
            </a:r>
          </a:p>
          <a:p>
            <a:pPr>
              <a:defRPr b="1">
                <a:solidFill>
                  <a:srgbClr val="1B1B1B"/>
                </a:solidFill>
                <a:latin typeface="-apple-system-font"/>
                <a:ea typeface="-apple-system-font"/>
                <a:cs typeface="-apple-system-font"/>
                <a:sym typeface="-apple-system-font"/>
              </a:defRPr>
            </a:pPr>
            <a:endParaRPr lang="ru-RU" dirty="0"/>
          </a:p>
          <a:p>
            <a:pPr>
              <a:defRPr b="1">
                <a:solidFill>
                  <a:srgbClr val="1B1B1B"/>
                </a:solidFill>
                <a:latin typeface="-apple-system-font"/>
                <a:ea typeface="-apple-system-font"/>
                <a:cs typeface="-apple-system-font"/>
                <a:sym typeface="-apple-system-font"/>
              </a:defRPr>
            </a:pPr>
            <a:r>
              <a:rPr lang="ru-RU" dirty="0"/>
              <a:t>Человеческий мозг - это мощный машинный орган. </a:t>
            </a:r>
          </a:p>
          <a:p>
            <a:pPr>
              <a:defRPr b="1">
                <a:solidFill>
                  <a:srgbClr val="1B1B1B"/>
                </a:solidFill>
                <a:latin typeface="-apple-system-font"/>
                <a:ea typeface="-apple-system-font"/>
                <a:cs typeface="-apple-system-font"/>
                <a:sym typeface="-apple-system-font"/>
              </a:defRPr>
            </a:pPr>
            <a:r>
              <a:rPr lang="ru-RU" dirty="0"/>
              <a:t>Но у него есть слабость: </a:t>
            </a:r>
          </a:p>
          <a:p>
            <a:pPr>
              <a:defRPr b="1">
                <a:solidFill>
                  <a:srgbClr val="1B1B1B"/>
                </a:solidFill>
                <a:latin typeface="-apple-system-font"/>
                <a:ea typeface="-apple-system-font"/>
                <a:cs typeface="-apple-system-font"/>
                <a:sym typeface="-apple-system-font"/>
              </a:defRPr>
            </a:pPr>
            <a:r>
              <a:rPr lang="ru-RU" dirty="0"/>
              <a:t>Хотите знать, что это такое? </a:t>
            </a:r>
          </a:p>
          <a:p>
            <a:pPr>
              <a:defRPr b="1">
                <a:solidFill>
                  <a:srgbClr val="1B1B1B"/>
                </a:solidFill>
                <a:latin typeface="-apple-system-font"/>
                <a:ea typeface="-apple-system-font"/>
                <a:cs typeface="-apple-system-font"/>
                <a:sym typeface="-apple-system-font"/>
              </a:defRPr>
            </a:pPr>
            <a:r>
              <a:rPr lang="ru-RU" dirty="0"/>
              <a:t>Он может концентрироваться только на одной вещи одновременно. </a:t>
            </a:r>
          </a:p>
          <a:p>
            <a:pPr>
              <a:defRPr b="1">
                <a:solidFill>
                  <a:srgbClr val="1B1B1B"/>
                </a:solidFill>
                <a:latin typeface="-apple-system-font"/>
                <a:ea typeface="-apple-system-font"/>
                <a:cs typeface="-apple-system-font"/>
                <a:sym typeface="-apple-system-font"/>
              </a:defRPr>
            </a:pPr>
            <a:r>
              <a:rPr lang="ru-RU" dirty="0"/>
              <a:t>Не два, не три, не десять, не сто.</a:t>
            </a:r>
          </a:p>
          <a:p>
            <a:pPr>
              <a:defRPr b="1">
                <a:solidFill>
                  <a:srgbClr val="1B1B1B"/>
                </a:solidFill>
                <a:latin typeface="-apple-system-font"/>
                <a:ea typeface="-apple-system-font"/>
                <a:cs typeface="-apple-system-font"/>
                <a:sym typeface="-apple-system-font"/>
              </a:defRPr>
            </a:pPr>
            <a:r>
              <a:rPr lang="ru-RU" dirty="0"/>
              <a:t>Только одно. </a:t>
            </a:r>
          </a:p>
          <a:p>
            <a:pPr>
              <a:defRPr b="1">
                <a:solidFill>
                  <a:srgbClr val="1B1B1B"/>
                </a:solidFill>
                <a:latin typeface="-apple-system-font"/>
                <a:ea typeface="-apple-system-font"/>
                <a:cs typeface="-apple-system-font"/>
                <a:sym typeface="-apple-system-font"/>
              </a:defRPr>
            </a:pPr>
            <a:r>
              <a:rPr lang="ru-RU" dirty="0"/>
              <a:t>Только один.</a:t>
            </a:r>
          </a:p>
          <a:p>
            <a:endParaRPr lang="ru-RU" dirty="0"/>
          </a:p>
          <a:p>
            <a:endParaRPr lang="ru-RU" dirty="0"/>
          </a:p>
          <a:p>
            <a:endParaRPr lang="ru-RU" dirty="0"/>
          </a:p>
          <a:p>
            <a:pPr>
              <a:defRPr b="1">
                <a:solidFill>
                  <a:srgbClr val="FFFFFF"/>
                </a:solidFill>
                <a:latin typeface="Chalkboard"/>
                <a:ea typeface="Chalkboard"/>
                <a:cs typeface="Chalkboard"/>
                <a:sym typeface="Chalkboard"/>
              </a:defRPr>
            </a:pPr>
            <a:endParaRPr lang="ru-RU" dirty="0">
              <a:latin typeface="Calibri" panose="020F0502020204030204" pitchFamily="34" charset="0"/>
              <a:cs typeface="Calibri" panose="020F0502020204030204" pitchFamily="34" charset="0"/>
            </a:endParaRPr>
          </a:p>
          <a:p>
            <a:pPr>
              <a:defRPr b="1">
                <a:solidFill>
                  <a:srgbClr val="FFFFFF"/>
                </a:solidFill>
                <a:latin typeface="Chalkboard"/>
                <a:ea typeface="Chalkboard"/>
                <a:cs typeface="Chalkboard"/>
                <a:sym typeface="Chalkboard"/>
              </a:defRPr>
            </a:pPr>
            <a:endParaRPr lang="ru-RU" dirty="0">
              <a:latin typeface="Calibri" panose="020F0502020204030204" pitchFamily="34" charset="0"/>
              <a:cs typeface="Calibri" panose="020F0502020204030204" pitchFamily="34" charset="0"/>
            </a:endParaRPr>
          </a:p>
          <a:p>
            <a:pPr>
              <a:defRPr b="1">
                <a:solidFill>
                  <a:srgbClr val="FFFFFF"/>
                </a:solidFill>
                <a:latin typeface="Chalkboard"/>
                <a:ea typeface="Chalkboard"/>
                <a:cs typeface="Chalkboard"/>
                <a:sym typeface="Chalkboard"/>
              </a:defRPr>
            </a:pPr>
            <a:br>
              <a:rPr lang="ru-RU" dirty="0">
                <a:latin typeface="Calibri" panose="020F0502020204030204" pitchFamily="34" charset="0"/>
                <a:cs typeface="Calibri" panose="020F0502020204030204" pitchFamily="34" charset="0"/>
              </a:rPr>
            </a:br>
            <a:r>
              <a:rPr lang="ru-RU" dirty="0">
                <a:latin typeface="Calibri" panose="020F0502020204030204" pitchFamily="34" charset="0"/>
                <a:cs typeface="Calibri" panose="020F0502020204030204" pitchFamily="34" charset="0"/>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40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solidFill>
                  <a:srgbClr val="FFFFFF"/>
                </a:solidFill>
                <a:latin typeface="Chalkboard"/>
                <a:ea typeface="Chalkboard"/>
                <a:cs typeface="Chalkboard"/>
                <a:sym typeface="Chalkboard"/>
              </a:defRPr>
            </a:pPr>
            <a:endParaRPr lang="ru-RU" dirty="0">
              <a:latin typeface="Calibri" panose="020F0502020204030204" pitchFamily="34" charset="0"/>
              <a:cs typeface="Calibri" panose="020F0502020204030204" pitchFamily="34" charset="0"/>
            </a:endParaRPr>
          </a:p>
          <a:p>
            <a:pPr>
              <a:defRPr b="1">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"Только те, кто прилежно изучает Писания и обрел любовь к истине, будут защищены от сильного заблуждения, уводящего мир в плен". 	Большой спор, с. 625.3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9868E-021C-C948-B929-7B9150DFD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497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s-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4B1389-0158-4BB1-91A0-24B1D97ACE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659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901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698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779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2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defRPr b="1">
                <a:latin typeface="Times New Roman"/>
                <a:ea typeface="Times New Roman"/>
                <a:cs typeface="Times New Roman"/>
                <a:sym typeface="Times New Roman"/>
              </a:defRPr>
            </a:pPr>
            <a:r>
              <a:rPr lang="ru-RU" dirty="0"/>
              <a:t>Привычка - это осознанное решение, которое вы принимаете в своей жизни и продолжаете практиковать ежедневно, пока оно не станет автоматическим.  </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Бог хотел, чтобы Его народ выработал привычку хранить Его Слово в своем сердце, как это ясно показывает Второзаконие 6. Вслушайтесь в эти слова:</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"Научите наблюдать".</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"Внушайте их своим детям".</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"Говорите о них, когда сидите дома" В любое время</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"Говорите о них, когда идете по дороге" в течение дня.</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"Говорите о них, когда ложитесь" Ночь</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"Поговорите о них, когда встанете". Утро</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"Свяжите их как символ и свои руки".</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"Повяжите их на лбы ваши".</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"Напишите их на дверных рамах ваших домов".</a:t>
            </a:r>
            <a:endParaRPr lang="ru-RU" dirty="0">
              <a:latin typeface="Calibri"/>
              <a:ea typeface="Calibri"/>
              <a:cs typeface="Calibri"/>
              <a:sym typeface="Calibri"/>
            </a:endParaRPr>
          </a:p>
          <a:p>
            <a:pPr>
              <a:lnSpc>
                <a:spcPct val="200000"/>
              </a:lnSpc>
              <a:defRPr b="1">
                <a:latin typeface="Times New Roman"/>
                <a:ea typeface="Times New Roman"/>
                <a:cs typeface="Times New Roman"/>
                <a:sym typeface="Times New Roman"/>
              </a:defRPr>
            </a:pPr>
            <a:r>
              <a:rPr lang="ru-RU" dirty="0"/>
              <a:t>"Напишите их на воротах ваших домов".</a:t>
            </a:r>
            <a:endParaRPr lang="ru-RU" dirty="0">
              <a:latin typeface="Calibri"/>
              <a:ea typeface="Calibri"/>
              <a:cs typeface="Calibri"/>
              <a:sym typeface="Calibri"/>
            </a:endParaRPr>
          </a:p>
          <a:p>
            <a:pPr>
              <a:defRPr b="1"/>
            </a:pPr>
            <a:endParaRPr lang="ru-RU"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9868E-021C-C948-B929-7B9150DFD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17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defRPr b="1">
                <a:solidFill>
                  <a:srgbClr val="FF0000"/>
                </a:solidFill>
                <a:latin typeface="Roboto"/>
                <a:ea typeface="Roboto"/>
                <a:cs typeface="Roboto"/>
                <a:sym typeface="Roboto"/>
              </a:defRPr>
            </a:pPr>
            <a:r>
              <a:rPr lang="ru-RU" dirty="0"/>
              <a:t>Что имеет в виду Бог, когда говорит: Иегова, Бог ваш, есть ОДИН? </a:t>
            </a:r>
          </a:p>
          <a:p>
            <a:pPr>
              <a:lnSpc>
                <a:spcPct val="200000"/>
              </a:lnSpc>
              <a:defRPr b="1">
                <a:solidFill>
                  <a:srgbClr val="FF0000"/>
                </a:solidFill>
                <a:latin typeface="Roboto"/>
                <a:ea typeface="Roboto"/>
                <a:cs typeface="Roboto"/>
                <a:sym typeface="Roboto"/>
              </a:defRPr>
            </a:pPr>
            <a:endParaRPr lang="ru-RU" dirty="0"/>
          </a:p>
          <a:p>
            <a:pPr>
              <a:lnSpc>
                <a:spcPct val="200000"/>
              </a:lnSpc>
              <a:defRPr b="1">
                <a:solidFill>
                  <a:srgbClr val="FF0000"/>
                </a:solidFill>
                <a:latin typeface="Roboto"/>
                <a:ea typeface="Roboto"/>
                <a:cs typeface="Roboto"/>
                <a:sym typeface="Roboto"/>
              </a:defRPr>
            </a:pPr>
            <a:r>
              <a:rPr lang="ru-RU" dirty="0"/>
              <a:t>ХАРАКТЕР:</a:t>
            </a:r>
            <a:endParaRPr lang="ru-RU" dirty="0">
              <a:latin typeface="Calibri"/>
              <a:ea typeface="Calibri"/>
              <a:cs typeface="Calibri"/>
              <a:sym typeface="Calibri"/>
            </a:endParaRPr>
          </a:p>
          <a:p>
            <a:pPr>
              <a:lnSpc>
                <a:spcPct val="200000"/>
              </a:lnSpc>
              <a:defRPr b="1">
                <a:solidFill>
                  <a:srgbClr val="202124"/>
                </a:solidFill>
                <a:latin typeface="Roboto"/>
                <a:ea typeface="Roboto"/>
                <a:cs typeface="Roboto"/>
                <a:sym typeface="Roboto"/>
              </a:defRPr>
            </a:pPr>
            <a:r>
              <a:rPr lang="ru-RU" dirty="0"/>
              <a:t>"Воспитание характера - это самая важная работа, когда-либо поручавшаяся людям; и никогда еще ее усердное изучение не было так важно, как сейчас. Никогда ни одно предыдущее поколение не было призвано решать столь важные проблемы; никогда юноши и девушки не сталкивались с такими опасностями, как сегодня". Прим. ред. 225. </a:t>
            </a:r>
            <a:endParaRPr lang="ru-RU" dirty="0">
              <a:latin typeface="Calibri"/>
              <a:ea typeface="Calibri"/>
              <a:cs typeface="Calibri"/>
              <a:sym typeface="Calibri"/>
            </a:endParaRPr>
          </a:p>
          <a:p>
            <a:pPr>
              <a:lnSpc>
                <a:spcPct val="200000"/>
              </a:lnSpc>
              <a:defRPr b="1">
                <a:solidFill>
                  <a:srgbClr val="202124"/>
                </a:solidFill>
                <a:latin typeface="Roboto"/>
                <a:ea typeface="Roboto"/>
                <a:cs typeface="Roboto"/>
                <a:sym typeface="Roboto"/>
              </a:defRPr>
            </a:pPr>
            <a:r>
              <a:rPr lang="ru-RU" dirty="0"/>
              <a:t> </a:t>
            </a:r>
            <a:endParaRPr lang="ru-RU" dirty="0">
              <a:latin typeface="Calibri"/>
              <a:ea typeface="Calibri"/>
              <a:cs typeface="Calibri"/>
              <a:sym typeface="Calibri"/>
            </a:endParaRPr>
          </a:p>
          <a:p>
            <a:pPr>
              <a:lnSpc>
                <a:spcPct val="200000"/>
              </a:lnSpc>
              <a:defRPr b="1">
                <a:solidFill>
                  <a:srgbClr val="0E101A"/>
                </a:solidFill>
                <a:latin typeface="Arial"/>
                <a:ea typeface="Arial"/>
                <a:cs typeface="Arial"/>
                <a:sym typeface="Arial"/>
              </a:defRPr>
            </a:pPr>
            <a:r>
              <a:rPr lang="ru-RU" dirty="0"/>
              <a:t>"Слово Христово да вселяется в вас обильно во всякой премудрости, уча и наставляя друг друга псалмами, гимнами и духовными песнями, воспевая в сердцах ваших благодать Господу".</a:t>
            </a:r>
            <a:endParaRPr lang="ru-RU" dirty="0">
              <a:latin typeface="Calibri"/>
              <a:ea typeface="Calibri"/>
              <a:cs typeface="Calibri"/>
              <a:sym typeface="Calibri"/>
            </a:endParaRPr>
          </a:p>
          <a:p>
            <a:pPr>
              <a:lnSpc>
                <a:spcPct val="200000"/>
              </a:lnSpc>
              <a:defRPr b="1">
                <a:solidFill>
                  <a:srgbClr val="FF0000"/>
                </a:solidFill>
                <a:latin typeface="Arial"/>
                <a:ea typeface="Arial"/>
                <a:cs typeface="Arial"/>
                <a:sym typeface="Arial"/>
              </a:defRPr>
            </a:pPr>
            <a:r>
              <a:rPr lang="en-US" dirty="0"/>
              <a:t>ENOIKEO</a:t>
            </a:r>
            <a:endParaRPr lang="en-US" dirty="0">
              <a:latin typeface="Calibri"/>
              <a:ea typeface="Calibri"/>
              <a:cs typeface="Calibri"/>
              <a:sym typeface="Calibri"/>
            </a:endParaRPr>
          </a:p>
          <a:p>
            <a:pPr marL="342900" indent="-342900">
              <a:lnSpc>
                <a:spcPct val="115000"/>
              </a:lnSpc>
              <a:buSzPct val="100000"/>
              <a:buAutoNum type="alphaLcPeriod"/>
              <a:defRPr b="1">
                <a:solidFill>
                  <a:srgbClr val="0E101A"/>
                </a:solidFill>
                <a:latin typeface="Arial"/>
                <a:ea typeface="Arial"/>
                <a:cs typeface="Arial"/>
                <a:sym typeface="Arial"/>
              </a:defRPr>
            </a:pPr>
            <a:r>
              <a:rPr lang="ru-RU" dirty="0"/>
              <a:t>Обитать,</a:t>
            </a:r>
            <a:endParaRPr lang="ru-RU" dirty="0">
              <a:latin typeface="Calibri"/>
              <a:ea typeface="Calibri"/>
              <a:cs typeface="Calibri"/>
              <a:sym typeface="Calibri"/>
            </a:endParaRPr>
          </a:p>
          <a:p>
            <a:pPr marL="342900" indent="-342900">
              <a:lnSpc>
                <a:spcPct val="115000"/>
              </a:lnSpc>
              <a:buSzPct val="100000"/>
              <a:buAutoNum type="alphaLcPeriod"/>
              <a:defRPr b="1">
                <a:solidFill>
                  <a:srgbClr val="0E101A"/>
                </a:solidFill>
                <a:latin typeface="Arial"/>
                <a:ea typeface="Arial"/>
                <a:cs typeface="Arial"/>
                <a:sym typeface="Arial"/>
              </a:defRPr>
            </a:pPr>
            <a:r>
              <a:rPr lang="ru-RU" dirty="0"/>
              <a:t>Наполнять</a:t>
            </a:r>
            <a:endParaRPr lang="ru-RU" dirty="0">
              <a:latin typeface="Calibri"/>
              <a:ea typeface="Calibri"/>
              <a:cs typeface="Calibri"/>
              <a:sym typeface="Calibri"/>
            </a:endParaRPr>
          </a:p>
          <a:p>
            <a:pPr marL="342900" indent="-342900">
              <a:lnSpc>
                <a:spcPct val="115000"/>
              </a:lnSpc>
              <a:buSzPct val="100000"/>
              <a:buAutoNum type="alphaLcPeriod"/>
              <a:defRPr b="1">
                <a:solidFill>
                  <a:srgbClr val="0E101A"/>
                </a:solidFill>
                <a:latin typeface="Arial"/>
                <a:ea typeface="Arial"/>
                <a:cs typeface="Arial"/>
                <a:sym typeface="Arial"/>
              </a:defRPr>
            </a:pPr>
            <a:r>
              <a:rPr lang="ru-RU" dirty="0">
                <a:latin typeface="Calibri"/>
                <a:ea typeface="Calibri"/>
                <a:cs typeface="Calibri"/>
                <a:sym typeface="Calibri"/>
              </a:rPr>
              <a:t>Вселяться</a:t>
            </a:r>
            <a:endParaRPr lang="en-US" dirty="0">
              <a:latin typeface="Calibri"/>
              <a:ea typeface="Calibri"/>
              <a:cs typeface="Calibri"/>
              <a:sym typeface="Calibri"/>
            </a:endParaRPr>
          </a:p>
          <a:p>
            <a:pPr marL="342900" indent="-342900">
              <a:lnSpc>
                <a:spcPct val="200000"/>
              </a:lnSpc>
              <a:buSzPct val="100000"/>
              <a:buAutoNum type="alphaLcPeriod"/>
              <a:defRPr>
                <a:solidFill>
                  <a:srgbClr val="0E101A"/>
                </a:solidFill>
                <a:latin typeface="Arial"/>
                <a:ea typeface="Arial"/>
                <a:cs typeface="Arial"/>
                <a:sym typeface="Arial"/>
              </a:defRPr>
            </a:pPr>
            <a:r>
              <a:rPr lang="ru-RU" dirty="0"/>
              <a:t>Позвольте мне поделиться с вами моей любимой методикой: </a:t>
            </a:r>
            <a:endParaRPr lang="ru-RU" dirty="0">
              <a:latin typeface="Calibri"/>
              <a:ea typeface="Calibri"/>
              <a:cs typeface="Calibri"/>
              <a:sym typeface="Calibri"/>
            </a:endParaRPr>
          </a:p>
          <a:p>
            <a:pPr marL="342900" indent="-342900">
              <a:lnSpc>
                <a:spcPct val="200000"/>
              </a:lnSpc>
              <a:buSzPct val="100000"/>
              <a:buAutoNum type="alphaLcPeriod"/>
              <a:defRPr>
                <a:solidFill>
                  <a:srgbClr val="FF0000"/>
                </a:solidFill>
                <a:latin typeface="Arial"/>
                <a:ea typeface="Arial"/>
                <a:cs typeface="Arial"/>
                <a:sym typeface="Arial"/>
              </a:defRPr>
            </a:pPr>
            <a:r>
              <a:rPr lang="ru-RU" dirty="0"/>
              <a:t>Пожалуйста, позвольте Богу использовать вас, потому что, </a:t>
            </a:r>
            <a:endParaRPr lang="ru-RU" dirty="0">
              <a:latin typeface="Calibri"/>
              <a:ea typeface="Calibri"/>
              <a:cs typeface="Calibri"/>
              <a:sym typeface="Calibri"/>
            </a:endParaRPr>
          </a:p>
          <a:p>
            <a:pPr marL="342900" indent="-342900">
              <a:lnSpc>
                <a:spcPct val="200000"/>
              </a:lnSpc>
              <a:buSzPct val="100000"/>
              <a:buAutoNum type="alphaLcPeriod"/>
              <a:defRPr b="1">
                <a:solidFill>
                  <a:srgbClr val="FF0000"/>
                </a:solidFill>
                <a:latin typeface="Arial"/>
                <a:ea typeface="Arial"/>
                <a:cs typeface="Arial"/>
                <a:sym typeface="Arial"/>
              </a:defRPr>
            </a:pPr>
            <a:r>
              <a:rPr lang="ru-RU" dirty="0"/>
              <a:t>МЫ С ВАМИ - МЕТОДОЛОГИИ БОГА.</a:t>
            </a:r>
            <a:endParaRPr lang="ru-RU"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9868E-021C-C948-B929-7B9150DFD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68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defRPr b="1">
                <a:solidFill>
                  <a:srgbClr val="0E101A"/>
                </a:solidFill>
                <a:latin typeface="Arial"/>
                <a:ea typeface="Arial"/>
                <a:cs typeface="Arial"/>
                <a:sym typeface="Arial"/>
              </a:defRPr>
            </a:pPr>
            <a:r>
              <a:rPr lang="ru-RU" dirty="0"/>
              <a:t>"Слово Христово да вселяется в вас обильно во всякой премудрости, уча и наставляя друг друга псалмами, гимнами и духовными песнями, воспевая в сердцах ваших благодать Господу".</a:t>
            </a:r>
            <a:endParaRPr lang="ru-RU" dirty="0">
              <a:latin typeface="Calibri"/>
              <a:ea typeface="Calibri"/>
              <a:cs typeface="Calibri"/>
              <a:sym typeface="Calibri"/>
            </a:endParaRPr>
          </a:p>
          <a:p>
            <a:pPr>
              <a:lnSpc>
                <a:spcPct val="200000"/>
              </a:lnSpc>
              <a:defRPr b="1">
                <a:solidFill>
                  <a:srgbClr val="FF0000"/>
                </a:solidFill>
                <a:latin typeface="Arial"/>
                <a:ea typeface="Arial"/>
                <a:cs typeface="Arial"/>
                <a:sym typeface="Arial"/>
              </a:defRPr>
            </a:pPr>
            <a:r>
              <a:rPr lang="en-US" dirty="0"/>
              <a:t>ENOIKEO</a:t>
            </a:r>
            <a:endParaRPr lang="en-US" dirty="0">
              <a:latin typeface="Calibri"/>
              <a:ea typeface="Calibri"/>
              <a:cs typeface="Calibri"/>
              <a:sym typeface="Calibri"/>
            </a:endParaRPr>
          </a:p>
          <a:p>
            <a:pPr marL="342900" indent="-342900">
              <a:lnSpc>
                <a:spcPct val="115000"/>
              </a:lnSpc>
              <a:buSzPct val="100000"/>
              <a:buAutoNum type="alphaLcPeriod"/>
              <a:defRPr b="1">
                <a:solidFill>
                  <a:srgbClr val="0E101A"/>
                </a:solidFill>
                <a:latin typeface="Arial"/>
                <a:ea typeface="Arial"/>
                <a:cs typeface="Arial"/>
                <a:sym typeface="Arial"/>
              </a:defRPr>
            </a:pPr>
            <a:r>
              <a:rPr lang="ru-RU" dirty="0"/>
              <a:t>Обитать,</a:t>
            </a:r>
            <a:endParaRPr lang="ru-RU" dirty="0">
              <a:latin typeface="Calibri"/>
              <a:ea typeface="Calibri"/>
              <a:cs typeface="Calibri"/>
              <a:sym typeface="Calibri"/>
            </a:endParaRPr>
          </a:p>
          <a:p>
            <a:pPr marL="342900" indent="-342900">
              <a:lnSpc>
                <a:spcPct val="115000"/>
              </a:lnSpc>
              <a:buSzPct val="100000"/>
              <a:buAutoNum type="alphaLcPeriod"/>
              <a:defRPr b="1">
                <a:solidFill>
                  <a:srgbClr val="0E101A"/>
                </a:solidFill>
                <a:latin typeface="Arial"/>
                <a:ea typeface="Arial"/>
                <a:cs typeface="Arial"/>
                <a:sym typeface="Arial"/>
              </a:defRPr>
            </a:pPr>
            <a:r>
              <a:rPr lang="ru-RU" dirty="0"/>
              <a:t>Наполнять</a:t>
            </a:r>
            <a:endParaRPr lang="ru-RU" dirty="0">
              <a:latin typeface="Calibri"/>
              <a:ea typeface="Calibri"/>
              <a:cs typeface="Calibri"/>
              <a:sym typeface="Calibri"/>
            </a:endParaRPr>
          </a:p>
          <a:p>
            <a:pPr marL="342900" indent="-342900">
              <a:lnSpc>
                <a:spcPct val="115000"/>
              </a:lnSpc>
              <a:buSzPct val="100000"/>
              <a:buAutoNum type="alphaLcPeriod"/>
              <a:defRPr b="1">
                <a:solidFill>
                  <a:srgbClr val="0E101A"/>
                </a:solidFill>
                <a:latin typeface="Arial"/>
                <a:ea typeface="Arial"/>
                <a:cs typeface="Arial"/>
                <a:sym typeface="Arial"/>
              </a:defRPr>
            </a:pPr>
            <a:r>
              <a:rPr lang="ru-RU" dirty="0">
                <a:latin typeface="Calibri"/>
                <a:ea typeface="Calibri"/>
                <a:cs typeface="Calibri"/>
                <a:sym typeface="Calibri"/>
              </a:rPr>
              <a:t>Вселяться</a:t>
            </a:r>
            <a:endParaRPr lang="en-US" dirty="0">
              <a:latin typeface="Calibri"/>
              <a:ea typeface="Calibri"/>
              <a:cs typeface="Calibri"/>
              <a:sym typeface="Calibri"/>
            </a:endParaRPr>
          </a:p>
          <a:p>
            <a:pPr marL="342900" indent="-342900">
              <a:lnSpc>
                <a:spcPct val="200000"/>
              </a:lnSpc>
              <a:buSzPct val="100000"/>
              <a:buAutoNum type="alphaLcPeriod"/>
              <a:defRPr>
                <a:solidFill>
                  <a:srgbClr val="0E101A"/>
                </a:solidFill>
                <a:latin typeface="Arial"/>
                <a:ea typeface="Arial"/>
                <a:cs typeface="Arial"/>
                <a:sym typeface="Arial"/>
              </a:defRPr>
            </a:pPr>
            <a:r>
              <a:rPr lang="ru-RU" dirty="0"/>
              <a:t>Позвольте мне поделиться с вами моей любимой методикой: </a:t>
            </a:r>
            <a:endParaRPr lang="ru-RU" dirty="0">
              <a:latin typeface="Calibri"/>
              <a:ea typeface="Calibri"/>
              <a:cs typeface="Calibri"/>
              <a:sym typeface="Calibri"/>
            </a:endParaRPr>
          </a:p>
          <a:p>
            <a:pPr marL="342900" indent="-342900">
              <a:lnSpc>
                <a:spcPct val="200000"/>
              </a:lnSpc>
              <a:buSzPct val="100000"/>
              <a:buAutoNum type="alphaLcPeriod"/>
              <a:defRPr>
                <a:solidFill>
                  <a:srgbClr val="FF0000"/>
                </a:solidFill>
                <a:latin typeface="Arial"/>
                <a:ea typeface="Arial"/>
                <a:cs typeface="Arial"/>
                <a:sym typeface="Arial"/>
              </a:defRPr>
            </a:pPr>
            <a:r>
              <a:rPr lang="ru-RU" dirty="0"/>
              <a:t>Пожалуйста, позвольте Богу использовать вас, потому что, </a:t>
            </a:r>
            <a:endParaRPr lang="ru-RU" dirty="0">
              <a:latin typeface="Calibri"/>
              <a:ea typeface="Calibri"/>
              <a:cs typeface="Calibri"/>
              <a:sym typeface="Calibri"/>
            </a:endParaRPr>
          </a:p>
          <a:p>
            <a:pPr marL="342900" indent="-342900">
              <a:lnSpc>
                <a:spcPct val="200000"/>
              </a:lnSpc>
              <a:buSzPct val="100000"/>
              <a:buAutoNum type="alphaLcPeriod"/>
              <a:defRPr b="1">
                <a:solidFill>
                  <a:srgbClr val="FF0000"/>
                </a:solidFill>
                <a:latin typeface="Arial"/>
                <a:ea typeface="Arial"/>
                <a:cs typeface="Arial"/>
                <a:sym typeface="Arial"/>
              </a:defRPr>
            </a:pPr>
            <a:r>
              <a:rPr lang="ru-RU" dirty="0"/>
              <a:t>МЫ С ВАМИ - МЕТОДОЛОГИИ БОГА.</a:t>
            </a:r>
            <a:endParaRPr lang="ru-RU" dirty="0">
              <a:latin typeface="Calibri"/>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9868E-021C-C948-B929-7B9150DFD1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93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13816">
              <a:lnSpc>
                <a:spcPct val="90000"/>
              </a:lnSpc>
              <a:spcBef>
                <a:spcPts val="500"/>
              </a:spcBef>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Нездоровое, несбалансированное использование социальных сетей:</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Ослабляет нашу способность концентрироваться и сосредотачиваться</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Заставляет нас чувствовать себя одинокими</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Повышает уровень стресса</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Усиливает депрессию и тревогу</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Ведет к негативному восприятию тела</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Поощряет нездоровый режим сна</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Приводит к зависимости </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Поощряет </a:t>
            </a:r>
            <a:r>
              <a:rPr lang="ru-RU" dirty="0" err="1">
                <a:latin typeface="Calibri" panose="020F0502020204030204" pitchFamily="34" charset="0"/>
                <a:cs typeface="Calibri" panose="020F0502020204030204" pitchFamily="34" charset="0"/>
              </a:rPr>
              <a:t>кибербуллинг</a:t>
            </a:r>
            <a:endParaRPr lang="ru-RU"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Поощряет нереалистичные ожидания</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Вызывает нарушения памяти</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78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Activities that can make you healthier and smarter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C86D9-5723-7A42-ACAA-564D7F0403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75012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200000"/>
              </a:lnSpc>
              <a:defRPr>
                <a:latin typeface="Segoe UI Web (West European)"/>
                <a:ea typeface="Segoe UI Web (West European)"/>
                <a:cs typeface="Segoe UI Web (West European)"/>
                <a:sym typeface="Segoe UI Web (West European)"/>
              </a:defRPr>
            </a:pPr>
            <a:r>
              <a:rPr lang="ru-RU" dirty="0"/>
              <a:t>1. ХОДЬБА - самое важное упражнение во Вселенной. Хотя Богу не нужны физические упражнения, в Библии говорится о том, что Бог ходит в прохладе дня (Бытие 3:8). Прогулки рано утром во время прослушивания Библии помогут вам запомнить ее. Упражнения - это фонтан молодости. В сочетании с молитвой и прослушиванием Библии это мощная привычка для увеличения энергии и улучшения качества жизни. Мы не были созданы для того, чтобы часами сидеть перед телевизором, компьютером или комитетами. Мы были созданы для работы в саду. Мы созданы, чтобы двигаться на свежем воздухе, как и все во Вселенной. Существует множество видов физических упражнений, но ходьба - один из самых популярных и легко выполнимых. Ежедневная бодрая ходьба в течение 30 минут поможет вам сохранить здоровье и сделает чудеса для вашего мозга. Мы с женой любим гулять рано утром в течение 60 минут. Такая ежедневная прогулка является мощным средством для снятия стресса и помогает нам справиться с любыми проблемами в течение дня. Когда вы наслаждаетесь прогулкой с Господом, заучивание библейских отрывков подобно ежедневной прогулке Еноха с Богом. Бог хочет благословить нас, как Он благословил Еноха, когда тот ходил с Ним. Когда мы размышляем над Словом Божьим во время прогулки, наш мозг упражняется физически, умственно и духовно. Адам и Ева ходили и разговаривали с Богом лицом к лицу до грехопадения. Енох, Ной, Авраам, Павел и многие другие последователи Христа ходили с Богом по вере. Даже когда Иисус исцелил человека у купальни </a:t>
            </a:r>
            <a:r>
              <a:rPr lang="ru-RU" dirty="0" err="1"/>
              <a:t>Вифезда</a:t>
            </a:r>
            <a:r>
              <a:rPr lang="ru-RU" dirty="0"/>
              <a:t>, Он сказал ему: "Встань! Возьми свою подстилку и ходи" (Иоанна 5:8, </a:t>
            </a:r>
            <a:r>
              <a:rPr lang="en-US" dirty="0"/>
              <a:t>NIV). </a:t>
            </a:r>
            <a:r>
              <a:rPr lang="ru-RU" dirty="0"/>
              <a:t>Я верю, что память может значительно улучшиться, если мы последуем повелению Иисуса, данному парализованному. Исследования показывают, что ходьба помогает сжигать больше калорий, снижает кровяное давление, улучшает здоровье сердца, снижает риск диабета и заряжает энергией мозг. Все, что улучшает мозговую активность, делает наш ум острее и улучшает способность запоминать то, что мы узнаем. Когда мы занимаемся спортом, в мозг поступает свежая кровь, насыщенная кислородом, что улучшает память. Доктор Холли Шифф говорит: "Ходьба усиливает приток крови к мозгу, что связано с улучшением когнитивных функций, защитой от ухудшения и улучшением памяти".5 Она также утверждает, что она увеличивает гиппокамп. Это очень важно, потому что именно в этой области находится наша долгосрочная память. Шифф говорит: "Ходьба уменьшает стресс, тревогу и усталость, а также снижает риск развития депрессии, поэтому она также полезна для психического здоровья".5 Уильям Мейл в своей статье "Удивительные вещи, которые происходят, когда вы больше ходите, говорят эксперты" сообщает: "Согласно исследованию, опубликованному в </a:t>
            </a:r>
            <a:r>
              <a:rPr lang="en-US" dirty="0"/>
              <a:t>British Journal of Sports Medicine, </a:t>
            </a:r>
            <a:r>
              <a:rPr lang="ru-RU" dirty="0"/>
              <a:t>ежедневные 30-минутные физические нагрузки умеренной интенсивности, такие как бодрая ходьба, не только улучшают когнитивные показатели, но и повышают их эффективность</a:t>
            </a:r>
            <a:r>
              <a:rPr lang="ru-RU" dirty="0">
                <a:solidFill>
                  <a:srgbClr val="2C2D30"/>
                </a:solidFill>
                <a:latin typeface="Times New Roman"/>
                <a:ea typeface="Times New Roman"/>
                <a:cs typeface="Times New Roman"/>
                <a:sym typeface="Times New Roman"/>
              </a:rPr>
              <a:t>. </a:t>
            </a:r>
            <a:endParaRPr lang="ru-RU" dirty="0">
              <a:latin typeface="Times New Roman"/>
              <a:ea typeface="Times New Roman"/>
              <a:cs typeface="Times New Roman"/>
              <a:sym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C86D9-5723-7A42-ACAA-564D7F0403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2406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nSpc>
                <a:spcPct val="200000"/>
              </a:lnSpc>
              <a:defRPr sz="1800">
                <a:solidFill>
                  <a:srgbClr val="2C2D30"/>
                </a:solidFill>
                <a:latin typeface="Times New Roman"/>
                <a:ea typeface="Times New Roman"/>
                <a:cs typeface="Times New Roman"/>
                <a:sym typeface="Times New Roman"/>
              </a:defRPr>
            </a:pPr>
            <a:r>
              <a:rPr lang="ru-RU" dirty="0"/>
              <a:t> Ходьба - самое важное упражнение во Вселенной. Хотя Богу не нужны физические упражнения, в Библии говорится о том, что Бог ходит в прохладе дня (Бытие 3:8). Прогулки рано утром, слушая Библию, помогут вам запомнить ее. Упражнения - это фонтан молодости. В сочетании с молитвой и прослушиванием Библии это мощная привычка для увеличения энергии и улучшения качества жизни. </a:t>
            </a:r>
          </a:p>
          <a:p>
            <a:pPr indent="457200">
              <a:lnSpc>
                <a:spcPct val="200000"/>
              </a:lnSpc>
              <a:defRPr sz="1800">
                <a:solidFill>
                  <a:srgbClr val="2C2D30"/>
                </a:solidFill>
                <a:latin typeface="Times New Roman"/>
                <a:ea typeface="Times New Roman"/>
                <a:cs typeface="Times New Roman"/>
                <a:sym typeface="Times New Roman"/>
              </a:defRPr>
            </a:pPr>
            <a:r>
              <a:rPr lang="ru-RU" dirty="0"/>
              <a:t>Мы не были созданы для того, чтобы часами сидеть перед телевизором, компьютером или комитетами. Мы были созданы для работы в саду. Мы созданы, чтобы двигаться на свежем воздухе, как и все во Вселенной. Существует множество видов физических упражнений, но ходьба - один из самых популярных и легко выполнимых. Ежедневная бодрая ходьба в течение 30 минут поможет вам сохранить здоровье и сделает чудеса для вашего мозга. </a:t>
            </a:r>
          </a:p>
          <a:p>
            <a:pPr indent="457200">
              <a:lnSpc>
                <a:spcPct val="200000"/>
              </a:lnSpc>
              <a:defRPr sz="1800">
                <a:solidFill>
                  <a:srgbClr val="2C2D30"/>
                </a:solidFill>
                <a:latin typeface="Times New Roman"/>
                <a:ea typeface="Times New Roman"/>
                <a:cs typeface="Times New Roman"/>
                <a:sym typeface="Times New Roman"/>
              </a:defRPr>
            </a:pPr>
            <a:r>
              <a:rPr lang="ru-RU" dirty="0"/>
              <a:t>Мы с женой любим гулять рано утром в течение 60 минут. Такая ежедневная прогулка является мощным средством для снятия стресса и помогает нам справиться с любыми проблемами в течение дня. Когда вы наслаждаетесь прогулкой с Господом, заучивание библейских отрывков подобно ежедневной прогулке Еноха с Богом. </a:t>
            </a:r>
          </a:p>
          <a:p>
            <a:pPr indent="457200">
              <a:lnSpc>
                <a:spcPct val="200000"/>
              </a:lnSpc>
              <a:defRPr sz="1800">
                <a:solidFill>
                  <a:srgbClr val="2C2D30"/>
                </a:solidFill>
                <a:latin typeface="Times New Roman"/>
                <a:ea typeface="Times New Roman"/>
                <a:cs typeface="Times New Roman"/>
                <a:sym typeface="Times New Roman"/>
              </a:defRPr>
            </a:pPr>
            <a:r>
              <a:rPr lang="ru-RU" dirty="0"/>
              <a:t>Бог хочет благословить нас, как Он благословил Еноха, когда тот ходил с Ним. Когда мы размышляем над Словом Божьим во время прогулки, наш мозг упражняется физически, умственно и духовно. Адам и Ева ходили и разговаривали с Богом лицом к лицу до грехопадения. Енох, Ной, Авраам, Павел и многие другие последователи Христа ходили с Богом по вере. Даже когда Иисус исцелил человека у купальни </a:t>
            </a:r>
            <a:r>
              <a:rPr lang="ru-RU" dirty="0" err="1"/>
              <a:t>Вифезда</a:t>
            </a:r>
            <a:r>
              <a:rPr lang="ru-RU" dirty="0"/>
              <a:t>, Он сказал ему: "Встань! Возьми свою подстилку и ходи" (Иоанна 5:8, </a:t>
            </a:r>
            <a:r>
              <a:rPr lang="en-US" dirty="0"/>
              <a:t>NIV). </a:t>
            </a:r>
            <a:r>
              <a:rPr lang="ru-RU" dirty="0"/>
              <a:t>Я верю, что память может значительно улучшиться, если мы последуем повелению Иисуса, данному парализованному.</a:t>
            </a:r>
          </a:p>
          <a:p>
            <a:pPr indent="457200">
              <a:lnSpc>
                <a:spcPct val="200000"/>
              </a:lnSpc>
              <a:defRPr sz="1800">
                <a:solidFill>
                  <a:srgbClr val="2C2D30"/>
                </a:solidFill>
                <a:latin typeface="Times New Roman"/>
                <a:ea typeface="Times New Roman"/>
                <a:cs typeface="Times New Roman"/>
                <a:sym typeface="Times New Roman"/>
              </a:defRPr>
            </a:pPr>
            <a:r>
              <a:rPr lang="ru-RU" dirty="0"/>
              <a:t>Исследования показывают, что ходьба помогает сжигать больше калорий, снижает кровяное давление, улучшает здоровье сердца, снижает риск диабета и заряжает энергией мозг. Все, что улучшает мозговую активность, делает наш ум острее и улучшает способность запоминать то, что мы узнаем.</a:t>
            </a:r>
          </a:p>
          <a:p>
            <a:pPr indent="457200">
              <a:lnSpc>
                <a:spcPct val="200000"/>
              </a:lnSpc>
              <a:defRPr sz="1800">
                <a:solidFill>
                  <a:srgbClr val="2C2D30"/>
                </a:solidFill>
                <a:latin typeface="Times New Roman"/>
                <a:ea typeface="Times New Roman"/>
                <a:cs typeface="Times New Roman"/>
                <a:sym typeface="Times New Roman"/>
              </a:defRPr>
            </a:pPr>
            <a:r>
              <a:rPr lang="ru-RU" dirty="0"/>
              <a:t>Когда мы занимаемся спортом, в мозг поступает свежая кровь, насыщенная кислородом, что улучшает память. Доктор Холли Шифф говорит: "Ходьба усиливает приток крови к мозгу, что связано с улучшением когнитивных функций, защитой от ухудшения и улучшением памяти".5 Она также утверждает, что она увеличивает гиппокамп. Это очень важно, потому что именно в этой области находится наша долгосрочная память. Шифф говорит: "Ходьба уменьшает стресс, тревогу и усталость, а также снижает риск впасть в депрессию, поэтому она также полезна для психического здоровья "5. </a:t>
            </a:r>
          </a:p>
          <a:p>
            <a:pPr indent="457200">
              <a:lnSpc>
                <a:spcPct val="200000"/>
              </a:lnSpc>
              <a:defRPr sz="1800">
                <a:solidFill>
                  <a:srgbClr val="2C2D30"/>
                </a:solidFill>
                <a:latin typeface="Times New Roman"/>
                <a:ea typeface="Times New Roman"/>
                <a:cs typeface="Times New Roman"/>
                <a:sym typeface="Times New Roman"/>
              </a:defRPr>
            </a:pPr>
            <a:r>
              <a:rPr lang="ru-RU" dirty="0"/>
              <a:t>Уильям Мейл в своей статье "Невероятные вещи, которые происходят, когда вы больше ходите, говорят эксперты" сообщает: "Согласно исследованию, опубликованному в </a:t>
            </a:r>
            <a:r>
              <a:rPr lang="en-US" dirty="0"/>
              <a:t>British Journal of Sports Medicine, </a:t>
            </a:r>
            <a:r>
              <a:rPr lang="ru-RU" dirty="0"/>
              <a:t>ежедневные 30-минутные физические нагрузки умеренной интенсивности, такие как бодрая ходьба, не только улучшают когнитивные показатели, но и повышают когнитивные функции, связанные с принятием более умных и правильных решений. Победа, победа!" 5 </a:t>
            </a:r>
          </a:p>
          <a:p>
            <a:pPr indent="457200">
              <a:lnSpc>
                <a:spcPct val="200000"/>
              </a:lnSpc>
              <a:defRPr sz="1800">
                <a:solidFill>
                  <a:srgbClr val="2C2D30"/>
                </a:solidFill>
                <a:latin typeface="Times New Roman"/>
                <a:ea typeface="Times New Roman"/>
                <a:cs typeface="Times New Roman"/>
                <a:sym typeface="Times New Roman"/>
              </a:defRPr>
            </a:pPr>
            <a:r>
              <a:rPr lang="ru-RU" dirty="0"/>
              <a:t>Существует огромное количество информации, связывающей физические упражнения с улучшением работы мозга. Нам стоит прислушаться к совету Иисуса, который он дал парализованному: "Встань... и ходи" (Иоанна 5:8). Делайте это для своего тела и делайте это для своего разума.</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908005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defRPr sz="1800" b="1">
                <a:solidFill>
                  <a:srgbClr val="2C2D30"/>
                </a:solidFill>
                <a:latin typeface="Times New Roman"/>
                <a:ea typeface="Times New Roman"/>
                <a:cs typeface="Times New Roman"/>
                <a:sym typeface="Times New Roman"/>
              </a:defRPr>
            </a:pPr>
            <a:r>
              <a:rPr lang="ru-RU" dirty="0"/>
              <a:t> ШАГИ, КОТОРЫМ НУЖНО СЛЕДОВАТЬ: </a:t>
            </a:r>
          </a:p>
          <a:p>
            <a:pPr>
              <a:lnSpc>
                <a:spcPct val="200000"/>
              </a:lnSpc>
              <a:defRPr sz="1800" b="1">
                <a:solidFill>
                  <a:srgbClr val="2C2D30"/>
                </a:solidFill>
                <a:latin typeface="Times New Roman"/>
                <a:ea typeface="Times New Roman"/>
                <a:cs typeface="Times New Roman"/>
                <a:sym typeface="Times New Roman"/>
              </a:defRPr>
            </a:pPr>
            <a:r>
              <a:rPr lang="ru-RU" dirty="0"/>
              <a:t>Планируйте время для физических упражнений каждый день.</a:t>
            </a:r>
          </a:p>
          <a:p>
            <a:pPr>
              <a:lnSpc>
                <a:spcPct val="200000"/>
              </a:lnSpc>
              <a:defRPr sz="1800" b="1">
                <a:solidFill>
                  <a:srgbClr val="2C2D30"/>
                </a:solidFill>
                <a:latin typeface="Times New Roman"/>
                <a:ea typeface="Times New Roman"/>
                <a:cs typeface="Times New Roman"/>
                <a:sym typeface="Times New Roman"/>
              </a:defRPr>
            </a:pPr>
            <a:r>
              <a:rPr lang="ru-RU" dirty="0"/>
              <a:t>Ежедневно ходите бодрым шагом в течение 30-60 минут.</a:t>
            </a:r>
          </a:p>
          <a:p>
            <a:pPr>
              <a:lnSpc>
                <a:spcPct val="200000"/>
              </a:lnSpc>
              <a:defRPr sz="1800" b="1">
                <a:solidFill>
                  <a:srgbClr val="2C2D30"/>
                </a:solidFill>
                <a:latin typeface="Times New Roman"/>
                <a:ea typeface="Times New Roman"/>
                <a:cs typeface="Times New Roman"/>
                <a:sym typeface="Times New Roman"/>
              </a:defRPr>
            </a:pPr>
            <a:r>
              <a:rPr lang="ru-RU" dirty="0"/>
              <a:t>Растягивайте тело до и после ходьбы, чтобы избежать травм.</a:t>
            </a:r>
          </a:p>
          <a:p>
            <a:pPr>
              <a:lnSpc>
                <a:spcPct val="200000"/>
              </a:lnSpc>
              <a:defRPr sz="1800" b="1">
                <a:solidFill>
                  <a:srgbClr val="2C2D30"/>
                </a:solidFill>
                <a:latin typeface="Times New Roman"/>
                <a:ea typeface="Times New Roman"/>
                <a:cs typeface="Times New Roman"/>
                <a:sym typeface="Times New Roman"/>
              </a:defRPr>
            </a:pPr>
            <a:r>
              <a:rPr lang="ru-RU" dirty="0"/>
              <a:t>Размышляйте над цитатой из Священного Писания, которую вы хотите запомнить. Повторяйте его в уме.</a:t>
            </a:r>
          </a:p>
          <a:p>
            <a:pPr indent="457200">
              <a:lnSpc>
                <a:spcPct val="200000"/>
              </a:lnSpc>
              <a:defRPr sz="1800">
                <a:solidFill>
                  <a:srgbClr val="2C2D30"/>
                </a:solidFill>
                <a:latin typeface="Times New Roman"/>
                <a:ea typeface="Times New Roman"/>
                <a:cs typeface="Times New Roman"/>
                <a:sym typeface="Times New Roman"/>
              </a:defRPr>
            </a:pPr>
            <a:r>
              <a:rPr lang="ru-RU"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4846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defRPr sz="1800" b="1">
                <a:solidFill>
                  <a:srgbClr val="2C2D30"/>
                </a:solidFill>
                <a:latin typeface="Times New Roman"/>
                <a:ea typeface="Times New Roman"/>
                <a:cs typeface="Times New Roman"/>
                <a:sym typeface="Times New Roman"/>
              </a:defRPr>
            </a:pPr>
            <a:r>
              <a:rPr lang="ru-RU" dirty="0"/>
              <a:t> ШАГИ, КОТОРЫМ НУЖНО СЛЕДОВАТЬ: </a:t>
            </a:r>
          </a:p>
          <a:p>
            <a:pPr>
              <a:lnSpc>
                <a:spcPct val="200000"/>
              </a:lnSpc>
              <a:defRPr sz="1800" b="1">
                <a:solidFill>
                  <a:srgbClr val="2C2D30"/>
                </a:solidFill>
                <a:latin typeface="Times New Roman"/>
                <a:ea typeface="Times New Roman"/>
                <a:cs typeface="Times New Roman"/>
                <a:sym typeface="Times New Roman"/>
              </a:defRPr>
            </a:pPr>
            <a:r>
              <a:rPr lang="ru-RU" dirty="0"/>
              <a:t>Планируйте время для физических упражнений каждый день.</a:t>
            </a:r>
          </a:p>
          <a:p>
            <a:pPr>
              <a:lnSpc>
                <a:spcPct val="200000"/>
              </a:lnSpc>
              <a:defRPr sz="1800" b="1">
                <a:solidFill>
                  <a:srgbClr val="2C2D30"/>
                </a:solidFill>
                <a:latin typeface="Times New Roman"/>
                <a:ea typeface="Times New Roman"/>
                <a:cs typeface="Times New Roman"/>
                <a:sym typeface="Times New Roman"/>
              </a:defRPr>
            </a:pPr>
            <a:r>
              <a:rPr lang="ru-RU" dirty="0"/>
              <a:t>Ежедневно ходите бодрым шагом в течение 30-60 минут.</a:t>
            </a:r>
          </a:p>
          <a:p>
            <a:pPr>
              <a:lnSpc>
                <a:spcPct val="200000"/>
              </a:lnSpc>
              <a:defRPr sz="1800" b="1">
                <a:solidFill>
                  <a:srgbClr val="2C2D30"/>
                </a:solidFill>
                <a:latin typeface="Times New Roman"/>
                <a:ea typeface="Times New Roman"/>
                <a:cs typeface="Times New Roman"/>
                <a:sym typeface="Times New Roman"/>
              </a:defRPr>
            </a:pPr>
            <a:r>
              <a:rPr lang="ru-RU" dirty="0"/>
              <a:t>Растягивайте тело до и после ходьбы, чтобы избежать травм.</a:t>
            </a:r>
          </a:p>
          <a:p>
            <a:pPr>
              <a:lnSpc>
                <a:spcPct val="200000"/>
              </a:lnSpc>
              <a:defRPr sz="1800" b="1">
                <a:solidFill>
                  <a:srgbClr val="2C2D30"/>
                </a:solidFill>
                <a:latin typeface="Times New Roman"/>
                <a:ea typeface="Times New Roman"/>
                <a:cs typeface="Times New Roman"/>
                <a:sym typeface="Times New Roman"/>
              </a:defRPr>
            </a:pPr>
            <a:r>
              <a:rPr lang="ru-RU" dirty="0"/>
              <a:t>Размышляйте над цитатой из Священного Писания, которую вы хотите запомнить. Повторяйте его в уме.</a:t>
            </a:r>
          </a:p>
          <a:p>
            <a:pPr indent="457200">
              <a:lnSpc>
                <a:spcPct val="200000"/>
              </a:lnSpc>
              <a:defRPr sz="1800">
                <a:solidFill>
                  <a:srgbClr val="2C2D30"/>
                </a:solidFill>
                <a:latin typeface="Times New Roman"/>
                <a:ea typeface="Times New Roman"/>
                <a:cs typeface="Times New Roman"/>
                <a:sym typeface="Times New Roman"/>
              </a:defRPr>
            </a:pPr>
            <a:r>
              <a:rPr lang="ru-RU"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590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ru-RU" dirty="0"/>
              <a:t>ШАГИ, КОТОРЫМ НУЖНО СЛЕДОВАТЬ: </a:t>
            </a:r>
          </a:p>
          <a:p>
            <a:pPr>
              <a:lnSpc>
                <a:spcPct val="200000"/>
              </a:lnSpc>
            </a:pPr>
            <a:r>
              <a:rPr lang="ru-RU" dirty="0"/>
              <a:t>Планируйте время для физических упражнений каждый день.</a:t>
            </a:r>
          </a:p>
          <a:p>
            <a:pPr>
              <a:lnSpc>
                <a:spcPct val="200000"/>
              </a:lnSpc>
            </a:pPr>
            <a:r>
              <a:rPr lang="ru-RU" dirty="0"/>
              <a:t>Ежедневно ходите бодрым шагом в течение 30-60 минут.</a:t>
            </a:r>
          </a:p>
          <a:p>
            <a:pPr>
              <a:lnSpc>
                <a:spcPct val="200000"/>
              </a:lnSpc>
            </a:pPr>
            <a:r>
              <a:rPr lang="ru-RU" dirty="0"/>
              <a:t>Растягивайте тело до и после ходьбы, чтобы избежать травм.</a:t>
            </a:r>
          </a:p>
          <a:p>
            <a:pPr>
              <a:lnSpc>
                <a:spcPct val="200000"/>
              </a:lnSpc>
            </a:pPr>
            <a:r>
              <a:rPr lang="ru-RU" dirty="0"/>
              <a:t>Размышляйте над цитатой из Священного Писания, которую хотите запомнить. Повторяйте его в уме.</a:t>
            </a:r>
            <a:endParaRPr lang="ru-RU" sz="1800" dirty="0">
              <a:latin typeface="Times New Roman"/>
              <a:ea typeface="Times New Roman"/>
              <a:cs typeface="Times New Roman"/>
              <a:sym typeface="Times New Roman"/>
            </a:endParaRPr>
          </a:p>
          <a:p>
            <a:pPr indent="457200">
              <a:lnSpc>
                <a:spcPct val="200000"/>
              </a:lnSpc>
              <a:defRPr sz="1800">
                <a:solidFill>
                  <a:srgbClr val="2C2D30"/>
                </a:solidFill>
                <a:latin typeface="Times New Roman"/>
                <a:ea typeface="Times New Roman"/>
                <a:cs typeface="Times New Roman"/>
                <a:sym typeface="Times New Roman"/>
              </a:defRPr>
            </a:pPr>
            <a:r>
              <a:rPr lang="ru-RU" dirty="0"/>
              <a:t> </a:t>
            </a:r>
          </a:p>
          <a:p>
            <a:pPr marL="0" marR="0">
              <a:lnSpc>
                <a:spcPct val="200000"/>
              </a:lnSpc>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65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solidFill>
                  <a:srgbClr val="2C2D30"/>
                </a:solidFill>
                <a:latin typeface="Times New Roman"/>
                <a:ea typeface="Times New Roman"/>
                <a:cs typeface="Times New Roman"/>
                <a:sym typeface="Times New Roman"/>
              </a:defRPr>
            </a:pPr>
            <a:r>
              <a:rPr lang="ru-RU" dirty="0"/>
              <a:t>ВЫУЧИТЬ БИБЛИЮ НАИЗУСТЬ</a:t>
            </a:r>
          </a:p>
          <a:p>
            <a:pPr>
              <a:defRPr>
                <a:solidFill>
                  <a:srgbClr val="2C2D30"/>
                </a:solidFill>
                <a:latin typeface="Times New Roman"/>
                <a:ea typeface="Times New Roman"/>
                <a:cs typeface="Times New Roman"/>
                <a:sym typeface="Times New Roman"/>
              </a:defRPr>
            </a:pPr>
            <a:r>
              <a:rPr lang="ru-RU" dirty="0"/>
              <a:t>Исследования показывают, что любые упражнения для мозга улучшают память и снижают вероятность развития слабоумия и болезни Альцгеймера. Однако ничто так не помогает сохранить молодость мозга, как наполнение его Божьим Словом. Поэтому ежедневные усилия по заучиванию Божьего Слова приведут к тому, что ваш разум станет сильнее и мощнее. </a:t>
            </a:r>
          </a:p>
          <a:p>
            <a:pPr>
              <a:defRPr>
                <a:solidFill>
                  <a:srgbClr val="2C2D30"/>
                </a:solidFill>
                <a:latin typeface="Times New Roman"/>
                <a:ea typeface="Times New Roman"/>
                <a:cs typeface="Times New Roman"/>
                <a:sym typeface="Times New Roman"/>
              </a:defRPr>
            </a:pPr>
            <a:r>
              <a:rPr lang="ru-RU" dirty="0"/>
              <a:t>Эллен Г. Уайт говорит об этом следующим образом: "Библия - лучшая книга в мире для развития интеллектуальной культуры. Ее изучение облагораживает ум, укрепляет память и обостряет интеллект больше, чем изучение всех предметов, охваченных человеческой философией. Великие темы, которые в ней представлены, достойная простота, с которой эти темы рассматриваются, свет, проливаемый на великие проблемы жизни, придают силу и бодрость пониманию".6  </a:t>
            </a:r>
          </a:p>
          <a:p>
            <a:pPr>
              <a:defRPr>
                <a:solidFill>
                  <a:srgbClr val="2C2D30"/>
                </a:solidFill>
                <a:latin typeface="Times New Roman"/>
                <a:ea typeface="Times New Roman"/>
                <a:cs typeface="Times New Roman"/>
                <a:sym typeface="Times New Roman"/>
              </a:defRPr>
            </a:pPr>
            <a:r>
              <a:rPr lang="ru-RU" dirty="0"/>
              <a:t>Заучивание Библии наизусть сделает для вас четыре мощные вещи: 1. Придаст вам интеллектуальную культуру, 2. Расширит ваш кругозор, 3. Укрепит вашу память и 4. Она обострит ваш интеллект. Поэтому заучивание Божьего Слова улучшит вашу память и способность мыслить и запоминать.</a:t>
            </a:r>
          </a:p>
          <a:p>
            <a:pPr>
              <a:defRPr>
                <a:solidFill>
                  <a:srgbClr val="2C2D30"/>
                </a:solidFill>
                <a:latin typeface="Times New Roman"/>
                <a:ea typeface="Times New Roman"/>
                <a:cs typeface="Times New Roman"/>
                <a:sym typeface="Times New Roman"/>
              </a:defRPr>
            </a:pPr>
            <a:r>
              <a:rPr lang="ru-RU" dirty="0"/>
              <a:t> </a:t>
            </a:r>
          </a:p>
          <a:p>
            <a:pPr>
              <a:defRPr>
                <a:solidFill>
                  <a:srgbClr val="2C2D30"/>
                </a:solidFill>
                <a:latin typeface="Times New Roman"/>
                <a:ea typeface="Times New Roman"/>
                <a:cs typeface="Times New Roman"/>
                <a:sym typeface="Times New Roman"/>
              </a:defRPr>
            </a:pPr>
            <a:r>
              <a:rPr lang="ru-RU" dirty="0"/>
              <a:t>ЧТО НУЖНО ДЕЛАТЬ: </a:t>
            </a:r>
          </a:p>
          <a:p>
            <a:pPr>
              <a:defRPr>
                <a:solidFill>
                  <a:srgbClr val="2C2D30"/>
                </a:solidFill>
                <a:latin typeface="Times New Roman"/>
                <a:ea typeface="Times New Roman"/>
                <a:cs typeface="Times New Roman"/>
                <a:sym typeface="Times New Roman"/>
              </a:defRPr>
            </a:pPr>
            <a:r>
              <a:rPr lang="ru-RU" dirty="0"/>
              <a:t>Заучивайте по пять стихов из Библии каждый день.</a:t>
            </a:r>
          </a:p>
          <a:p>
            <a:pPr>
              <a:defRPr>
                <a:solidFill>
                  <a:srgbClr val="2C2D30"/>
                </a:solidFill>
                <a:latin typeface="Times New Roman"/>
                <a:ea typeface="Times New Roman"/>
                <a:cs typeface="Times New Roman"/>
                <a:sym typeface="Times New Roman"/>
              </a:defRPr>
            </a:pPr>
            <a:r>
              <a:rPr lang="ru-RU" dirty="0"/>
              <a:t>Начните с одного стиха в день и добавляйте больше, когда почувствуете уверенность в Господе.</a:t>
            </a:r>
          </a:p>
          <a:p>
            <a:pPr>
              <a:defRPr>
                <a:solidFill>
                  <a:srgbClr val="2C2D30"/>
                </a:solidFill>
                <a:latin typeface="Times New Roman"/>
                <a:ea typeface="Times New Roman"/>
                <a:cs typeface="Times New Roman"/>
                <a:sym typeface="Times New Roman"/>
              </a:defRPr>
            </a:pPr>
            <a:r>
              <a:rPr lang="ru-RU" dirty="0"/>
              <a:t>Просите Святого Духа помочь вам вспомнить то, что вы выучили.</a:t>
            </a:r>
          </a:p>
          <a:p>
            <a:pPr>
              <a:defRPr>
                <a:solidFill>
                  <a:srgbClr val="2C2D30"/>
                </a:solidFill>
                <a:latin typeface="Times New Roman"/>
                <a:ea typeface="Times New Roman"/>
                <a:cs typeface="Times New Roman"/>
                <a:sym typeface="Times New Roman"/>
              </a:defRPr>
            </a:pPr>
            <a:r>
              <a:rPr lang="ru-RU" dirty="0"/>
              <a:t>Перечитывайте Писания ежедневно.</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76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841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D4FAB-C76F-D34E-BFDC-B813B1F08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88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СС оказывает качественное влияние на церковь. Потому что при правильном проведении может улучшить церковь. Это означает, что она может сделать ее лучше. Качество церкви.</a:t>
            </a:r>
          </a:p>
          <a:p>
            <a:r>
              <a:rPr lang="ru-RU" dirty="0"/>
              <a:t>2. СС имеет количественное влияние на церковь. Почему, потому что при правильном проведении может увеличить церковь. Что это значит. Что он может сделать ее больше. Она может заставить ее расти.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D4FAB-C76F-D34E-BFDC-B813B1F08F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5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latin typeface="Times Roman"/>
                <a:ea typeface="Times Roman"/>
                <a:cs typeface="Times Roman"/>
                <a:sym typeface="Times Roman"/>
              </a:defRPr>
            </a:pPr>
            <a:r>
              <a:rPr lang="ru-RU" dirty="0"/>
              <a:t>Вопрос не в том, меняют ли интернет и цифровые устройства наш мозг? Вопрос в том, как? </a:t>
            </a:r>
            <a:br>
              <a:rPr lang="ru-RU" dirty="0"/>
            </a:br>
            <a:endParaRPr lang="ru-RU" dirty="0"/>
          </a:p>
          <a:p>
            <a:pPr>
              <a:defRPr>
                <a:solidFill>
                  <a:srgbClr val="211D1E"/>
                </a:solidFill>
                <a:latin typeface="Times Roman"/>
                <a:ea typeface="Times Roman"/>
                <a:cs typeface="Times Roman"/>
                <a:sym typeface="Times Roman"/>
              </a:defRPr>
            </a:pPr>
            <a:r>
              <a:rPr lang="ru-RU" dirty="0"/>
              <a:t>Суть в том, что мы ограничены в количестве вещей, на которые можем сознательно обращать внимание одновременно. И нам приходится работать, чтобы сохранять концентрацию внимания, когда наш мозг занят отслеживанием окружающей среды в поисках важной информации. А когда эта среда включает в себя </a:t>
            </a:r>
            <a:r>
              <a:rPr lang="ru-RU" dirty="0">
                <a:solidFill>
                  <a:srgbClr val="000000"/>
                </a:solidFill>
              </a:rPr>
              <a:t>стремительный</a:t>
            </a:r>
            <a:r>
              <a:rPr lang="ru-RU" dirty="0"/>
              <a:t>, полный сладостей для глаз мир цифровых медиа, удерживать внимание в течение длительного периода времени становится практически невозможно. </a:t>
            </a:r>
          </a:p>
          <a:p>
            <a:pPr>
              <a:defRPr>
                <a:solidFill>
                  <a:srgbClr val="211D1E"/>
                </a:solidFill>
                <a:latin typeface="Times Roman"/>
                <a:ea typeface="Times Roman"/>
                <a:cs typeface="Times Roman"/>
                <a:sym typeface="Times Roman"/>
              </a:defRPr>
            </a:pPr>
            <a:endParaRPr lang="ru-RU" dirty="0"/>
          </a:p>
          <a:p>
            <a:pPr>
              <a:defRPr i="1">
                <a:solidFill>
                  <a:srgbClr val="FFFFFF"/>
                </a:solidFill>
                <a:latin typeface="+mj-lt"/>
                <a:ea typeface="+mj-ea"/>
                <a:cs typeface="+mj-cs"/>
                <a:sym typeface="Helvetica"/>
              </a:defRPr>
            </a:pPr>
            <a:r>
              <a:rPr lang="ru-RU" dirty="0"/>
              <a:t>Профессор Индре </a:t>
            </a:r>
            <a:r>
              <a:rPr lang="ru-RU" dirty="0" err="1"/>
              <a:t>Висконтас</a:t>
            </a:r>
            <a:endParaRPr lang="ru-RU" dirty="0"/>
          </a:p>
          <a:p>
            <a:pPr>
              <a:defRPr i="1">
                <a:solidFill>
                  <a:srgbClr val="FFFFFF"/>
                </a:solidFill>
                <a:latin typeface="+mj-lt"/>
                <a:ea typeface="+mj-ea"/>
                <a:cs typeface="+mj-cs"/>
                <a:sym typeface="Helvetica"/>
              </a:defRPr>
            </a:pPr>
            <a:r>
              <a:rPr lang="ru-RU" dirty="0"/>
              <a:t>Университет Сан-Франциско;</a:t>
            </a:r>
          </a:p>
          <a:p>
            <a:pPr>
              <a:defRPr i="1">
                <a:solidFill>
                  <a:srgbClr val="FFFFFF"/>
                </a:solidFill>
                <a:latin typeface="+mj-lt"/>
                <a:ea typeface="+mj-ea"/>
                <a:cs typeface="+mj-cs"/>
                <a:sym typeface="Helvetica"/>
              </a:defRPr>
            </a:pPr>
            <a:r>
              <a:rPr lang="ru-RU" dirty="0"/>
              <a:t>Музыкальная консерватория Сан-Франциско</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31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200000"/>
              </a:lnSpc>
              <a:buSzPct val="100000"/>
              <a:buAutoNum type="arabicPeriod"/>
              <a:tabLst>
                <a:tab pos="457200" algn="l"/>
              </a:tabLst>
              <a:defRPr b="1">
                <a:solidFill>
                  <a:srgbClr val="2C2D30"/>
                </a:solidFill>
                <a:latin typeface="Times New Roman"/>
                <a:ea typeface="Times New Roman"/>
                <a:cs typeface="Times New Roman"/>
                <a:sym typeface="Times New Roman"/>
              </a:defRPr>
            </a:pPr>
            <a:r>
              <a:rPr lang="ru-RU" dirty="0"/>
              <a:t>НАПИСАНИЕ БИБЛИИ ОТ РУКИ</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Письмо от руки может сделать вас умнее, улучшив умственную деятельность вашего мозга. Именно так. Многие исследования показывают, что письмо от руки вызывает более глубокую электрическую активность в мозге. Следовательно, почерк заставляет мозг больше учиться и сохранять усвоенную информацию. Именно поэтому учебные заведения пытаются внедрить политику, обеспечивающую минимальное обучение детей скорописи, чтобы они могли извлечь пользу из этого упражнения. </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Одри ван дер Меер, нейробиолог и профессор Норвежского университета науки и технологии, обнаружила: "Использование ручки и бумаги дает мозгу больше "крючков", на которые можно повесить воспоминания. Ручной почерк вызывает гораздо большую активность в сенсомоторных отделах мозга. При нажатии ручки на бумагу активизируются многие органы чувств, вы видите буквы, которые пишете, и слышите звуки, которые издаете при письме. Эти сенсорные ощущения создают контакт между различными частями мозга и открывают мозг для обучения. Мы и учимся лучше, и запоминаем лучше "1.</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Доктор Уильям Р. Клемм в своей статье "Почему почерк может сделать вас умнее" пишет, что исследователи нашли удивительные доказательства в пользу того, чтобы отложить клавиатуру и взяться за ручку и бумагу. "В случае обучения скорописи мозг развивает функциональную специализацию, которая объединяет ощущения, контроль движений и мышление", - говорит Клемм. "Исследования визуализации мозга показывают, что при обучении скорописи </a:t>
            </a:r>
            <a:r>
              <a:rPr lang="ru-RU" dirty="0" err="1"/>
              <a:t>псевдобукв</a:t>
            </a:r>
            <a:r>
              <a:rPr lang="ru-RU" dirty="0"/>
              <a:t> </a:t>
            </a:r>
            <a:r>
              <a:rPr lang="ru-RU" dirty="0" err="1"/>
              <a:t>коактивируется</a:t>
            </a:r>
            <a:r>
              <a:rPr lang="ru-RU" dirty="0"/>
              <a:t> множество областей мозга, нежели при обучении письму или просто визуальной тренировке". </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Данные исследования ван дер Меера показывают, что "скоропись подготавливает мозг к обучению, синхронизируя мозговые волны в диапазоне тета-ритма (4-7 Гц)... Такая колебательная нейронная активность в этих конкретных областях мозга важна для памяти и кодирования новой информации и, таким образом, обеспечивает мозгу оптимальные условия для обучения".  </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Вот вывод этих исследований: "Мы пришли к выводу, что в связи с преимуществами сенсорно-моторной интеграции, обусловленной более активным задействованием органов чувств, а также тонкими и контролируемыми движениями руки при письме от руки и рисовании, крайне важно поддерживать оба вида деятельности в учебной среде, чтобы облегчить и оптимизировать процесс обучения". 4Технологии сделали почерк практически ненужным, и многие люди считают его бесполезным. Однако почерк - это занятие, которое может улучшить наши когнитивные функции. Вовлечение как можно большего количества органов чувств в наши усилия по написанию Слова Божьего на наших сердцах приведет к лучшему запоминанию библейских стихов, хранящихся в памяти.</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 </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ЧТО ДЕЛАТЬ: </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Ежедневно выписывайте от руки стихи из Библии, которые вы хотите запомнить.</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Воспользуйтесь "Руководством по изучению Библии в субботней школе для молодых взрослых - </a:t>
            </a:r>
            <a:r>
              <a:rPr lang="en-US" dirty="0" err="1"/>
              <a:t>InVerse</a:t>
            </a:r>
            <a:r>
              <a:rPr lang="en-US" dirty="0"/>
              <a:t>", </a:t>
            </a:r>
            <a:r>
              <a:rPr lang="ru-RU" dirty="0"/>
              <a:t>чтобы иметь ежедневный опыт написания Божьего Слова от руки.</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Напишите пару предложений, попросив у Бога духовной мудрости для запоминания Его Слова. </a:t>
            </a:r>
          </a:p>
          <a:p>
            <a:pPr>
              <a:lnSpc>
                <a:spcPct val="200000"/>
              </a:lnSpc>
              <a:tabLst>
                <a:tab pos="457200" algn="l"/>
              </a:tabLst>
              <a:defRPr b="1">
                <a:solidFill>
                  <a:srgbClr val="2C2D30"/>
                </a:solidFill>
                <a:latin typeface="Times New Roman"/>
                <a:ea typeface="Times New Roman"/>
                <a:cs typeface="Times New Roman"/>
                <a:sym typeface="Times New Roman"/>
              </a:defRPr>
            </a:pPr>
            <a:r>
              <a:rPr lang="ru-RU" dirty="0"/>
              <a:t>Написав библейский стих, попросите Святого Духа помочь вам закрепить его в памяти.</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C86D9-5723-7A42-ACAA-564D7F0403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2045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200000"/>
              </a:lnSpc>
              <a:buSzPct val="100000"/>
              <a:buAutoNum type="arabicPeriod"/>
              <a:tabLst>
                <a:tab pos="457200" algn="l"/>
              </a:tabLst>
              <a:defRPr sz="1800" b="1">
                <a:solidFill>
                  <a:srgbClr val="2C2D30"/>
                </a:solidFill>
                <a:latin typeface="Times New Roman"/>
                <a:ea typeface="Times New Roman"/>
                <a:cs typeface="Times New Roman"/>
                <a:sym typeface="Times New Roman"/>
              </a:defRPr>
            </a:pPr>
            <a:r>
              <a:rPr lang="ru-RU" dirty="0"/>
              <a:t>НАПИСАНИЕ БИБЛИИ ОТ РУКИ</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dirty="0"/>
              <a:t>Письмо от руки может сделать вас умнее, улучшив умственную деятельность вашего мозга. Именно так. Многие исследования показывают, что письмо от руки вызывает более глубокую электрическую активность в мозге. Следовательно, почерк заставляет мозг больше учиться и сохранять усвоенную информацию. Именно поэтому учебные заведения пытаются внедрить политику, обеспечивающую минимальное обучение детей скорописи, чтобы они могли извлечь пользу из этого упражнения. </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dirty="0"/>
              <a:t>Одри ван дер Меер, нейробиолог и профессор Норвежского университета науки и технологии, обнаружила: "Использование ручки и бумаги дает мозгу больше "крючков", на которые можно повесить воспоминания. Ручной почерк вызывает гораздо большую активность в сенсомоторных отделах мозга. При нажатии ручки на бумагу активируются многие органы чувств, вы видите буквы, которые пишете, и слышите звуки, которые издаете при письме. Эти сенсорные ощущения создают контакт между различными частями мозга и открывают мозг для обучения. Мы и учимся лучше, и запоминаем лучше "1.</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dirty="0"/>
              <a:t>Доктор Уильям Р. Клемм в своей статье "Почему почерк может сделать вас умнее" пишет, что исследователи нашли удивительные доказательства в пользу того, чтобы отложить клавиатуру и взяться за ручку и бумагу. "В случае обучения скорописи мозг развивает функциональную специализацию, которая объединяет ощущения, контроль движений и мышление", - говорит Клемм. "Исследования визуализации мозга показывают, что при обучении скорописи </a:t>
            </a:r>
            <a:r>
              <a:rPr lang="ru-RU" dirty="0" err="1"/>
              <a:t>псевдобукв</a:t>
            </a:r>
            <a:r>
              <a:rPr lang="ru-RU" dirty="0"/>
              <a:t>, а не письма или просто визуальной тренировки, </a:t>
            </a:r>
            <a:r>
              <a:rPr lang="ru-RU" dirty="0" err="1"/>
              <a:t>коактивируются</a:t>
            </a:r>
            <a:r>
              <a:rPr lang="ru-RU" dirty="0"/>
              <a:t> сразу несколько областей мозга". </a:t>
            </a:r>
            <a:r>
              <a:rPr lang="ru-RU" b="0" dirty="0"/>
              <a:t>Данные исследования ван дер Меера показывают, что "скоропись подготавливает мозг к обучению посредством синхронизации мозговых центров в диапазоне тета-ритмов (4-7 Гц). . . </a:t>
            </a:r>
            <a:r>
              <a:rPr lang="en-US" b="0" dirty="0"/>
              <a:t>Esta </a:t>
            </a:r>
            <a:r>
              <a:rPr lang="en-US" b="0" dirty="0" err="1"/>
              <a:t>actividad</a:t>
            </a:r>
            <a:r>
              <a:rPr lang="en-US" b="0" dirty="0"/>
              <a:t> neuronal </a:t>
            </a:r>
            <a:r>
              <a:rPr lang="en-US" b="0" dirty="0" err="1"/>
              <a:t>oscilatoria</a:t>
            </a:r>
            <a:r>
              <a:rPr lang="en-US" b="0" dirty="0"/>
              <a:t> </a:t>
            </a:r>
            <a:r>
              <a:rPr lang="en-US" b="0" dirty="0" err="1"/>
              <a:t>en</a:t>
            </a:r>
            <a:r>
              <a:rPr lang="en-US" b="0" dirty="0"/>
              <a:t> </a:t>
            </a:r>
            <a:r>
              <a:rPr lang="en-US" b="0" dirty="0" err="1"/>
              <a:t>estas</a:t>
            </a:r>
            <a:r>
              <a:rPr lang="en-US" b="0" dirty="0"/>
              <a:t> </a:t>
            </a:r>
            <a:r>
              <a:rPr lang="en-US" b="0" dirty="0" err="1"/>
              <a:t>áreas</a:t>
            </a:r>
            <a:r>
              <a:rPr lang="en-US" b="0" dirty="0"/>
              <a:t> </a:t>
            </a:r>
            <a:r>
              <a:rPr lang="en-US" b="0" dirty="0" err="1"/>
              <a:t>cerebrales</a:t>
            </a:r>
            <a:r>
              <a:rPr lang="en-US" b="0" dirty="0"/>
              <a:t> </a:t>
            </a:r>
            <a:r>
              <a:rPr lang="en-US" b="0" dirty="0" err="1"/>
              <a:t>particulares</a:t>
            </a:r>
            <a:r>
              <a:rPr lang="en-US" b="0" dirty="0"/>
              <a:t> es </a:t>
            </a:r>
            <a:r>
              <a:rPr lang="en-US" b="0" dirty="0" err="1"/>
              <a:t>importante</a:t>
            </a:r>
            <a:r>
              <a:rPr lang="en-US" b="0" dirty="0"/>
              <a:t> para la </a:t>
            </a:r>
            <a:r>
              <a:rPr lang="en-US" b="0" dirty="0" err="1"/>
              <a:t>memoria</a:t>
            </a:r>
            <a:r>
              <a:rPr lang="en-US" b="0" dirty="0"/>
              <a:t> y para la </a:t>
            </a:r>
            <a:r>
              <a:rPr lang="en-US" b="0" dirty="0" err="1"/>
              <a:t>codificación</a:t>
            </a:r>
            <a:r>
              <a:rPr lang="en-US" b="0" dirty="0"/>
              <a:t> de </a:t>
            </a:r>
            <a:r>
              <a:rPr lang="en-US" b="0" dirty="0" err="1"/>
              <a:t>nueva</a:t>
            </a:r>
            <a:r>
              <a:rPr lang="en-US" b="0" dirty="0"/>
              <a:t> </a:t>
            </a:r>
            <a:r>
              <a:rPr lang="en-US" b="0" dirty="0" err="1"/>
              <a:t>información</a:t>
            </a:r>
            <a:r>
              <a:rPr lang="en-US" b="0" dirty="0"/>
              <a:t> y, </a:t>
            </a:r>
            <a:r>
              <a:rPr lang="en-US" b="0" dirty="0" err="1"/>
              <a:t>por</a:t>
            </a:r>
            <a:r>
              <a:rPr lang="en-US" b="0" dirty="0"/>
              <a:t> lo tanto, </a:t>
            </a:r>
            <a:r>
              <a:rPr lang="en-US" b="0" dirty="0" err="1"/>
              <a:t>proporciona</a:t>
            </a:r>
            <a:r>
              <a:rPr lang="en-US" b="0" dirty="0"/>
              <a:t> al </a:t>
            </a:r>
            <a:r>
              <a:rPr lang="en-US" b="0" dirty="0" err="1"/>
              <a:t>cerebro</a:t>
            </a:r>
            <a:r>
              <a:rPr lang="en-US" b="0" dirty="0"/>
              <a:t> the optimal conditions for learning".  </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Вот вывод этих исследований: "Мы пришли к выводу, что из-за преимуществ сенсорно-моторной интеграции, обусловленной более активным задействованием органов чувств, а также тонких и контролируемых движений руки при письме от руки и рисовании, крайне важно поддерживать оба вида деятельности в учебной среде, чтобы облегчить и оптимизировать процесс обучения "4. </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Технологии сделали почерк практически ненужным, и многие люди считают его бесполезным. Однако почерк - это занятие, которое может улучшить наши когнитивные функции. Вовлечение как можно большего числа органов чувств в наши усилия по написанию Слова Божьего на наших сердцах приведет к лучшему запоминанию библейских стихов, хранящихся в памяти.</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 </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ЧТО ДЕЛАТЬ: </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Ежедневно выписывайте от руки стихи из Библии, которые вы хотите запомнить.</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Воспользуйтесь "Руководством по изучению Библии в субботней школе для молодых взрослых - </a:t>
            </a:r>
            <a:r>
              <a:rPr lang="en-US" b="0" dirty="0" err="1"/>
              <a:t>InVerse</a:t>
            </a:r>
            <a:r>
              <a:rPr lang="en-US" b="0" dirty="0"/>
              <a:t>", </a:t>
            </a:r>
            <a:r>
              <a:rPr lang="ru-RU" b="0" dirty="0"/>
              <a:t>чтобы иметь ежедневный опыт написания Божьего Слова от руки.</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Напишите пару предложений, попросив у Бога духовной мудрости для запоминания Его Слова. </a:t>
            </a:r>
          </a:p>
          <a:p>
            <a:pPr>
              <a:lnSpc>
                <a:spcPct val="200000"/>
              </a:lnSpc>
              <a:tabLst>
                <a:tab pos="457200" algn="l"/>
              </a:tabLst>
              <a:defRPr sz="1800" b="1">
                <a:solidFill>
                  <a:srgbClr val="2C2D30"/>
                </a:solidFill>
                <a:latin typeface="Times New Roman"/>
                <a:ea typeface="Times New Roman"/>
                <a:cs typeface="Times New Roman"/>
                <a:sym typeface="Times New Roman"/>
              </a:defRPr>
            </a:pPr>
            <a:r>
              <a:rPr lang="ru-RU" b="0" dirty="0"/>
              <a:t>Написав библейский стих, попросите Святого Духа помочь вам закрепить его в памяти.</a:t>
            </a:r>
          </a:p>
          <a:p>
            <a:pPr marL="342900" marR="0" lvl="0" indent="-342900">
              <a:lnSpc>
                <a:spcPct val="200000"/>
              </a:lnSpc>
              <a:spcBef>
                <a:spcPts val="0"/>
              </a:spcBef>
              <a:spcAft>
                <a:spcPts val="0"/>
              </a:spcAft>
              <a:buFont typeface="+mj-lt"/>
              <a:buAutoNum type="arabicPeriod"/>
              <a:tabLst>
                <a:tab pos="457200" algn="l"/>
              </a:tabLst>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C86D9-5723-7A42-ACAA-564D7F0403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7536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200000"/>
              </a:lnSpc>
              <a:buSzPct val="100000"/>
              <a:buAutoNum type="arabicPeriod"/>
              <a:tabLst>
                <a:tab pos="457200" algn="l"/>
              </a:tabLst>
              <a:defRPr sz="1800" b="1">
                <a:solidFill>
                  <a:srgbClr val="2C2D30"/>
                </a:solidFill>
                <a:latin typeface="Times New Roman"/>
                <a:ea typeface="Times New Roman"/>
                <a:cs typeface="Times New Roman"/>
                <a:sym typeface="Times New Roman"/>
              </a:defRPr>
            </a:pPr>
            <a:r>
              <a:rPr lang="ru-RU" sz="2800" dirty="0"/>
              <a:t>ПЕРЕПИСЫВАТЬ БИБЛИЮ ОТ РУКИ</a:t>
            </a:r>
          </a:p>
          <a:p>
            <a:pPr indent="457200">
              <a:lnSpc>
                <a:spcPct val="200000"/>
              </a:lnSpc>
              <a:defRPr sz="1800">
                <a:solidFill>
                  <a:srgbClr val="2C2D30"/>
                </a:solidFill>
                <a:latin typeface="Times New Roman"/>
                <a:ea typeface="Times New Roman"/>
                <a:cs typeface="Times New Roman"/>
                <a:sym typeface="Times New Roman"/>
              </a:defRPr>
            </a:pPr>
            <a:r>
              <a:rPr lang="ru-RU" sz="2800" dirty="0"/>
              <a:t>Писать от руки может помочь вам стать более интеллектуальным и улучшить умственную активность вашего мозга. Вот как. Многие исследования показывают, что письменная работа с помощью рук приводит к более глубокой активации головного мозга. В результате этого письменная работа заставляет мозг больше учиться и запоминать информацию, которую он усвоил. Именно по этой причине образовательные учреждения пытаются принять политику, гарантирующую, что дети получат минимальный уровень обучения письму, чтобы гарантировать получение выгоды от этого упражнения. </a:t>
            </a:r>
          </a:p>
          <a:p>
            <a:pPr indent="457200">
              <a:lnSpc>
                <a:spcPct val="200000"/>
              </a:lnSpc>
              <a:defRPr sz="1800">
                <a:solidFill>
                  <a:srgbClr val="2C2D30"/>
                </a:solidFill>
                <a:latin typeface="Times New Roman"/>
                <a:ea typeface="Times New Roman"/>
                <a:cs typeface="Times New Roman"/>
                <a:sym typeface="Times New Roman"/>
              </a:defRPr>
            </a:pPr>
            <a:r>
              <a:rPr lang="ru-RU" sz="2800" dirty="0"/>
              <a:t>Одри ван дер Меер, нейробиолог и профессор </a:t>
            </a:r>
            <a:r>
              <a:rPr lang="ru-RU" sz="2800" dirty="0" err="1"/>
              <a:t>Норуэгского</a:t>
            </a:r>
            <a:r>
              <a:rPr lang="ru-RU" sz="2800" dirty="0"/>
              <a:t> университета науки и технологий, обнаружила: </a:t>
            </a:r>
            <a:r>
              <a:rPr lang="ru-RU" sz="2800" dirty="0">
                <a:solidFill>
                  <a:srgbClr val="000000"/>
                </a:solidFill>
              </a:rPr>
              <a:t>"Использование листов бумаги и бумаги дает мозгу больше "полос" для запоминания. Написание на бумаге вызывает гораздо большую активность сенсорно-моторных частей головного мозга. Многие чувства активизируются при нажатии на бумагу, просмотре букв, которые пишутся, и при прослушивании звуков, которые издаются во время написания. Эти сенсорные ощущения создают контакт между различными частями головного мозга и способствуют обучению. Все учатся лучше и записывают лучше".</a:t>
            </a:r>
            <a:r>
              <a:rPr lang="ru-RU" sz="2800" baseline="30000" dirty="0">
                <a:solidFill>
                  <a:srgbClr val="000000"/>
                </a:solidFill>
              </a:rPr>
              <a:t>1</a:t>
            </a:r>
          </a:p>
          <a:p>
            <a:pPr indent="457200">
              <a:lnSpc>
                <a:spcPct val="200000"/>
              </a:lnSpc>
              <a:defRPr sz="1800">
                <a:solidFill>
                  <a:srgbClr val="2C2D30"/>
                </a:solidFill>
                <a:latin typeface="Times New Roman"/>
                <a:ea typeface="Times New Roman"/>
                <a:cs typeface="Times New Roman"/>
                <a:sym typeface="Times New Roman"/>
              </a:defRPr>
            </a:pPr>
            <a:r>
              <a:rPr lang="ru-RU" sz="2800" dirty="0"/>
              <a:t>Доктор Уильям Р. Клемм в своей статье "Почему написание текста человеком может сделать вас более интеллектуальным" говорит, что исследователи нашли удивительное доказательство того, что вы можете отложить телефон на одну сторону и использовать бумагу и листы бумаги. "В случае обучения курсивному письму мозг развивает особую функциональность, которая объединяет ощущения, управление движением и мышление", - говорит Клемм. "</a:t>
            </a:r>
            <a:r>
              <a:rPr lang="en-US" sz="2800" dirty="0"/>
              <a:t>Los </a:t>
            </a:r>
            <a:r>
              <a:rPr lang="en-US" sz="2800" dirty="0" err="1"/>
              <a:t>estudios</a:t>
            </a:r>
            <a:r>
              <a:rPr lang="en-US" sz="2800" dirty="0"/>
              <a:t> de </a:t>
            </a:r>
            <a:r>
              <a:rPr lang="en-US" sz="2800" dirty="0" err="1"/>
              <a:t>imágenes</a:t>
            </a:r>
            <a:r>
              <a:rPr lang="en-US" sz="2800" dirty="0"/>
              <a:t> </a:t>
            </a:r>
            <a:r>
              <a:rPr lang="en-US" sz="2800" dirty="0" err="1"/>
              <a:t>cerebrales</a:t>
            </a:r>
            <a:r>
              <a:rPr lang="en-US" sz="2800" dirty="0"/>
              <a:t> </a:t>
            </a:r>
            <a:r>
              <a:rPr lang="en-US" sz="2800" dirty="0" err="1"/>
              <a:t>revelan</a:t>
            </a:r>
            <a:r>
              <a:rPr lang="en-US" sz="2800" dirty="0"/>
              <a:t> que </a:t>
            </a:r>
            <a:r>
              <a:rPr lang="en-US" sz="2800" dirty="0" err="1"/>
              <a:t>múltiple</a:t>
            </a:r>
            <a:r>
              <a:rPr lang="en-US" sz="2800" dirty="0"/>
              <a:t> </a:t>
            </a:r>
            <a:r>
              <a:rPr lang="en-US" sz="2800" dirty="0" err="1"/>
              <a:t>áreas</a:t>
            </a:r>
            <a:r>
              <a:rPr lang="en-US" sz="2800" dirty="0"/>
              <a:t> del </a:t>
            </a:r>
            <a:r>
              <a:rPr lang="en-US" sz="2800" dirty="0" err="1"/>
              <a:t>cerebro</a:t>
            </a:r>
            <a:r>
              <a:rPr lang="en-US" sz="2800" dirty="0"/>
              <a:t> se </a:t>
            </a:r>
            <a:r>
              <a:rPr lang="en-US" sz="2800" dirty="0" err="1"/>
              <a:t>coactivan</a:t>
            </a:r>
            <a:r>
              <a:rPr lang="en-US" sz="2800" dirty="0"/>
              <a:t> </a:t>
            </a:r>
            <a:r>
              <a:rPr lang="en-US" sz="2800" dirty="0" err="1"/>
              <a:t>durante</a:t>
            </a:r>
            <a:r>
              <a:rPr lang="en-US" sz="2800" dirty="0"/>
              <a:t> </a:t>
            </a:r>
            <a:r>
              <a:rPr lang="en-US" sz="2800" dirty="0" err="1"/>
              <a:t>el</a:t>
            </a:r>
            <a:r>
              <a:rPr lang="en-US" sz="2800" dirty="0"/>
              <a:t> </a:t>
            </a:r>
            <a:r>
              <a:rPr lang="en-US" sz="2800" dirty="0" err="1"/>
              <a:t>aprendizaje</a:t>
            </a:r>
            <a:r>
              <a:rPr lang="en-US" sz="2800" dirty="0"/>
              <a:t> de la </a:t>
            </a:r>
            <a:r>
              <a:rPr lang="en-US" sz="2800" dirty="0" err="1"/>
              <a:t>escritura</a:t>
            </a:r>
            <a:r>
              <a:rPr lang="en-US" sz="2800" dirty="0"/>
              <a:t> </a:t>
            </a:r>
            <a:r>
              <a:rPr lang="en-US" sz="2800" dirty="0" err="1"/>
              <a:t>cursiva</a:t>
            </a:r>
            <a:r>
              <a:rPr lang="en-US" sz="2800" dirty="0"/>
              <a:t> de </a:t>
            </a:r>
            <a:r>
              <a:rPr lang="en-US" sz="2800" dirty="0" err="1"/>
              <a:t>pseudoletras</a:t>
            </a:r>
            <a:r>
              <a:rPr lang="en-US" sz="2800" dirty="0"/>
              <a:t>, </a:t>
            </a:r>
            <a:r>
              <a:rPr lang="en-US" sz="2800" dirty="0" err="1"/>
              <a:t>en</a:t>
            </a:r>
            <a:r>
              <a:rPr lang="en-US" sz="2800" dirty="0"/>
              <a:t> </a:t>
            </a:r>
            <a:r>
              <a:rPr lang="en-US" sz="2800" dirty="0" err="1"/>
              <a:t>lugar</a:t>
            </a:r>
            <a:r>
              <a:rPr lang="en-US" sz="2800" dirty="0"/>
              <a:t> de </a:t>
            </a:r>
            <a:r>
              <a:rPr lang="en-US" sz="2800" dirty="0" err="1"/>
              <a:t>escribir</a:t>
            </a:r>
            <a:r>
              <a:rPr lang="en-US" sz="2800" dirty="0"/>
              <a:t> or </a:t>
            </a:r>
            <a:r>
              <a:rPr lang="en-US" sz="2800" dirty="0" err="1"/>
              <a:t>simplemente</a:t>
            </a:r>
            <a:r>
              <a:rPr lang="en-US" sz="2800" dirty="0"/>
              <a:t> </a:t>
            </a:r>
            <a:r>
              <a:rPr lang="en-US" sz="2800" dirty="0" err="1"/>
              <a:t>practicar</a:t>
            </a:r>
            <a:r>
              <a:rPr lang="en-US" sz="2800" dirty="0"/>
              <a:t> </a:t>
            </a:r>
            <a:r>
              <a:rPr lang="en-US" sz="2800" dirty="0" err="1"/>
              <a:t>visualmente</a:t>
            </a:r>
            <a:r>
              <a:rPr lang="en-US" sz="2800" dirty="0"/>
              <a:t>".</a:t>
            </a:r>
            <a:r>
              <a:rPr lang="en-US" sz="2800" baseline="30000" dirty="0" err="1"/>
              <a:t>número</a:t>
            </a:r>
            <a:r>
              <a:rPr lang="en-US" sz="2800" baseline="30000" dirty="0"/>
              <a:t>  </a:t>
            </a:r>
            <a:r>
              <a:rPr lang="en-US" sz="2800" baseline="30000" dirty="0" err="1"/>
              <a:t>arábigo</a:t>
            </a:r>
            <a:r>
              <a:rPr lang="en-US" sz="2800" baseline="30000" dirty="0"/>
              <a:t> </a:t>
            </a:r>
          </a:p>
          <a:p>
            <a:pPr indent="457200">
              <a:lnSpc>
                <a:spcPct val="200000"/>
              </a:lnSpc>
              <a:defRPr sz="1800">
                <a:solidFill>
                  <a:srgbClr val="2C2D30"/>
                </a:solidFill>
                <a:latin typeface="Times New Roman"/>
                <a:ea typeface="Times New Roman"/>
                <a:cs typeface="Times New Roman"/>
                <a:sym typeface="Times New Roman"/>
              </a:defRPr>
            </a:pPr>
            <a:r>
              <a:rPr lang="ru-RU" sz="2800" dirty="0"/>
              <a:t>Данные исследования Ван дер Меера свидетельствуют о том, что "написанное курсивом готовит мозг к обучению через синхронизацию мозговых импульсов в диапазоне тета-ритмов (4-7 Гц). . . </a:t>
            </a:r>
            <a:r>
              <a:rPr lang="en-US" sz="2800" dirty="0"/>
              <a:t>Esta </a:t>
            </a:r>
            <a:r>
              <a:rPr lang="en-US" sz="2800" dirty="0" err="1"/>
              <a:t>actividad</a:t>
            </a:r>
            <a:r>
              <a:rPr lang="en-US" sz="2800" dirty="0"/>
              <a:t> neuronal </a:t>
            </a:r>
            <a:r>
              <a:rPr lang="en-US" sz="2800" dirty="0" err="1"/>
              <a:t>oscilatoria</a:t>
            </a:r>
            <a:r>
              <a:rPr lang="en-US" sz="2800" dirty="0"/>
              <a:t> </a:t>
            </a:r>
            <a:r>
              <a:rPr lang="en-US" sz="2800" dirty="0" err="1"/>
              <a:t>en</a:t>
            </a:r>
            <a:r>
              <a:rPr lang="en-US" sz="2800" dirty="0"/>
              <a:t> </a:t>
            </a:r>
            <a:r>
              <a:rPr lang="en-US" sz="2800" dirty="0" err="1"/>
              <a:t>estas</a:t>
            </a:r>
            <a:r>
              <a:rPr lang="en-US" sz="2800" dirty="0"/>
              <a:t> </a:t>
            </a:r>
            <a:r>
              <a:rPr lang="en-US" sz="2800" dirty="0" err="1"/>
              <a:t>áreas</a:t>
            </a:r>
            <a:r>
              <a:rPr lang="en-US" sz="2800" dirty="0"/>
              <a:t> </a:t>
            </a:r>
            <a:r>
              <a:rPr lang="en-US" sz="2800" dirty="0" err="1"/>
              <a:t>cerebrales</a:t>
            </a:r>
            <a:r>
              <a:rPr lang="en-US" sz="2800" dirty="0"/>
              <a:t> </a:t>
            </a:r>
            <a:r>
              <a:rPr lang="en-US" sz="2800" dirty="0" err="1"/>
              <a:t>particulares</a:t>
            </a:r>
            <a:r>
              <a:rPr lang="en-US" sz="2800" dirty="0"/>
              <a:t> es </a:t>
            </a:r>
            <a:r>
              <a:rPr lang="en-US" sz="2800" dirty="0" err="1"/>
              <a:t>importante</a:t>
            </a:r>
            <a:r>
              <a:rPr lang="en-US" sz="2800" dirty="0"/>
              <a:t> para la </a:t>
            </a:r>
            <a:r>
              <a:rPr lang="en-US" sz="2800" dirty="0" err="1"/>
              <a:t>memoria</a:t>
            </a:r>
            <a:r>
              <a:rPr lang="en-US" sz="2800" dirty="0"/>
              <a:t> y para la </a:t>
            </a:r>
            <a:r>
              <a:rPr lang="en-US" sz="2800" dirty="0" err="1"/>
              <a:t>codificación</a:t>
            </a:r>
            <a:r>
              <a:rPr lang="en-US" sz="2800" dirty="0"/>
              <a:t> de </a:t>
            </a:r>
            <a:r>
              <a:rPr lang="en-US" sz="2800" dirty="0" err="1"/>
              <a:t>nueva</a:t>
            </a:r>
            <a:r>
              <a:rPr lang="en-US" sz="2800" dirty="0"/>
              <a:t> </a:t>
            </a:r>
            <a:r>
              <a:rPr lang="en-US" sz="2800" dirty="0" err="1"/>
              <a:t>información</a:t>
            </a:r>
            <a:r>
              <a:rPr lang="en-US" sz="2800" dirty="0"/>
              <a:t> y, </a:t>
            </a:r>
            <a:r>
              <a:rPr lang="en-US" sz="2800" dirty="0" err="1"/>
              <a:t>por</a:t>
            </a:r>
            <a:r>
              <a:rPr lang="en-US" sz="2800" dirty="0"/>
              <a:t> lo tanto, </a:t>
            </a:r>
            <a:r>
              <a:rPr lang="en-US" sz="2800" dirty="0" err="1"/>
              <a:t>proporciona</a:t>
            </a:r>
            <a:r>
              <a:rPr lang="en-US" sz="2800" dirty="0"/>
              <a:t> al </a:t>
            </a:r>
            <a:r>
              <a:rPr lang="en-US" sz="2800" dirty="0" err="1"/>
              <a:t>cerebro</a:t>
            </a:r>
            <a:r>
              <a:rPr lang="en-US" sz="2800" dirty="0"/>
              <a:t> las </a:t>
            </a:r>
            <a:r>
              <a:rPr lang="en-US" sz="2800" dirty="0" err="1"/>
              <a:t>condiciones</a:t>
            </a:r>
            <a:r>
              <a:rPr lang="en-US" sz="2800" dirty="0"/>
              <a:t> </a:t>
            </a:r>
            <a:r>
              <a:rPr lang="en-US" sz="2800" dirty="0" err="1"/>
              <a:t>óptimas</a:t>
            </a:r>
            <a:r>
              <a:rPr lang="en-US" sz="2800" dirty="0"/>
              <a:t> para </a:t>
            </a:r>
            <a:r>
              <a:rPr lang="en-US" sz="2800" dirty="0" err="1"/>
              <a:t>el</a:t>
            </a:r>
            <a:r>
              <a:rPr lang="en-US" sz="2800" dirty="0"/>
              <a:t> </a:t>
            </a:r>
            <a:r>
              <a:rPr lang="en-US" sz="2800" dirty="0" err="1"/>
              <a:t>aprendizaje</a:t>
            </a:r>
            <a:r>
              <a:rPr lang="en-US" sz="2800" dirty="0"/>
              <a:t>". </a:t>
            </a:r>
            <a:r>
              <a:rPr lang="en-US" sz="2800" baseline="30000" dirty="0"/>
              <a:t> </a:t>
            </a:r>
          </a:p>
          <a:p>
            <a:pPr indent="457200">
              <a:lnSpc>
                <a:spcPct val="200000"/>
              </a:lnSpc>
              <a:defRPr sz="1800" b="1">
                <a:solidFill>
                  <a:srgbClr val="2C2D30"/>
                </a:solidFill>
                <a:latin typeface="Times New Roman"/>
                <a:ea typeface="Times New Roman"/>
                <a:cs typeface="Times New Roman"/>
                <a:sym typeface="Times New Roman"/>
              </a:defRPr>
            </a:pPr>
            <a:r>
              <a:rPr lang="ru-RU" sz="2800" dirty="0"/>
              <a:t>Таков вывод этих исследований: "Мы пришли к выводу, что благодаря преимуществам сенсорно-моторной интеграции, благодаря более широкому участию органов чувств, а также движений, контролируемых человеком при написании текстов и рисовании, жизненно важно поддерживать эти виды деятельности в едином пространстве обучения, чтобы облегчить и оптимизировать процесс обучения".</a:t>
            </a:r>
            <a:r>
              <a:rPr lang="ru-RU" sz="2800" baseline="30000" dirty="0"/>
              <a:t>4 </a:t>
            </a:r>
            <a:endParaRPr lang="ru-RU" sz="2800" dirty="0">
              <a:solidFill>
                <a:srgbClr val="0F4761"/>
              </a:solidFill>
              <a:latin typeface="Aptos Display"/>
              <a:ea typeface="Aptos Display"/>
              <a:cs typeface="Aptos Display"/>
              <a:sym typeface="Aptos Display"/>
            </a:endParaRPr>
          </a:p>
          <a:p>
            <a:pPr indent="457200">
              <a:lnSpc>
                <a:spcPct val="200000"/>
              </a:lnSpc>
              <a:defRPr sz="1800">
                <a:solidFill>
                  <a:srgbClr val="2C2D30"/>
                </a:solidFill>
                <a:latin typeface="Times New Roman"/>
                <a:ea typeface="Times New Roman"/>
                <a:cs typeface="Times New Roman"/>
                <a:sym typeface="Times New Roman"/>
              </a:defRPr>
            </a:pPr>
            <a:r>
              <a:rPr lang="ru-RU" sz="2800" dirty="0"/>
              <a:t>Технологии сделали так, что письменная речь стала практически необязательной, вплоть до того, что многие люди считают, что писать на бумаге бесполезно. Тем не менее, написание текста на бумаге - это активный вид деятельности, который может улучшить наши когнитивные функции. Вовлечение всех чувств, какие только возможно, в наши усилия по написанию </a:t>
            </a:r>
            <a:r>
              <a:rPr lang="ru-RU" sz="2800" dirty="0" err="1"/>
              <a:t>Палабры</a:t>
            </a:r>
            <a:r>
              <a:rPr lang="ru-RU" sz="2800" dirty="0"/>
              <a:t> Божьей в нашем сердце приводит к тому, что мы лучше запоминаем и лучше записываем библейские стихи, хранящиеся в нашем мозгу.</a:t>
            </a:r>
          </a:p>
          <a:p>
            <a:pPr>
              <a:lnSpc>
                <a:spcPct val="200000"/>
              </a:lnSpc>
              <a:defRPr sz="1800">
                <a:solidFill>
                  <a:srgbClr val="2C2D30"/>
                </a:solidFill>
                <a:latin typeface="Times New Roman"/>
                <a:ea typeface="Times New Roman"/>
                <a:cs typeface="Times New Roman"/>
                <a:sym typeface="Times New Roman"/>
              </a:defRPr>
            </a:pPr>
            <a:r>
              <a:rPr lang="ru-RU" sz="2800" dirty="0"/>
              <a:t> </a:t>
            </a:r>
          </a:p>
          <a:p>
            <a:pPr>
              <a:lnSpc>
                <a:spcPct val="200000"/>
              </a:lnSpc>
              <a:defRPr sz="1800" b="1">
                <a:solidFill>
                  <a:srgbClr val="2C2D30"/>
                </a:solidFill>
                <a:latin typeface="Times New Roman"/>
                <a:ea typeface="Times New Roman"/>
                <a:cs typeface="Times New Roman"/>
                <a:sym typeface="Times New Roman"/>
              </a:defRPr>
            </a:pPr>
            <a:r>
              <a:rPr lang="ru-RU" sz="2800" dirty="0"/>
              <a:t>ПАСОЧКИ ДЛЯ ДАЛЬНЕЙШЕЙ РАБОТЫ: </a:t>
            </a:r>
          </a:p>
          <a:p>
            <a:pPr marL="342900" indent="-342900">
              <a:lnSpc>
                <a:spcPct val="200000"/>
              </a:lnSpc>
              <a:buSzPct val="100000"/>
              <a:buAutoNum type="arabicPeriod"/>
              <a:tabLst>
                <a:tab pos="457200" algn="l"/>
              </a:tabLst>
              <a:defRPr sz="1800">
                <a:solidFill>
                  <a:srgbClr val="2C2D30"/>
                </a:solidFill>
                <a:latin typeface="Times New Roman"/>
                <a:ea typeface="Times New Roman"/>
                <a:cs typeface="Times New Roman"/>
                <a:sym typeface="Times New Roman"/>
              </a:defRPr>
            </a:pPr>
            <a:r>
              <a:rPr lang="ru-RU" sz="2800" dirty="0"/>
              <a:t>Выпишите на бумагу те стихи из Библии, которые вы хотите заучивать ежедневно.</a:t>
            </a:r>
          </a:p>
          <a:p>
            <a:pPr marL="342900" indent="-342900">
              <a:lnSpc>
                <a:spcPct val="200000"/>
              </a:lnSpc>
              <a:buSzPct val="100000"/>
              <a:buAutoNum type="arabicPeriod"/>
              <a:tabLst>
                <a:tab pos="457200" algn="l"/>
              </a:tabLst>
              <a:defRPr sz="1800">
                <a:solidFill>
                  <a:srgbClr val="2C2D30"/>
                </a:solidFill>
                <a:latin typeface="Times New Roman"/>
                <a:ea typeface="Times New Roman"/>
                <a:cs typeface="Times New Roman"/>
                <a:sym typeface="Times New Roman"/>
              </a:defRPr>
            </a:pPr>
            <a:r>
              <a:rPr lang="ru-RU" sz="2800" dirty="0"/>
              <a:t>Воспользуйтесь "Руководством по библейскому обучению для подростков и взрослых" </a:t>
            </a:r>
            <a:r>
              <a:rPr lang="ru-RU" sz="2800" dirty="0" err="1"/>
              <a:t>Сабатской</a:t>
            </a:r>
            <a:r>
              <a:rPr lang="ru-RU" sz="2800" dirty="0"/>
              <a:t> школы - </a:t>
            </a:r>
            <a:r>
              <a:rPr lang="en-US" sz="2800" dirty="0" err="1"/>
              <a:t>InVerse</a:t>
            </a:r>
            <a:r>
              <a:rPr lang="en-US" sz="2800" dirty="0"/>
              <a:t>, </a:t>
            </a:r>
            <a:r>
              <a:rPr lang="ru-RU" sz="2800" dirty="0"/>
              <a:t>чтобы получить ежедневный опыт написания на бумаге </a:t>
            </a:r>
            <a:r>
              <a:rPr lang="ru-RU" sz="2800" dirty="0" err="1"/>
              <a:t>Палабры</a:t>
            </a:r>
            <a:r>
              <a:rPr lang="ru-RU" sz="2800" dirty="0"/>
              <a:t> Божьей.</a:t>
            </a:r>
          </a:p>
          <a:p>
            <a:pPr marL="342900" indent="-342900">
              <a:lnSpc>
                <a:spcPct val="200000"/>
              </a:lnSpc>
              <a:buSzPct val="100000"/>
              <a:buAutoNum type="arabicPeriod"/>
              <a:tabLst>
                <a:tab pos="457200" algn="l"/>
              </a:tabLst>
              <a:defRPr sz="1800">
                <a:solidFill>
                  <a:srgbClr val="2C2D30"/>
                </a:solidFill>
                <a:latin typeface="Times New Roman"/>
                <a:ea typeface="Times New Roman"/>
                <a:cs typeface="Times New Roman"/>
                <a:sym typeface="Times New Roman"/>
              </a:defRPr>
            </a:pPr>
            <a:r>
              <a:rPr lang="ru-RU" sz="2800" dirty="0"/>
              <a:t>Напишите один или два обращения к </a:t>
            </a:r>
            <a:r>
              <a:rPr lang="ru-RU" sz="2800" dirty="0" err="1"/>
              <a:t>Диосу</a:t>
            </a:r>
            <a:r>
              <a:rPr lang="ru-RU" sz="2800" dirty="0"/>
              <a:t> с просьбой о духовной </a:t>
            </a:r>
            <a:r>
              <a:rPr lang="ru-RU" sz="2800" dirty="0" err="1"/>
              <a:t>сабидурии</a:t>
            </a:r>
            <a:r>
              <a:rPr lang="ru-RU" sz="2800" dirty="0"/>
              <a:t> для заучивания Писания. </a:t>
            </a:r>
          </a:p>
          <a:p>
            <a:pPr marL="342900" indent="-342900">
              <a:lnSpc>
                <a:spcPct val="200000"/>
              </a:lnSpc>
              <a:buSzPct val="100000"/>
              <a:buAutoNum type="arabicPeriod"/>
              <a:tabLst>
                <a:tab pos="457200" algn="l"/>
              </a:tabLst>
              <a:defRPr sz="1800">
                <a:solidFill>
                  <a:srgbClr val="2C2D30"/>
                </a:solidFill>
                <a:latin typeface="Times New Roman"/>
                <a:ea typeface="Times New Roman"/>
                <a:cs typeface="Times New Roman"/>
                <a:sym typeface="Times New Roman"/>
              </a:defRPr>
            </a:pPr>
            <a:r>
              <a:rPr lang="ru-RU" sz="2800" dirty="0"/>
              <a:t>Когда вы пишете библейский стих, обращайтесь к Святому Духу, чтобы он вложил его в ваше сознание.</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C86D9-5723-7A42-ACAA-564D7F0403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45001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200000"/>
              </a:lnSpc>
              <a:spcBef>
                <a:spcPts val="0"/>
              </a:spcBef>
              <a:spcAft>
                <a:spcPts val="0"/>
              </a:spcAft>
              <a:buFont typeface="+mj-lt"/>
              <a:buAutoNum type="arabicPeriod"/>
              <a:tabLst>
                <a:tab pos="457200" algn="l"/>
              </a:tabLst>
            </a:pPr>
            <a:r>
              <a:rPr lang="en-US" sz="1800" b="1" kern="100" dirty="0">
                <a:solidFill>
                  <a:srgbClr val="2C2D30"/>
                </a:solidFill>
                <a:effectLst/>
                <a:latin typeface="Times New Roman" panose="02020603050405020304" pitchFamily="18" charset="0"/>
                <a:ea typeface="Aptos" panose="020B0004020202020204" pitchFamily="34"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2C86D9-5723-7A42-ACAA-564D7F0403F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1950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493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defRPr b="1">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Поле битвы сердца - это место конфликта. </a:t>
            </a:r>
            <a:r>
              <a:rPr lang="ru-RU" dirty="0">
                <a:solidFill>
                  <a:srgbClr val="61CBF4"/>
                </a:solidFill>
                <a:latin typeface="Calibri" panose="020F0502020204030204" pitchFamily="34" charset="0"/>
                <a:cs typeface="Calibri" panose="020F0502020204030204" pitchFamily="34" charset="0"/>
              </a:rPr>
              <a:t>Самая большая битва, которую нам приходится вести, - это безусловное предание себя воле Божьей, </a:t>
            </a:r>
            <a:r>
              <a:rPr lang="ru-RU" dirty="0">
                <a:latin typeface="Calibri" panose="020F0502020204030204" pitchFamily="34" charset="0"/>
                <a:cs typeface="Calibri" panose="020F0502020204030204" pitchFamily="34" charset="0"/>
              </a:rPr>
              <a:t>подчинение сердца суверенитету любви. </a:t>
            </a:r>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649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414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62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0969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02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492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8545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3C0B99-E283-4908-A0F8-8E86DA0D4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4775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pPr>
              <a:defRPr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a:t>
            </a:r>
            <a:r>
              <a:rPr dirty="0" err="1">
                <a:latin typeface="Calibri" panose="020F0502020204030204" pitchFamily="34" charset="0"/>
                <a:cs typeface="Calibri" panose="020F0502020204030204" pitchFamily="34" charset="0"/>
              </a:rPr>
              <a:t>Придет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время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когда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многие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лишатся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написанного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Слова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если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это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Слово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запечатлено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памяти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никто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сможет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отнять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у</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нас</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Это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талисман</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который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встретит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худшие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формы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ошибок</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зла</a:t>
            </a:r>
            <a:r>
              <a:rPr sz="1000" dirty="0">
                <a:latin typeface="Calibri" panose="020F0502020204030204" pitchFamily="34" charset="0"/>
                <a:cs typeface="Calibri" panose="020F0502020204030204" pitchFamily="34" charset="0"/>
              </a:rPr>
              <a:t>".</a:t>
            </a:r>
            <a:br>
              <a:rPr sz="1000" dirty="0">
                <a:latin typeface="Calibri" panose="020F0502020204030204" pitchFamily="34" charset="0"/>
                <a:cs typeface="Calibri" panose="020F0502020204030204" pitchFamily="34" charset="0"/>
              </a:rPr>
            </a:br>
            <a:br>
              <a:rPr sz="1000" dirty="0">
                <a:latin typeface="Calibri" panose="020F0502020204030204" pitchFamily="34" charset="0"/>
                <a:cs typeface="Calibri" panose="020F0502020204030204" pitchFamily="34" charset="0"/>
              </a:rPr>
            </a:br>
            <a:r>
              <a:rPr sz="1000" i="1" dirty="0">
                <a:latin typeface="+mn-lt"/>
                <a:ea typeface="+mn-ea"/>
                <a:cs typeface="+mn-cs"/>
                <a:sym typeface="Aptos"/>
              </a:rPr>
              <a:t>		</a:t>
            </a:r>
            <a:r>
              <a:rPr sz="1000" i="1" dirty="0" err="1">
                <a:latin typeface="+mn-lt"/>
                <a:ea typeface="+mn-ea"/>
                <a:cs typeface="+mn-cs"/>
                <a:sym typeface="Aptos"/>
              </a:rPr>
              <a:t>Выпуск</a:t>
            </a:r>
            <a:r>
              <a:rPr sz="1000" i="1" dirty="0">
                <a:latin typeface="+mn-lt"/>
                <a:ea typeface="+mn-ea"/>
                <a:cs typeface="+mn-cs"/>
                <a:sym typeface="Aptos"/>
              </a:rPr>
              <a:t> </a:t>
            </a:r>
            <a:r>
              <a:rPr sz="1000" i="1" dirty="0" err="1">
                <a:latin typeface="+mn-lt"/>
                <a:ea typeface="+mn-ea"/>
                <a:cs typeface="+mn-cs"/>
                <a:sym typeface="Aptos"/>
              </a:rPr>
              <a:t>рукописей</a:t>
            </a:r>
            <a:r>
              <a:rPr sz="1000" i="1" dirty="0">
                <a:latin typeface="+mn-lt"/>
                <a:ea typeface="+mn-ea"/>
                <a:cs typeface="+mn-cs"/>
                <a:sym typeface="Aptos"/>
              </a:rPr>
              <a:t>, </a:t>
            </a:r>
            <a:r>
              <a:rPr sz="1000" dirty="0">
                <a:latin typeface="+mn-lt"/>
                <a:ea typeface="+mn-ea"/>
                <a:cs typeface="+mn-cs"/>
                <a:sym typeface="Aptos"/>
              </a:rPr>
              <a:t>760:24</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a:spLocks noGrp="1" noRot="1" noChangeAspect="1"/>
          </p:cNvSpPr>
          <p:nvPr>
            <p:ph type="sldImg"/>
          </p:nvPr>
        </p:nvSpPr>
        <p:spPr>
          <a:prstGeom prst="rect">
            <a:avLst/>
          </a:prstGeom>
        </p:spPr>
        <p:txBody>
          <a:bodyPr/>
          <a:lstStyle/>
          <a:p>
            <a:endParaRPr/>
          </a:p>
        </p:txBody>
      </p:sp>
      <p:sp>
        <p:nvSpPr>
          <p:cNvPr id="438" name="Shape 438"/>
          <p:cNvSpPr>
            <a:spLocks noGrp="1"/>
          </p:cNvSpPr>
          <p:nvPr>
            <p:ph type="body" sz="quarter" idx="1"/>
          </p:nvPr>
        </p:nvSpPr>
        <p:spPr>
          <a:prstGeom prst="rect">
            <a:avLst/>
          </a:prstGeom>
        </p:spPr>
        <p:txBody>
          <a:bodyPr/>
          <a:lstStyle/>
          <a:p>
            <a:pPr>
              <a:defRPr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a:t>
            </a:r>
            <a:r>
              <a:rPr dirty="0" err="1">
                <a:latin typeface="Calibri" panose="020F0502020204030204" pitchFamily="34" charset="0"/>
                <a:cs typeface="Calibri" panose="020F0502020204030204" pitchFamily="34" charset="0"/>
              </a:rPr>
              <a:t>Держите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карманную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Библию</a:t>
            </a:r>
            <a:br>
              <a:rPr dirty="0">
                <a:latin typeface="Calibri" panose="020F0502020204030204" pitchFamily="34" charset="0"/>
                <a:cs typeface="Calibri" panose="020F0502020204030204" pitchFamily="34" charset="0"/>
              </a:rPr>
            </a:br>
            <a:r>
              <a:rPr dirty="0" err="1">
                <a:latin typeface="Calibri" panose="020F0502020204030204" pitchFamily="34" charset="0"/>
                <a:cs typeface="Calibri" panose="020F0502020204030204" pitchFamily="34" charset="0"/>
              </a:rPr>
              <a:t>Во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время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работы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держите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при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себе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карманную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Библию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используйте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любую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возможность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чтобы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запомнить</a:t>
            </a:r>
            <a:br>
              <a:rPr dirty="0">
                <a:latin typeface="Calibri" panose="020F0502020204030204" pitchFamily="34" charset="0"/>
                <a:cs typeface="Calibri" panose="020F0502020204030204" pitchFamily="34" charset="0"/>
              </a:rPr>
            </a:b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драгоценные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обетования</a:t>
            </a:r>
            <a:r>
              <a:rPr dirty="0">
                <a:latin typeface="Calibri" panose="020F0502020204030204" pitchFamily="34" charset="0"/>
                <a:cs typeface="Calibri" panose="020F0502020204030204" pitchFamily="34" charset="0"/>
              </a:rPr>
              <a:t>".</a:t>
            </a:r>
            <a:br>
              <a:rPr dirty="0">
                <a:latin typeface="Calibri" panose="020F0502020204030204" pitchFamily="34" charset="0"/>
                <a:cs typeface="Calibri" panose="020F0502020204030204" pitchFamily="34" charset="0"/>
              </a:rPr>
            </a:br>
            <a:r>
              <a:rPr sz="800" dirty="0">
                <a:latin typeface="Calibri" panose="020F0502020204030204" pitchFamily="34" charset="0"/>
                <a:cs typeface="Calibri" panose="020F0502020204030204" pitchFamily="34" charset="0"/>
              </a:rPr>
              <a:t>				</a:t>
            </a:r>
            <a:r>
              <a:rPr sz="800" dirty="0" err="1">
                <a:latin typeface="Calibri" panose="020F0502020204030204" pitchFamily="34" charset="0"/>
                <a:cs typeface="Calibri" panose="020F0502020204030204" pitchFamily="34" charset="0"/>
              </a:rPr>
              <a:t>Ревью</a:t>
            </a:r>
            <a:r>
              <a:rPr sz="800" dirty="0">
                <a:latin typeface="Calibri" panose="020F0502020204030204" pitchFamily="34" charset="0"/>
                <a:cs typeface="Calibri" panose="020F0502020204030204" pitchFamily="34" charset="0"/>
              </a:rPr>
              <a:t> </a:t>
            </a:r>
            <a:r>
              <a:rPr sz="800" dirty="0" err="1">
                <a:latin typeface="Calibri" panose="020F0502020204030204" pitchFamily="34" charset="0"/>
                <a:cs typeface="Calibri" panose="020F0502020204030204" pitchFamily="34" charset="0"/>
              </a:rPr>
              <a:t>энд</a:t>
            </a:r>
            <a:r>
              <a:rPr sz="800" dirty="0">
                <a:latin typeface="Calibri" panose="020F0502020204030204" pitchFamily="34" charset="0"/>
                <a:cs typeface="Calibri" panose="020F0502020204030204" pitchFamily="34" charset="0"/>
              </a:rPr>
              <a:t> </a:t>
            </a:r>
            <a:r>
              <a:rPr sz="800" dirty="0" err="1">
                <a:latin typeface="Calibri" panose="020F0502020204030204" pitchFamily="34" charset="0"/>
                <a:cs typeface="Calibri" panose="020F0502020204030204" pitchFamily="34" charset="0"/>
              </a:rPr>
              <a:t>Геральд</a:t>
            </a:r>
            <a:r>
              <a:rPr sz="800" dirty="0">
                <a:latin typeface="Calibri" panose="020F0502020204030204" pitchFamily="34" charset="0"/>
                <a:cs typeface="Calibri" panose="020F0502020204030204" pitchFamily="34" charset="0"/>
              </a:rPr>
              <a:t>, 27 </a:t>
            </a:r>
            <a:r>
              <a:rPr sz="800" dirty="0" err="1">
                <a:latin typeface="Calibri" panose="020F0502020204030204" pitchFamily="34" charset="0"/>
                <a:cs typeface="Calibri" panose="020F0502020204030204" pitchFamily="34" charset="0"/>
              </a:rPr>
              <a:t>апреля</a:t>
            </a:r>
            <a:r>
              <a:rPr sz="800" dirty="0">
                <a:latin typeface="Calibri" panose="020F0502020204030204" pitchFamily="34" charset="0"/>
                <a:cs typeface="Calibri" panose="020F0502020204030204" pitchFamily="34" charset="0"/>
              </a:rPr>
              <a:t> 1905 </a:t>
            </a:r>
            <a:r>
              <a:rPr sz="800" dirty="0" err="1">
                <a:latin typeface="Calibri" panose="020F0502020204030204" pitchFamily="34" charset="0"/>
                <a:cs typeface="Calibri" panose="020F0502020204030204" pitchFamily="34" charset="0"/>
              </a:rPr>
              <a:t>г</a:t>
            </a:r>
            <a:r>
              <a:rPr sz="800" dirty="0">
                <a:latin typeface="Calibri" panose="020F0502020204030204" pitchFamily="34" charset="0"/>
                <a:cs typeface="Calibri" panose="020F0502020204030204" pitchFamily="34" charset="0"/>
              </a:rPr>
              <a:t>.</a:t>
            </a:r>
            <a:br>
              <a:rPr sz="800" dirty="0">
                <a:latin typeface="Calibri" panose="020F0502020204030204" pitchFamily="34" charset="0"/>
                <a:cs typeface="Calibri" panose="020F0502020204030204" pitchFamily="34" charset="0"/>
              </a:rPr>
            </a:br>
            <a:endParaRPr sz="800" dirty="0">
              <a:latin typeface="Calibri" panose="020F0502020204030204" pitchFamily="34" charset="0"/>
              <a:cs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a:defRPr b="1"/>
            </a:pPr>
            <a:r>
              <a:t>La Palabra de Dios предоставляет менту все оружие Божественного покровителя, с помощью которого можно уничтожить врага. Счастлив тот, кто, когда пытается, завладеть своей альмой, обогащенной знаниями об Эскритурах, завладеть обетованиями Диоса. El salmista dijo: "En mi corazón he guardado tus dichos, para no pecar contra ti." </a:t>
            </a:r>
            <a:r>
              <a:rPr sz="900"/>
              <a:t>-The Signs of the Times, 1 de junio de 1882. {La Fe por la Cual Vivo. P. 10.2}</a:t>
            </a:r>
            <a:br>
              <a:rPr sz="900"/>
            </a:br>
            <a:r>
              <a:rPr sz="900"/>
              <a:t> 5}</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112C6DB5-E002-74D6-7F82-1654C8DD40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D1D93C48-F0AF-0B0D-6EB8-492BE1E42C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dirty="0"/>
              <a:t>Но мы с вами можем прийти к Иисусу, встать перед Ним на колени и сказать: "Боже, я не справился, я знаю, что не справился, </a:t>
            </a:r>
          </a:p>
          <a:p>
            <a:r>
              <a:rPr lang="ru-RU" dirty="0"/>
              <a:t>Бог смывает этот грех и снимает вину".</a:t>
            </a:r>
          </a:p>
          <a:p>
            <a:endParaRPr lang="ru-RU" dirty="0"/>
          </a:p>
          <a:p>
            <a:r>
              <a:rPr lang="ru-RU" dirty="0"/>
              <a:t>Мы можем знать, что Кровь Христа была пролита за нас, чтобы простить наши грехи, очистить нашу совесть и примирить нас с Богом.    </a:t>
            </a:r>
          </a:p>
          <a:p>
            <a:endParaRPr lang="ru-RU" dirty="0"/>
          </a:p>
          <a:p>
            <a:r>
              <a:rPr lang="ru-RU"/>
              <a:t>Вера в то, что Бог на самом деле делает все это для нас, снимает с нас бремя вины.</a:t>
            </a:r>
          </a:p>
          <a:p>
            <a:pPr>
              <a:spcBef>
                <a:spcPct val="0"/>
              </a:spcBef>
            </a:pPr>
            <a:endParaRPr lang="en-US" altLang="en-US" dirty="0"/>
          </a:p>
        </p:txBody>
      </p:sp>
      <p:sp>
        <p:nvSpPr>
          <p:cNvPr id="168964" name="Slide Number Placeholder 3">
            <a:extLst>
              <a:ext uri="{FF2B5EF4-FFF2-40B4-BE49-F238E27FC236}">
                <a16:creationId xmlns:a16="http://schemas.microsoft.com/office/drawing/2014/main" id="{42E4DC44-B8E6-28C2-C082-81BBCD09E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ABC21B0-AB2B-0641-9AE0-BD02428DF46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60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5906970-EC07-B8A8-F617-736FF1C23E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985037B-B672-18DC-60EE-87C1965934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ts val="2000"/>
              </a:lnSpc>
            </a:pPr>
            <a:r>
              <a:rPr lang="ru-RU" dirty="0"/>
              <a:t>Задание: В группах по 4 человека расскажите о том, какая еда вам нравится больше всего и что вы чувствуете, когда едите эту еду.  </a:t>
            </a:r>
            <a:r>
              <a:rPr lang="ru-RU" sz="1800" dirty="0">
                <a:solidFill>
                  <a:srgbClr val="212121"/>
                </a:solidFill>
                <a:latin typeface="Calibri"/>
                <a:ea typeface="Calibri"/>
                <a:cs typeface="Calibri"/>
                <a:sym typeface="Calibri"/>
              </a:rPr>
              <a:t> </a:t>
            </a:r>
            <a:endParaRPr lang="ru-RU" sz="1800" dirty="0"/>
          </a:p>
          <a:p>
            <a:pPr marL="342900" indent="-342900">
              <a:buSzPct val="100000"/>
              <a:buAutoNum type="arabicPeriod"/>
              <a:tabLst>
                <a:tab pos="457200" algn="l"/>
              </a:tabLst>
              <a:defRPr sz="1800" b="1">
                <a:solidFill>
                  <a:srgbClr val="2E74B5"/>
                </a:solidFill>
                <a:latin typeface="Times New Roman"/>
                <a:ea typeface="Times New Roman"/>
                <a:cs typeface="Times New Roman"/>
                <a:sym typeface="Times New Roman"/>
              </a:defRPr>
            </a:pPr>
            <a:endParaRPr lang="ru-RU" sz="1800" dirty="0"/>
          </a:p>
          <a:p>
            <a:pPr marL="342900" indent="-342900">
              <a:buSzPct val="100000"/>
              <a:buAutoNum type="arabicPeriod" startAt="2"/>
              <a:tabLst>
                <a:tab pos="457200" algn="l"/>
              </a:tabLst>
              <a:defRPr sz="1800" b="1">
                <a:solidFill>
                  <a:srgbClr val="2E74B5"/>
                </a:solidFill>
                <a:latin typeface="Times New Roman"/>
                <a:ea typeface="Times New Roman"/>
                <a:cs typeface="Times New Roman"/>
                <a:sym typeface="Times New Roman"/>
              </a:defRPr>
            </a:pPr>
            <a:endParaRPr lang="ru-RU" sz="1800" dirty="0"/>
          </a:p>
          <a:p>
            <a:pPr marL="342900" indent="-342900">
              <a:buSzPct val="100000"/>
              <a:buAutoNum type="arabicPeriod"/>
              <a:tabLst>
                <a:tab pos="457200" algn="l"/>
              </a:tabLst>
              <a:defRPr sz="1800" b="1">
                <a:solidFill>
                  <a:srgbClr val="2E74B5"/>
                </a:solidFill>
                <a:latin typeface="Times New Roman"/>
                <a:ea typeface="Times New Roman"/>
                <a:cs typeface="Times New Roman"/>
                <a:sym typeface="Times New Roman"/>
              </a:defRPr>
            </a:pPr>
            <a:r>
              <a:rPr lang="ru-RU" dirty="0"/>
              <a:t>СЛОВО: Знай свою Библию</a:t>
            </a:r>
          </a:p>
          <a:p>
            <a:pPr indent="457200">
              <a:defRPr sz="1800">
                <a:latin typeface="Times New Roman"/>
                <a:ea typeface="Times New Roman"/>
                <a:cs typeface="Times New Roman"/>
                <a:sym typeface="Times New Roman"/>
              </a:defRPr>
            </a:pPr>
            <a:r>
              <a:rPr lang="ru-RU" dirty="0"/>
              <a:t>Погрузитесь в глубины священных Писаний, чтобы открыть преобразующую силу Божьего Слова. Узнайте, как размышления над Писанием могут привести к духовной зрелости и более близким отношениям с Богом.</a:t>
            </a:r>
          </a:p>
          <a:p>
            <a:endParaRPr lang="ru-RU" dirty="0"/>
          </a:p>
          <a:p>
            <a:pPr>
              <a:lnSpc>
                <a:spcPct val="200000"/>
              </a:lnSpc>
              <a:defRPr sz="1800">
                <a:latin typeface="Times New Roman"/>
                <a:ea typeface="Times New Roman"/>
                <a:cs typeface="Times New Roman"/>
                <a:sym typeface="Times New Roman"/>
              </a:defRPr>
            </a:pPr>
            <a:r>
              <a:rPr lang="ru-RU" dirty="0"/>
              <a:t>В июле 1961 года Винс Ломбарди, главный тренер команды </a:t>
            </a:r>
            <a:r>
              <a:rPr lang="en-US" dirty="0"/>
              <a:t>Green Bay Packers, </a:t>
            </a:r>
            <a:r>
              <a:rPr lang="ru-RU" dirty="0"/>
              <a:t>заложил основу того, что впоследствии станет легендарной главой в истории американского футбола. Его подход к первому дню тренировочного лагеря был нетрадиционным, особенно после того, что произошло в предыдущем сезоне. Команда "</a:t>
            </a:r>
            <a:r>
              <a:rPr lang="ru-RU" dirty="0" err="1"/>
              <a:t>Пэкерс</a:t>
            </a:r>
            <a:r>
              <a:rPr lang="ru-RU" dirty="0"/>
              <a:t>" потерпела сокрушительное поражение от "Филадельфии </a:t>
            </a:r>
            <a:r>
              <a:rPr lang="ru-RU" dirty="0" err="1"/>
              <a:t>Иглз</a:t>
            </a:r>
            <a:r>
              <a:rPr lang="ru-RU" dirty="0"/>
              <a:t>". </a:t>
            </a:r>
          </a:p>
          <a:p>
            <a:pPr indent="457200">
              <a:lnSpc>
                <a:spcPct val="200000"/>
              </a:lnSpc>
              <a:defRPr sz="1800" b="1">
                <a:solidFill>
                  <a:srgbClr val="FF0000"/>
                </a:solidFill>
                <a:latin typeface="Times New Roman"/>
                <a:ea typeface="Times New Roman"/>
                <a:cs typeface="Times New Roman"/>
                <a:sym typeface="Times New Roman"/>
              </a:defRPr>
            </a:pPr>
            <a:r>
              <a:rPr lang="ru-RU" dirty="0"/>
              <a:t>Ломбарди хотел преподать им </a:t>
            </a:r>
            <a:r>
              <a:rPr lang="ru-RU" b="0" dirty="0">
                <a:solidFill>
                  <a:srgbClr val="000000"/>
                </a:solidFill>
              </a:rPr>
              <a:t>урок, поэтому во время первой встречи он поднял футбольный мяч и сказал: </a:t>
            </a:r>
            <a:r>
              <a:rPr lang="ru-RU" dirty="0"/>
              <a:t>"Джентльмены, это футбольный мяч!". </a:t>
            </a:r>
            <a:r>
              <a:rPr lang="ru-RU" b="0" dirty="0">
                <a:solidFill>
                  <a:srgbClr val="000000"/>
                </a:solidFill>
              </a:rPr>
              <a:t>Это высказывание вошло в историю футбола. </a:t>
            </a:r>
            <a:r>
              <a:rPr lang="ru-RU" b="0" dirty="0"/>
              <a:t>Этот момент был не просто высказыванием, а философией, которой Ломбарди велел следовать своей команде. </a:t>
            </a:r>
            <a:r>
              <a:rPr lang="ru-RU" dirty="0"/>
              <a:t>Философия заключалась в том, чтобы вернуться к основам и сосредоточиться на фундаментальных аспектах игры, которые являются ключевыми элементами, составляющими основу футбольного мастерства</a:t>
            </a:r>
            <a:r>
              <a:rPr lang="ru-RU" b="0" dirty="0">
                <a:solidFill>
                  <a:srgbClr val="000000"/>
                </a:solidFill>
              </a:rPr>
              <a:t>. </a:t>
            </a:r>
          </a:p>
        </p:txBody>
      </p:sp>
      <p:sp>
        <p:nvSpPr>
          <p:cNvPr id="53252" name="Slide Number Placeholder 3">
            <a:extLst>
              <a:ext uri="{FF2B5EF4-FFF2-40B4-BE49-F238E27FC236}">
                <a16:creationId xmlns:a16="http://schemas.microsoft.com/office/drawing/2014/main" id="{A996B721-CB57-0E93-C81C-2EF7B110E1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685800" fontAlgn="base">
              <a:spcBef>
                <a:spcPct val="0"/>
              </a:spcBef>
              <a:spcAft>
                <a:spcPct val="0"/>
              </a:spcAft>
              <a:defRPr sz="1300">
                <a:solidFill>
                  <a:schemeClr val="tx1"/>
                </a:solidFill>
                <a:latin typeface="Calibri" panose="020F0502020204030204" pitchFamily="34" charset="0"/>
              </a:defRPr>
            </a:lvl6pPr>
            <a:lvl7pPr marL="2971800" indent="-228600" defTabSz="685800" fontAlgn="base">
              <a:spcBef>
                <a:spcPct val="0"/>
              </a:spcBef>
              <a:spcAft>
                <a:spcPct val="0"/>
              </a:spcAft>
              <a:defRPr sz="1300">
                <a:solidFill>
                  <a:schemeClr val="tx1"/>
                </a:solidFill>
                <a:latin typeface="Calibri" panose="020F0502020204030204" pitchFamily="34" charset="0"/>
              </a:defRPr>
            </a:lvl7pPr>
            <a:lvl8pPr marL="3429000" indent="-228600" defTabSz="685800" fontAlgn="base">
              <a:spcBef>
                <a:spcPct val="0"/>
              </a:spcBef>
              <a:spcAft>
                <a:spcPct val="0"/>
              </a:spcAft>
              <a:defRPr sz="1300">
                <a:solidFill>
                  <a:schemeClr val="tx1"/>
                </a:solidFill>
                <a:latin typeface="Calibri" panose="020F0502020204030204" pitchFamily="34" charset="0"/>
              </a:defRPr>
            </a:lvl8pPr>
            <a:lvl9pPr marL="3886200" indent="-228600" defTabSz="685800" fontAlgn="base">
              <a:spcBef>
                <a:spcPct val="0"/>
              </a:spcBef>
              <a:spcAft>
                <a:spcPct val="0"/>
              </a:spcAft>
              <a:defRPr sz="13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F9476F7-58BF-DC44-AABD-C0F2240BFD02}"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67379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tabLst>
                <a:tab pos="457200" algn="l"/>
              </a:tabLst>
              <a:defRPr b="1">
                <a:latin typeface="Times New Roman"/>
                <a:ea typeface="Times New Roman"/>
                <a:cs typeface="Times New Roman"/>
                <a:sym typeface="Times New Roman"/>
              </a:defRPr>
            </a:pPr>
            <a:r>
              <a:rPr lang="ru-RU" dirty="0"/>
              <a:t>Есть три основных качества, которыми должен </a:t>
            </a:r>
            <a:r>
              <a:rPr lang="ru-RU" sz="1800" b="0" dirty="0">
                <a:latin typeface="+mn-lt"/>
                <a:ea typeface="+mn-ea"/>
                <a:cs typeface="+mn-cs"/>
                <a:sym typeface="Aptos"/>
              </a:rPr>
              <a:t>обладать</a:t>
            </a:r>
            <a:r>
              <a:rPr lang="ru-RU" dirty="0"/>
              <a:t> каждый пастор и каждый ученик Христа </a:t>
            </a:r>
          </a:p>
          <a:p>
            <a:pPr>
              <a:lnSpc>
                <a:spcPct val="107000"/>
              </a:lnSpc>
              <a:tabLst>
                <a:tab pos="457200" algn="l"/>
              </a:tabLst>
              <a:defRPr sz="1800" b="1">
                <a:solidFill>
                  <a:srgbClr val="2E74B5"/>
                </a:solidFill>
                <a:latin typeface="Times New Roman"/>
                <a:ea typeface="Times New Roman"/>
                <a:cs typeface="Times New Roman"/>
                <a:sym typeface="Times New Roman"/>
              </a:defRPr>
            </a:pPr>
            <a:endParaRPr lang="ru-RU" dirty="0"/>
          </a:p>
          <a:p>
            <a:pPr>
              <a:lnSpc>
                <a:spcPct val="107000"/>
              </a:lnSpc>
              <a:tabLst>
                <a:tab pos="457200" algn="l"/>
              </a:tabLst>
              <a:defRPr b="1">
                <a:solidFill>
                  <a:srgbClr val="2E74B5"/>
                </a:solidFill>
                <a:latin typeface="Times New Roman"/>
                <a:ea typeface="Times New Roman"/>
                <a:cs typeface="Times New Roman"/>
                <a:sym typeface="Times New Roman"/>
              </a:defRPr>
            </a:pPr>
            <a:r>
              <a:rPr lang="ru-RU" dirty="0"/>
              <a:t>1. </a:t>
            </a:r>
            <a:r>
              <a:rPr lang="ru-RU" dirty="0">
                <a:solidFill>
                  <a:srgbClr val="538135"/>
                </a:solidFill>
              </a:rPr>
              <a:t>СЛУЖЕНИЕ: посвятите себя молитве</a:t>
            </a:r>
            <a:endParaRPr lang="ru-RU" dirty="0">
              <a:solidFill>
                <a:srgbClr val="538135"/>
              </a:solidFill>
              <a:latin typeface="Calibri"/>
              <a:ea typeface="Calibri"/>
              <a:cs typeface="Calibri"/>
              <a:sym typeface="Calibri"/>
            </a:endParaRPr>
          </a:p>
          <a:p>
            <a:pPr indent="457200">
              <a:lnSpc>
                <a:spcPct val="107000"/>
              </a:lnSpc>
              <a:spcBef>
                <a:spcPts val="800"/>
              </a:spcBef>
              <a:defRPr>
                <a:solidFill>
                  <a:srgbClr val="212121"/>
                </a:solidFill>
                <a:latin typeface="Times New Roman"/>
                <a:ea typeface="Times New Roman"/>
                <a:cs typeface="Times New Roman"/>
                <a:sym typeface="Times New Roman"/>
              </a:defRPr>
            </a:pPr>
            <a:r>
              <a:rPr lang="ru-RU" dirty="0"/>
              <a:t>Когда мы переживаем подлинную духовную связь с Богом, мы лучше осознаем Его любовь к нам. Это может принести мир и комфорт в нашу жизнь и распространиться на других. Подлинная духовная связь с Богом может помочь нам глубже любить других, охотнее прощать и относиться к окружающим с добротой и состраданием.</a:t>
            </a:r>
          </a:p>
          <a:p>
            <a:pPr indent="457200">
              <a:lnSpc>
                <a:spcPct val="107000"/>
              </a:lnSpc>
              <a:spcBef>
                <a:spcPts val="800"/>
              </a:spcBef>
              <a:defRPr>
                <a:latin typeface="Calibri"/>
                <a:ea typeface="Calibri"/>
                <a:cs typeface="Calibri"/>
                <a:sym typeface="Calibri"/>
              </a:defRPr>
            </a:pPr>
            <a:endParaRPr lang="ru-RU" dirty="0"/>
          </a:p>
          <a:p>
            <a:pPr marL="685800" indent="-228600">
              <a:lnSpc>
                <a:spcPct val="107000"/>
              </a:lnSpc>
              <a:spcBef>
                <a:spcPts val="800"/>
              </a:spcBef>
              <a:buSzPct val="100000"/>
              <a:buAutoNum type="arabicPeriod" startAt="2"/>
              <a:defRPr b="1">
                <a:solidFill>
                  <a:srgbClr val="2E74B5"/>
                </a:solidFill>
                <a:latin typeface="Times New Roman"/>
                <a:ea typeface="Times New Roman"/>
                <a:cs typeface="Times New Roman"/>
                <a:sym typeface="Times New Roman"/>
              </a:defRPr>
            </a:pPr>
            <a:r>
              <a:rPr lang="ru-RU" dirty="0"/>
              <a:t>СЛОВО: Знай свою Библию</a:t>
            </a:r>
            <a:endParaRPr lang="ru-RU" dirty="0">
              <a:latin typeface="Calibri"/>
              <a:ea typeface="Calibri"/>
              <a:cs typeface="Calibri"/>
              <a:sym typeface="Calibri"/>
            </a:endParaRPr>
          </a:p>
          <a:p>
            <a:pPr indent="457200">
              <a:lnSpc>
                <a:spcPct val="107000"/>
              </a:lnSpc>
              <a:spcBef>
                <a:spcPts val="800"/>
              </a:spcBef>
              <a:defRPr>
                <a:latin typeface="Times New Roman"/>
                <a:ea typeface="Times New Roman"/>
                <a:cs typeface="Times New Roman"/>
                <a:sym typeface="Times New Roman"/>
              </a:defRPr>
            </a:pPr>
            <a:r>
              <a:rPr lang="ru-RU" dirty="0"/>
              <a:t>Погрузитесь в глубины священных Писаний, чтобы открыть преобразующую силу Божьего Слова. </a:t>
            </a:r>
          </a:p>
          <a:p>
            <a:pPr indent="457200">
              <a:lnSpc>
                <a:spcPct val="107000"/>
              </a:lnSpc>
              <a:spcBef>
                <a:spcPts val="800"/>
              </a:spcBef>
              <a:defRPr>
                <a:latin typeface="Times New Roman"/>
                <a:ea typeface="Times New Roman"/>
                <a:cs typeface="Times New Roman"/>
                <a:sym typeface="Times New Roman"/>
              </a:defRPr>
            </a:pPr>
            <a:r>
              <a:rPr lang="ru-RU" dirty="0"/>
              <a:t>Узнайте, как размышления над Священным Писанием могут привести к духовной зрелости и более близким отношениям с Богом.</a:t>
            </a:r>
          </a:p>
          <a:p>
            <a:pPr indent="457200">
              <a:lnSpc>
                <a:spcPct val="107000"/>
              </a:lnSpc>
              <a:spcBef>
                <a:spcPts val="800"/>
              </a:spcBef>
              <a:defRPr>
                <a:latin typeface="Calibri"/>
                <a:ea typeface="Calibri"/>
                <a:cs typeface="Calibri"/>
                <a:sym typeface="Calibri"/>
              </a:defRPr>
            </a:pPr>
            <a:endParaRPr lang="ru-RU" dirty="0"/>
          </a:p>
          <a:p>
            <a:pPr marL="342900" indent="-342900">
              <a:lnSpc>
                <a:spcPct val="107000"/>
              </a:lnSpc>
              <a:buSzPct val="100000"/>
              <a:buAutoNum type="arabicPeriod" startAt="3"/>
              <a:tabLst>
                <a:tab pos="457200" algn="l"/>
              </a:tabLst>
              <a:defRPr b="1">
                <a:solidFill>
                  <a:srgbClr val="C00000"/>
                </a:solidFill>
                <a:latin typeface="Times New Roman"/>
                <a:ea typeface="Times New Roman"/>
                <a:cs typeface="Times New Roman"/>
                <a:sym typeface="Times New Roman"/>
              </a:defRPr>
            </a:pPr>
            <a:r>
              <a:rPr lang="ru-RU" dirty="0"/>
              <a:t>Свидетельствовать: обучать учеников</a:t>
            </a:r>
            <a:endParaRPr lang="ru-RU" dirty="0">
              <a:solidFill>
                <a:srgbClr val="212121"/>
              </a:solidFill>
              <a:latin typeface="Calibri"/>
              <a:ea typeface="Calibri"/>
              <a:cs typeface="Calibri"/>
              <a:sym typeface="Calibri"/>
            </a:endParaRPr>
          </a:p>
          <a:p>
            <a:pPr>
              <a:defRPr>
                <a:solidFill>
                  <a:srgbClr val="212121"/>
                </a:solidFill>
                <a:latin typeface="Times New Roman"/>
                <a:ea typeface="Times New Roman"/>
                <a:cs typeface="Times New Roman"/>
                <a:sym typeface="Times New Roman"/>
              </a:defRPr>
            </a:pPr>
            <a:r>
              <a:rPr lang="ru-RU" dirty="0"/>
              <a:t>Пасторство нельзя определить как проповедь или управление; пасторство - это прежде всего духовный дар.  Что же тогда является главным приоритетом пасторского лидерства</a:t>
            </a:r>
            <a:r>
              <a:rPr lang="ru-RU" dirty="0">
                <a:solidFill>
                  <a:srgbClr val="000000"/>
                </a:solidFill>
                <a:latin typeface="+mn-lt"/>
                <a:ea typeface="+mn-ea"/>
                <a:cs typeface="+mn-cs"/>
                <a:sym typeface="Aptos"/>
              </a:rPr>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19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defRPr sz="1800" b="1">
                <a:latin typeface="Times New Roman"/>
                <a:ea typeface="Times New Roman"/>
                <a:cs typeface="Times New Roman"/>
                <a:sym typeface="Times New Roman"/>
              </a:defRPr>
            </a:pPr>
            <a:r>
              <a:rPr lang="ru-RU" sz="2800" dirty="0"/>
              <a:t>Как пасторы, что мы можем почерпнуть из подхода Ломбарди, применимого к церкви? Мы всегда ищем новые ресурсы и методы, чтобы донести до людей Евангелие Иисуса Христа</a:t>
            </a:r>
            <a:r>
              <a:rPr lang="ru-RU" sz="2800" b="0" dirty="0"/>
              <a:t>. </a:t>
            </a:r>
          </a:p>
          <a:p>
            <a:pPr>
              <a:lnSpc>
                <a:spcPct val="200000"/>
              </a:lnSpc>
              <a:defRPr sz="1800">
                <a:latin typeface="Times New Roman"/>
                <a:ea typeface="Times New Roman"/>
                <a:cs typeface="Times New Roman"/>
                <a:sym typeface="Times New Roman"/>
              </a:defRPr>
            </a:pPr>
            <a:r>
              <a:rPr lang="ru-RU" sz="2800" dirty="0"/>
              <a:t>Но стоит ли уделять больше внимания важности фундаментальных принципов? </a:t>
            </a:r>
          </a:p>
          <a:p>
            <a:pPr>
              <a:lnSpc>
                <a:spcPct val="200000"/>
              </a:lnSpc>
              <a:defRPr sz="1800" b="1">
                <a:solidFill>
                  <a:srgbClr val="FF0000"/>
                </a:solidFill>
                <a:latin typeface="Times New Roman"/>
                <a:ea typeface="Times New Roman"/>
                <a:cs typeface="Times New Roman"/>
                <a:sym typeface="Times New Roman"/>
              </a:defRPr>
            </a:pPr>
            <a:r>
              <a:rPr lang="ru-RU" sz="2800" dirty="0"/>
              <a:t>Молитва, изучение Библии и размышление над Словом Божьим - это основы ученичества. Сосредоточение на этих основных элементах может привести к необыкновенным достижениям.</a:t>
            </a:r>
          </a:p>
          <a:p>
            <a:pPr indent="457200">
              <a:lnSpc>
                <a:spcPct val="200000"/>
              </a:lnSpc>
              <a:defRPr sz="1800">
                <a:latin typeface="Times New Roman"/>
                <a:ea typeface="Times New Roman"/>
                <a:cs typeface="Times New Roman"/>
                <a:sym typeface="Times New Roman"/>
              </a:defRPr>
            </a:pPr>
            <a:r>
              <a:rPr lang="ru-RU" sz="2800" dirty="0"/>
              <a:t>Применение того же принципа в личной и профессиональной жизни может привести к исключительным результатам. </a:t>
            </a:r>
            <a:r>
              <a:rPr lang="ru-RU" sz="2800" b="1" dirty="0"/>
              <a:t>Урок очевиден: устойчивый успех достигается при неуклонном следовании основам, а не в погоне за следующей большой вещью. </a:t>
            </a:r>
          </a:p>
          <a:p>
            <a:pPr indent="457200">
              <a:lnSpc>
                <a:spcPct val="200000"/>
              </a:lnSpc>
              <a:defRPr sz="1800">
                <a:latin typeface="Times New Roman"/>
                <a:ea typeface="Times New Roman"/>
                <a:cs typeface="Times New Roman"/>
                <a:sym typeface="Times New Roman"/>
              </a:defRPr>
            </a:pPr>
            <a:r>
              <a:rPr lang="ru-RU" sz="2800" dirty="0"/>
              <a:t>Применение того же принципа в личной и профессиональной жизни может привести к исключительным результатам. </a:t>
            </a:r>
          </a:p>
          <a:p>
            <a:pPr indent="457200">
              <a:lnSpc>
                <a:spcPct val="200000"/>
              </a:lnSpc>
              <a:defRPr sz="1800" b="1">
                <a:latin typeface="Times New Roman"/>
                <a:ea typeface="Times New Roman"/>
                <a:cs typeface="Times New Roman"/>
                <a:sym typeface="Times New Roman"/>
              </a:defRPr>
            </a:pPr>
            <a:endParaRPr lang="ru-RU" sz="2800" dirty="0"/>
          </a:p>
          <a:p>
            <a:pPr indent="457200">
              <a:lnSpc>
                <a:spcPct val="200000"/>
              </a:lnSpc>
              <a:defRPr sz="1800" b="1">
                <a:latin typeface="Times New Roman"/>
                <a:ea typeface="Times New Roman"/>
                <a:cs typeface="Times New Roman"/>
                <a:sym typeface="Times New Roman"/>
              </a:defRPr>
            </a:pPr>
            <a:r>
              <a:rPr lang="ru-RU" sz="2800" dirty="0"/>
              <a:t>Урок очевиден: устойчивый успех - это неуклонное следование основам, а не погоня за следующей большой вещью. </a:t>
            </a:r>
          </a:p>
          <a:p>
            <a:pPr indent="457200">
              <a:lnSpc>
                <a:spcPct val="200000"/>
              </a:lnSpc>
              <a:defRPr sz="1800" b="1">
                <a:latin typeface="Times New Roman"/>
                <a:ea typeface="Times New Roman"/>
                <a:cs typeface="Times New Roman"/>
                <a:sym typeface="Times New Roman"/>
              </a:defRPr>
            </a:pPr>
            <a:endParaRPr lang="ru-RU" sz="2800" dirty="0"/>
          </a:p>
          <a:p>
            <a:pPr indent="457200">
              <a:lnSpc>
                <a:spcPct val="200000"/>
              </a:lnSpc>
              <a:defRPr sz="1800"/>
            </a:pPr>
            <a:endParaRPr lang="ru-RU" sz="2800" dirty="0"/>
          </a:p>
          <a:p>
            <a:pPr>
              <a:lnSpc>
                <a:spcPct val="200000"/>
              </a:lnSpc>
              <a:defRPr sz="1800" b="1">
                <a:latin typeface="Times New Roman"/>
                <a:ea typeface="Times New Roman"/>
                <a:cs typeface="Times New Roman"/>
                <a:sym typeface="Times New Roman"/>
              </a:defRPr>
            </a:pPr>
            <a:r>
              <a:rPr lang="ru-RU" sz="2800" dirty="0"/>
              <a:t>СОСРЕДОТОЧЬТЕСЬ НА СЛОВЕ БОЖЬЕМ</a:t>
            </a:r>
          </a:p>
          <a:p>
            <a:pPr>
              <a:lnSpc>
                <a:spcPct val="200000"/>
              </a:lnSpc>
              <a:defRPr sz="1800" b="1">
                <a:solidFill>
                  <a:srgbClr val="FF0000"/>
                </a:solidFill>
                <a:latin typeface="Times New Roman"/>
                <a:ea typeface="Times New Roman"/>
                <a:cs typeface="Times New Roman"/>
                <a:sym typeface="Times New Roman"/>
              </a:defRPr>
            </a:pPr>
            <a:r>
              <a:rPr lang="ru-RU" sz="2800" dirty="0"/>
              <a:t>	Я разговаривал с человеком, который живет в очень светском городе. В его церкви было всего 40 членов. Но за последние два года церковь выросла до более чем 150 членов</a:t>
            </a:r>
            <a:r>
              <a:rPr lang="ru-RU" sz="2800" b="0" dirty="0">
                <a:solidFill>
                  <a:srgbClr val="000000"/>
                </a:solidFill>
              </a:rPr>
              <a:t>. Я спросил его, что вы делаете по-другому? Он ответил</a:t>
            </a:r>
            <a:r>
              <a:rPr lang="ru-RU" sz="2800" dirty="0"/>
              <a:t>: "У нас есть пастор, который проповедует Библию, и людей привлекает Слово Божье". </a:t>
            </a:r>
            <a:r>
              <a:rPr lang="ru-RU" sz="2800" b="0" dirty="0">
                <a:solidFill>
                  <a:srgbClr val="000000"/>
                </a:solidFill>
              </a:rPr>
              <a:t>Вот так просто. </a:t>
            </a:r>
          </a:p>
          <a:p>
            <a:pPr>
              <a:defRPr sz="1800">
                <a:latin typeface="Times New Roman"/>
                <a:ea typeface="Times New Roman"/>
                <a:cs typeface="Times New Roman"/>
                <a:sym typeface="Times New Roman"/>
              </a:defRPr>
            </a:pPr>
            <a:r>
              <a:rPr lang="ru-RU" sz="2800" dirty="0"/>
              <a:t>	Возвращение к основам - это призыв вернуться к главным принципам, которые сделали нас теми, кем мы являемся, - народом Божьим. Он призывает нас сосредоточиться на том, что действительно важно: на наших отношениях с Богом через молитву и размышления над Его Словом. </a:t>
            </a:r>
            <a:endParaRPr lang="ru-RU" sz="2800" dirty="0">
              <a:solidFill>
                <a:srgbClr val="FFFFFF"/>
              </a:solidFill>
              <a:latin typeface="Calibri" panose="020F0502020204030204" pitchFamily="34" charset="0"/>
              <a:ea typeface="Chalkboard"/>
              <a:cs typeface="Calibri" panose="020F0502020204030204" pitchFamily="34" charset="0"/>
              <a:sym typeface="Chalkboard"/>
            </a:endParaRPr>
          </a:p>
          <a:p>
            <a:pPr>
              <a:defRPr b="1">
                <a:solidFill>
                  <a:srgbClr val="FFFFFF"/>
                </a:solidFill>
                <a:latin typeface="Chalkboard"/>
                <a:ea typeface="Chalkboard"/>
                <a:cs typeface="Chalkboard"/>
                <a:sym typeface="Chalkboard"/>
              </a:defRPr>
            </a:pPr>
            <a:endParaRPr lang="ru-RU" sz="1800" dirty="0">
              <a:solidFill>
                <a:srgbClr val="FFFFFF"/>
              </a:solidFill>
              <a:latin typeface="Calibri" panose="020F0502020204030204" pitchFamily="34" charset="0"/>
              <a:ea typeface="Chalkboard"/>
              <a:cs typeface="Calibri" panose="020F0502020204030204" pitchFamily="34" charset="0"/>
              <a:sym typeface="Chalkboard"/>
            </a:endParaRPr>
          </a:p>
          <a:p>
            <a:pPr>
              <a:defRPr b="1">
                <a:solidFill>
                  <a:srgbClr val="FFFFFF"/>
                </a:solidFill>
                <a:latin typeface="Chalkboard"/>
                <a:ea typeface="Chalkboard"/>
                <a:cs typeface="Chalkboard"/>
                <a:sym typeface="Chalkboard"/>
              </a:defRPr>
            </a:pPr>
            <a:endParaRPr lang="ru-RU" sz="1800" dirty="0">
              <a:solidFill>
                <a:srgbClr val="FFFFFF"/>
              </a:solidFill>
              <a:latin typeface="Calibri" panose="020F0502020204030204" pitchFamily="34" charset="0"/>
              <a:ea typeface="Chalkboard"/>
              <a:cs typeface="Calibri" panose="020F0502020204030204" pitchFamily="34" charset="0"/>
              <a:sym typeface="Chalkboard"/>
            </a:endParaRP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Библия - это голос Бога, говорящий с нами так же уверенно.</a:t>
            </a: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как если бы мы могли услышать его своими ушами. Если бы мы поняли.</a:t>
            </a: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с каким благоговением мы открывали бы Слово Божье и</a:t>
            </a: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С каким усердием мы искали бы его заповеди!</a:t>
            </a: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Чтение и созерцание Писания</a:t>
            </a: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будет рассматриваться как аудиенция с Бесконечным</a:t>
            </a:r>
          </a:p>
          <a:p>
            <a:pPr>
              <a:defRPr b="1">
                <a:solidFill>
                  <a:srgbClr val="FFFFFF"/>
                </a:solidFill>
                <a:latin typeface="Chalkboard"/>
                <a:ea typeface="Chalkboard"/>
                <a:cs typeface="Chalkboard"/>
                <a:sym typeface="Chalkboard"/>
              </a:defRPr>
            </a:pPr>
            <a:r>
              <a:rPr lang="ru-RU" sz="1800" dirty="0">
                <a:latin typeface="Calibri" panose="020F0502020204030204" pitchFamily="34" charset="0"/>
                <a:cs typeface="Calibri" panose="020F0502020204030204" pitchFamily="34" charset="0"/>
              </a:rPr>
              <a:t>Один (Эллен Г. Уайт, Свидетельства для Церкви, том 6,</a:t>
            </a:r>
          </a:p>
          <a:p>
            <a:pPr>
              <a:defRPr b="1">
                <a:solidFill>
                  <a:srgbClr val="FFFFFF"/>
                </a:solidFill>
                <a:latin typeface="Chalkboard"/>
                <a:ea typeface="Chalkboard"/>
                <a:cs typeface="Chalkboard"/>
                <a:sym typeface="Chalkboard"/>
              </a:defRPr>
            </a:pPr>
            <a:r>
              <a:rPr lang="en-US" sz="1800" dirty="0">
                <a:latin typeface="Calibri" panose="020F0502020204030204" pitchFamily="34" charset="0"/>
                <a:cs typeface="Calibri" panose="020F0502020204030204" pitchFamily="34" charset="0"/>
              </a:rPr>
              <a:t>p. 393).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090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1">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"Мы должны устремляться к слову Божьему и к молитве, каждый раз искренне ища Господа, чтобы найти Его. Мы должны сделать это своим первым делом". </a:t>
            </a:r>
          </a:p>
          <a:p>
            <a:pPr>
              <a:defRPr sz="800" b="1">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(Эллен Г. Уайт, Свидетельства для Церкви, 1948, 3:53). </a:t>
            </a:r>
            <a:r>
              <a:rPr lang="ru-RU" sz="9600" dirty="0">
                <a:solidFill>
                  <a:srgbClr val="61CBF4"/>
                </a:solidFill>
                <a:latin typeface="Aharoni"/>
                <a:ea typeface="Aharoni"/>
                <a:cs typeface="Aharoni"/>
                <a:sym typeface="Aharoni"/>
              </a:rPr>
              <a:t>	</a:t>
            </a:r>
          </a:p>
          <a:p>
            <a:endParaRPr lang="ru-RU" sz="9600" dirty="0">
              <a:solidFill>
                <a:srgbClr val="61CBF4"/>
              </a:solidFill>
              <a:latin typeface="Aharoni"/>
              <a:ea typeface="Aharoni"/>
              <a:cs typeface="Aharoni"/>
              <a:sym typeface="Aharoni"/>
            </a:endParaRPr>
          </a:p>
          <a:p>
            <a:pPr>
              <a:lnSpc>
                <a:spcPct val="200000"/>
              </a:lnSpc>
              <a:defRPr sz="1800" b="1">
                <a:latin typeface="Times New Roman"/>
                <a:ea typeface="Times New Roman"/>
                <a:cs typeface="Times New Roman"/>
                <a:sym typeface="Times New Roman"/>
              </a:defRPr>
            </a:pPr>
            <a:r>
              <a:rPr lang="ru-RU" dirty="0"/>
              <a:t>Как пасторы, что мы можем почерпнуть из подхода Ломбарди, применимого к церкви? Мы всегда ищем новые ресурсы и методы, чтобы донести до людей Евангелие Иисуса Христа</a:t>
            </a:r>
            <a:r>
              <a:rPr lang="ru-RU" b="0" dirty="0"/>
              <a:t>. </a:t>
            </a:r>
          </a:p>
          <a:p>
            <a:pPr>
              <a:lnSpc>
                <a:spcPct val="200000"/>
              </a:lnSpc>
              <a:defRPr sz="1800">
                <a:latin typeface="Times New Roman"/>
                <a:ea typeface="Times New Roman"/>
                <a:cs typeface="Times New Roman"/>
                <a:sym typeface="Times New Roman"/>
              </a:defRPr>
            </a:pPr>
            <a:r>
              <a:rPr lang="ru-RU" dirty="0"/>
              <a:t>Но стоит ли уделять больше внимания важности фундаментальных принципов? </a:t>
            </a:r>
          </a:p>
          <a:p>
            <a:pPr>
              <a:lnSpc>
                <a:spcPct val="200000"/>
              </a:lnSpc>
              <a:defRPr sz="1800" b="1">
                <a:solidFill>
                  <a:srgbClr val="FF0000"/>
                </a:solidFill>
                <a:latin typeface="Times New Roman"/>
                <a:ea typeface="Times New Roman"/>
                <a:cs typeface="Times New Roman"/>
                <a:sym typeface="Times New Roman"/>
              </a:defRPr>
            </a:pPr>
            <a:r>
              <a:rPr lang="ru-RU" dirty="0"/>
              <a:t>Молитва, изучение Библии и размышление над Словом Божьим - это основы ученичества. Сосредоточение на этих основных элементах может привести к необыкновенным достижениям.</a:t>
            </a:r>
          </a:p>
          <a:p>
            <a:pPr indent="457200">
              <a:lnSpc>
                <a:spcPct val="200000"/>
              </a:lnSpc>
              <a:defRPr sz="1800">
                <a:latin typeface="Times New Roman"/>
                <a:ea typeface="Times New Roman"/>
                <a:cs typeface="Times New Roman"/>
                <a:sym typeface="Times New Roman"/>
              </a:defRPr>
            </a:pPr>
            <a:r>
              <a:rPr lang="ru-RU" dirty="0"/>
              <a:t>Применение того же принципа в личной и профессиональной жизни может привести к исключительным результатам. </a:t>
            </a:r>
            <a:r>
              <a:rPr lang="ru-RU" b="1" dirty="0"/>
              <a:t>Урок очевиден: устойчивый успех достигается при неуклонном следовании основам, а не в погоне за следующей большой вещью. </a:t>
            </a:r>
          </a:p>
          <a:p>
            <a:pPr>
              <a:lnSpc>
                <a:spcPct val="200000"/>
              </a:lnSpc>
              <a:defRPr sz="1800" b="1">
                <a:latin typeface="Times New Roman"/>
                <a:ea typeface="Times New Roman"/>
                <a:cs typeface="Times New Roman"/>
                <a:sym typeface="Times New Roman"/>
              </a:defRPr>
            </a:pPr>
            <a:r>
              <a:rPr lang="ru-RU" dirty="0"/>
              <a:t>СОСРЕДОТОЧЬТЕСЬ НА СЛОВЕ БОЖЬЕМ</a:t>
            </a:r>
          </a:p>
          <a:p>
            <a:pPr>
              <a:lnSpc>
                <a:spcPct val="200000"/>
              </a:lnSpc>
              <a:defRPr sz="1800" b="1">
                <a:solidFill>
                  <a:srgbClr val="FF0000"/>
                </a:solidFill>
                <a:latin typeface="Times New Roman"/>
                <a:ea typeface="Times New Roman"/>
                <a:cs typeface="Times New Roman"/>
                <a:sym typeface="Times New Roman"/>
              </a:defRPr>
            </a:pPr>
            <a:r>
              <a:rPr lang="ru-RU" dirty="0"/>
              <a:t>	Я разговаривал с человеком, который живет в очень светском городе. В его церкви было всего 40 членов. Но за последние два года церковь выросла до более чем 150 членов</a:t>
            </a:r>
            <a:r>
              <a:rPr lang="ru-RU" b="0" dirty="0">
                <a:solidFill>
                  <a:srgbClr val="000000"/>
                </a:solidFill>
              </a:rPr>
              <a:t>. Я спросил его, что вы делаете по-другому? Он ответил</a:t>
            </a:r>
            <a:r>
              <a:rPr lang="ru-RU" dirty="0"/>
              <a:t>: "У нас есть пастор, который проповедует Библию, и людей привлекает Слово Божье". </a:t>
            </a:r>
            <a:r>
              <a:rPr lang="ru-RU" b="0" dirty="0">
                <a:solidFill>
                  <a:srgbClr val="000000"/>
                </a:solidFill>
              </a:rPr>
              <a:t>Вот так просто. </a:t>
            </a:r>
          </a:p>
          <a:p>
            <a:pPr>
              <a:defRPr sz="1800">
                <a:latin typeface="Times New Roman"/>
                <a:ea typeface="Times New Roman"/>
                <a:cs typeface="Times New Roman"/>
                <a:sym typeface="Times New Roman"/>
              </a:defRPr>
            </a:pPr>
            <a:r>
              <a:rPr lang="ru-RU" dirty="0"/>
              <a:t>	Возвращение к основам - это призыв вернуться к главным принципам, которые сделали нас теми, кем мы являемся, - народом Божьим. Он призывает нас сосредоточиться на том, что действительно важно: на наших отношениях с Богом через молитву и размышления над Его Словом.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4194A-EDFA-A742-85FE-79D0279E1C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86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50D8-0415-5AF6-B109-FBBF0ADFE0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6C9DD2-814D-35C8-794A-0D696B88B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769C6-B8F5-AF9D-13E8-8CFF20803B20}"/>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5" name="Footer Placeholder 4">
            <a:extLst>
              <a:ext uri="{FF2B5EF4-FFF2-40B4-BE49-F238E27FC236}">
                <a16:creationId xmlns:a16="http://schemas.microsoft.com/office/drawing/2014/main" id="{593D27E0-BFA5-F1CB-4EB9-B7A263BEE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C40B9-751C-F46D-AC27-EA950F8F7297}"/>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412095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BB03E-A54A-F9B2-B121-A9DF5F3E49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B3D8C4-2817-FA9D-7CEF-6CC5CFC79F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60D460-A75B-B5E1-508A-A62F1E229ADF}"/>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5" name="Footer Placeholder 4">
            <a:extLst>
              <a:ext uri="{FF2B5EF4-FFF2-40B4-BE49-F238E27FC236}">
                <a16:creationId xmlns:a16="http://schemas.microsoft.com/office/drawing/2014/main" id="{5EE63250-FA7A-A2E5-B5E1-051CD1053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62AED-EC5B-676C-3E54-37746F8EF6E3}"/>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401128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C9400-F2BD-BD2A-0C1A-AA3B102D55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016A82-2A0E-92C0-3FE7-E9E7313862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AD2E6A-B756-E965-840B-655E3D9E8ED5}"/>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5" name="Footer Placeholder 4">
            <a:extLst>
              <a:ext uri="{FF2B5EF4-FFF2-40B4-BE49-F238E27FC236}">
                <a16:creationId xmlns:a16="http://schemas.microsoft.com/office/drawing/2014/main" id="{F760FF7E-8044-1476-D4F3-ED042EFF4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A79D3-8DD4-9C85-EAD3-98279894E574}"/>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3689526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5_Título e Conteú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83096" y="5955386"/>
            <a:ext cx="1687696" cy="718457"/>
          </a:xfrm>
          <a:prstGeom prst="rect">
            <a:avLst/>
          </a:prstGeom>
        </p:spPr>
      </p:pic>
      <p:sp>
        <p:nvSpPr>
          <p:cNvPr id="8" name="Content Placeholder 2"/>
          <p:cNvSpPr>
            <a:spLocks noGrp="1"/>
          </p:cNvSpPr>
          <p:nvPr>
            <p:ph idx="10"/>
          </p:nvPr>
        </p:nvSpPr>
        <p:spPr>
          <a:xfrm>
            <a:off x="420803" y="1825625"/>
            <a:ext cx="9662535" cy="4649990"/>
          </a:xfrm>
        </p:spPr>
        <p:txBody>
          <a:bodyPr/>
          <a:lstStyle>
            <a:lvl1pPr algn="l">
              <a:defRPr/>
            </a:lvl1pPr>
            <a:lvl2pPr algn="l">
              <a:defRPr/>
            </a:lvl2pPr>
            <a:lvl3pPr algn="l">
              <a:defRPr/>
            </a:lvl3pPr>
            <a:lvl4pPr algn="l">
              <a:defRPr/>
            </a:lvl4pPr>
            <a:lvl5pPr algn="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5"/>
          <p:cNvSpPr>
            <a:spLocks noGrp="1"/>
          </p:cNvSpPr>
          <p:nvPr>
            <p:ph type="title"/>
          </p:nvPr>
        </p:nvSpPr>
        <p:spPr>
          <a:xfrm>
            <a:off x="420802" y="417781"/>
            <a:ext cx="9711413" cy="1228139"/>
          </a:xfrm>
          <a:prstGeom prst="rect">
            <a:avLst/>
          </a:prstGeom>
        </p:spPr>
        <p:txBody>
          <a:bodyPr vert="horz" lIns="91440" tIns="45720" rIns="91440" bIns="45720" rtlCol="0" anchor="ctr">
            <a:normAutofit/>
          </a:bodyPr>
          <a:lstStyle>
            <a:lvl1pPr algn="l">
              <a:defRPr sz="4400"/>
            </a:lvl1pPr>
          </a:lstStyle>
          <a:p>
            <a:r>
              <a:rPr lang="en-US"/>
              <a:t>Click to edit Master title style</a:t>
            </a:r>
          </a:p>
        </p:txBody>
      </p:sp>
    </p:spTree>
    <p:extLst>
      <p:ext uri="{BB962C8B-B14F-4D97-AF65-F5344CB8AC3E}">
        <p14:creationId xmlns:p14="http://schemas.microsoft.com/office/powerpoint/2010/main" val="373105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38" name="Текст заголовка"/>
          <p:cNvSpPr txBox="1">
            <a:spLocks noGrp="1"/>
          </p:cNvSpPr>
          <p:nvPr>
            <p:ph type="title"/>
          </p:nvPr>
        </p:nvSpPr>
        <p:spPr>
          <a:prstGeom prst="rect">
            <a:avLst/>
          </a:prstGeom>
        </p:spPr>
        <p:txBody>
          <a:bodyPr/>
          <a:lstStyle/>
          <a:p>
            <a:r>
              <a:t>Текст заголовка</a:t>
            </a:r>
          </a:p>
        </p:txBody>
      </p:sp>
      <p:sp>
        <p:nvSpPr>
          <p:cNvPr id="39" name="Уровень текста 1…"/>
          <p:cNvSpPr txBox="1">
            <a:spLocks noGrp="1"/>
          </p:cNvSpPr>
          <p:nvPr>
            <p:ph type="body" sz="half" idx="1"/>
          </p:nvPr>
        </p:nvSpPr>
        <p:spPr>
          <a:xfrm>
            <a:off x="838200" y="1825625"/>
            <a:ext cx="5181600" cy="4351338"/>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863447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086C-5F33-6A98-A992-152DEA1097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9E530-7E07-F891-EE24-000A5DFC2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4C82A-48B2-6C0E-2E67-6E93F1B6CE44}"/>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5" name="Footer Placeholder 4">
            <a:extLst>
              <a:ext uri="{FF2B5EF4-FFF2-40B4-BE49-F238E27FC236}">
                <a16:creationId xmlns:a16="http://schemas.microsoft.com/office/drawing/2014/main" id="{B4D243DD-1B11-4A6A-02BC-7BAC6E2AC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10F34-1D9E-7386-A891-FA29139DFE3F}"/>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425314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918B-6C1C-D1F7-4B85-56C42B7541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7CF6AA-D991-A4E6-0548-544740ABA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AEC10F-00A4-96B7-BFDC-B4ABDAC35B0C}"/>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5" name="Footer Placeholder 4">
            <a:extLst>
              <a:ext uri="{FF2B5EF4-FFF2-40B4-BE49-F238E27FC236}">
                <a16:creationId xmlns:a16="http://schemas.microsoft.com/office/drawing/2014/main" id="{7ECB18D4-38F0-A154-D575-4FA0238E88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919AF-A753-CCD2-328B-735634B85CE9}"/>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227454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39CD-50CC-BF3F-3E45-AE53659428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25FFD-98BF-D490-837A-5E24710DF9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ACC7EE-23A0-5D26-9AC4-7914C4A777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E96F56-B067-2018-335A-9461C8DB2A22}"/>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6" name="Footer Placeholder 5">
            <a:extLst>
              <a:ext uri="{FF2B5EF4-FFF2-40B4-BE49-F238E27FC236}">
                <a16:creationId xmlns:a16="http://schemas.microsoft.com/office/drawing/2014/main" id="{B9B9FD4E-0DCF-1E31-1117-9536FABA99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8B474-C116-ED5B-D904-294DFE9769D9}"/>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324284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515D-6003-D56A-55EB-A6C5E66C08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4AD369-4F8B-DEF8-D8B0-649D5F8B9A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CD3E5-E8F7-A569-E507-22708AE23F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D5161-41F3-754C-C582-3BE9A26BB5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B91085-A879-37FB-3EA9-96AF7BAF2C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3BD748-B64D-FA1D-9004-46D0FA3F89FD}"/>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8" name="Footer Placeholder 7">
            <a:extLst>
              <a:ext uri="{FF2B5EF4-FFF2-40B4-BE49-F238E27FC236}">
                <a16:creationId xmlns:a16="http://schemas.microsoft.com/office/drawing/2014/main" id="{7D36ED18-C470-909A-7EDE-FD2F2FC73D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7D856B-FC8C-F772-D43B-6B8071B386C6}"/>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162042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67DC-CCFC-B0D9-ADE0-7842FC63D0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E4960F-A683-B5A3-5BCA-91D029CCFC0E}"/>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4" name="Footer Placeholder 3">
            <a:extLst>
              <a:ext uri="{FF2B5EF4-FFF2-40B4-BE49-F238E27FC236}">
                <a16:creationId xmlns:a16="http://schemas.microsoft.com/office/drawing/2014/main" id="{2492A9C2-F2B1-FE13-472C-B0D7C9724E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9914B-C041-D630-8D99-72C4B93DC485}"/>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240370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283889-C35C-F34C-AEEF-A98E17281CFC}"/>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3" name="Footer Placeholder 2">
            <a:extLst>
              <a:ext uri="{FF2B5EF4-FFF2-40B4-BE49-F238E27FC236}">
                <a16:creationId xmlns:a16="http://schemas.microsoft.com/office/drawing/2014/main" id="{8CB48B7C-E5F3-5980-C116-3A3C2A77E7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419D3-9EC7-2C98-359C-46BACC679850}"/>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56802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AEF2D-0332-560D-4B20-25FEB34475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A2AD43-B3B5-8677-22A3-4DCB4B037D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208C6D-33C1-DD48-E212-AECB3118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F19A2-5092-FD25-733C-496D59742470}"/>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6" name="Footer Placeholder 5">
            <a:extLst>
              <a:ext uri="{FF2B5EF4-FFF2-40B4-BE49-F238E27FC236}">
                <a16:creationId xmlns:a16="http://schemas.microsoft.com/office/drawing/2014/main" id="{71803B59-8CBC-3F2D-09C2-9A04F6623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D10F84-8B63-BE67-1BF9-26242FB03C0A}"/>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334358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C7F9-14CC-91A5-E089-FCE77BEA7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B9EFB5-6570-6E99-3F70-069369E6D6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396FF8-7808-C9F5-AF8C-6975C336B6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9B8431-F233-A6B6-9C45-8F534DF1C096}"/>
              </a:ext>
            </a:extLst>
          </p:cNvPr>
          <p:cNvSpPr>
            <a:spLocks noGrp="1"/>
          </p:cNvSpPr>
          <p:nvPr>
            <p:ph type="dt" sz="half" idx="10"/>
          </p:nvPr>
        </p:nvSpPr>
        <p:spPr/>
        <p:txBody>
          <a:bodyPr/>
          <a:lstStyle/>
          <a:p>
            <a:fld id="{63E0AC37-1508-CF42-A46E-A01FCE94582A}" type="datetimeFigureOut">
              <a:rPr lang="en-US" smtClean="0"/>
              <a:t>2/11/25</a:t>
            </a:fld>
            <a:endParaRPr lang="en-US"/>
          </a:p>
        </p:txBody>
      </p:sp>
      <p:sp>
        <p:nvSpPr>
          <p:cNvPr id="6" name="Footer Placeholder 5">
            <a:extLst>
              <a:ext uri="{FF2B5EF4-FFF2-40B4-BE49-F238E27FC236}">
                <a16:creationId xmlns:a16="http://schemas.microsoft.com/office/drawing/2014/main" id="{5527C7A9-FAA5-23EE-8075-70FFBAA4D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FB235-3F29-71CB-8B51-91B906058A8C}"/>
              </a:ext>
            </a:extLst>
          </p:cNvPr>
          <p:cNvSpPr>
            <a:spLocks noGrp="1"/>
          </p:cNvSpPr>
          <p:nvPr>
            <p:ph type="sldNum" sz="quarter" idx="12"/>
          </p:nvPr>
        </p:nvSpPr>
        <p:spPr/>
        <p:txBody>
          <a:bodyPr/>
          <a:lstStyle/>
          <a:p>
            <a:fld id="{DEC13275-8447-2441-A409-3C8D334C55A9}" type="slidenum">
              <a:rPr lang="en-US" smtClean="0"/>
              <a:t>‹#›</a:t>
            </a:fld>
            <a:endParaRPr lang="en-US"/>
          </a:p>
        </p:txBody>
      </p:sp>
    </p:spTree>
    <p:extLst>
      <p:ext uri="{BB962C8B-B14F-4D97-AF65-F5344CB8AC3E}">
        <p14:creationId xmlns:p14="http://schemas.microsoft.com/office/powerpoint/2010/main" val="59650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7C5B2-0A03-531C-9306-9DEF56453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DF45C8-5E36-FC28-8B86-586BC9DD9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D1DF5-AD3B-D9C3-667B-FEB40AA9C3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0AC37-1508-CF42-A46E-A01FCE94582A}" type="datetimeFigureOut">
              <a:rPr lang="en-US" smtClean="0"/>
              <a:t>2/11/25</a:t>
            </a:fld>
            <a:endParaRPr lang="en-US"/>
          </a:p>
        </p:txBody>
      </p:sp>
      <p:sp>
        <p:nvSpPr>
          <p:cNvPr id="5" name="Footer Placeholder 4">
            <a:extLst>
              <a:ext uri="{FF2B5EF4-FFF2-40B4-BE49-F238E27FC236}">
                <a16:creationId xmlns:a16="http://schemas.microsoft.com/office/drawing/2014/main" id="{F33FBB14-9702-2157-048D-DE6DD0A153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C374D-26A3-3D57-4629-AE684377C5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13275-8447-2441-A409-3C8D334C55A9}" type="slidenum">
              <a:rPr lang="en-US" smtClean="0"/>
              <a:t>‹#›</a:t>
            </a:fld>
            <a:endParaRPr lang="en-US"/>
          </a:p>
        </p:txBody>
      </p:sp>
    </p:spTree>
    <p:extLst>
      <p:ext uri="{BB962C8B-B14F-4D97-AF65-F5344CB8AC3E}">
        <p14:creationId xmlns:p14="http://schemas.microsoft.com/office/powerpoint/2010/main" val="1838862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4.svg"/><Relationship Id="rId10"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7.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3.png"/><Relationship Id="rId5" Type="http://schemas.openxmlformats.org/officeDocument/2006/relationships/image" Target="../media/image24.svg"/><Relationship Id="rId10"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1.pn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40.jpe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33.png"/><Relationship Id="rId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22.pn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38.png"/><Relationship Id="rId9"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33.png"/><Relationship Id="rId4" Type="http://schemas.openxmlformats.org/officeDocument/2006/relationships/image" Target="../media/image45.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22.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33.png"/><Relationship Id="rId5" Type="http://schemas.openxmlformats.org/officeDocument/2006/relationships/image" Target="../media/image24.svg"/><Relationship Id="rId10"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0.png"/><Relationship Id="rId7" Type="http://schemas.openxmlformats.org/officeDocument/2006/relationships/image" Target="../media/image30.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51.png"/><Relationship Id="rId5" Type="http://schemas.openxmlformats.org/officeDocument/2006/relationships/image" Target="../media/image29.png"/><Relationship Id="rId10" Type="http://schemas.openxmlformats.org/officeDocument/2006/relationships/image" Target="../media/image25.png"/><Relationship Id="rId4" Type="http://schemas.openxmlformats.org/officeDocument/2006/relationships/image" Target="../media/image38.png"/><Relationship Id="rId9"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92551-ABD0-0064-7562-A8180E6D90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06FA21F-53F8-0FDA-FB71-D3390DD447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 y="0"/>
            <a:ext cx="12191981" cy="6857990"/>
          </a:xfrm>
          <a:prstGeom prst="rect">
            <a:avLst/>
          </a:prstGeom>
        </p:spPr>
      </p:pic>
      <p:sp>
        <p:nvSpPr>
          <p:cNvPr id="3" name="TextBox 3">
            <a:extLst>
              <a:ext uri="{FF2B5EF4-FFF2-40B4-BE49-F238E27FC236}">
                <a16:creationId xmlns:a16="http://schemas.microsoft.com/office/drawing/2014/main" id="{F80169C6-7EE8-64CE-86F6-18C4E8C10C46}"/>
              </a:ext>
            </a:extLst>
          </p:cNvPr>
          <p:cNvSpPr txBox="1"/>
          <p:nvPr/>
        </p:nvSpPr>
        <p:spPr>
          <a:xfrm>
            <a:off x="647113" y="378040"/>
            <a:ext cx="11025033" cy="32316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600" b="1">
                <a:ln w="10541" cap="flat">
                  <a:solidFill>
                    <a:srgbClr val="7D7D7D"/>
                  </a:solidFill>
                  <a:prstDash val="solid"/>
                  <a:round/>
                </a:ln>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Как</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наполнить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разум</a:t>
            </a:r>
            <a:endParaRPr dirty="0">
              <a:latin typeface="Calibri" panose="020F0502020204030204" pitchFamily="34" charset="0"/>
              <a:cs typeface="Calibri" panose="020F0502020204030204" pitchFamily="34" charset="0"/>
            </a:endParaRPr>
          </a:p>
          <a:p>
            <a:pPr>
              <a:defRPr sz="11500" b="1">
                <a:ln w="10541" cap="flat">
                  <a:solidFill>
                    <a:srgbClr val="7D7D7D"/>
                  </a:solidFill>
                  <a:prstDash val="solid"/>
                  <a:round/>
                </a:ln>
                <a:solidFill>
                  <a:srgbClr val="FFD966"/>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Слово</a:t>
            </a:r>
            <a:r>
              <a:rPr lang="ru-RU" dirty="0">
                <a:latin typeface="Calibri" panose="020F0502020204030204" pitchFamily="34" charset="0"/>
                <a:cs typeface="Calibri" panose="020F0502020204030204" pitchFamily="34" charset="0"/>
              </a:rPr>
              <a:t>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Божь</a:t>
            </a:r>
            <a:r>
              <a:rPr lang="ru-RU" dirty="0">
                <a:latin typeface="Calibri" panose="020F0502020204030204" pitchFamily="34" charset="0"/>
                <a:cs typeface="Calibri" panose="020F0502020204030204" pitchFamily="34" charset="0"/>
              </a:rPr>
              <a:t>им</a:t>
            </a:r>
            <a:r>
              <a:rPr sz="13800" dirty="0">
                <a:solidFill>
                  <a:srgbClr val="FFFFFF"/>
                </a:solidFill>
                <a:latin typeface="Calibri" panose="020F0502020204030204" pitchFamily="34" charset="0"/>
                <a:cs typeface="Calibri" panose="020F0502020204030204" pitchFamily="34" charset="0"/>
              </a:rPr>
              <a:t>.</a:t>
            </a:r>
          </a:p>
        </p:txBody>
      </p:sp>
      <p:sp>
        <p:nvSpPr>
          <p:cNvPr id="8" name="TextBox 4">
            <a:extLst>
              <a:ext uri="{FF2B5EF4-FFF2-40B4-BE49-F238E27FC236}">
                <a16:creationId xmlns:a16="http://schemas.microsoft.com/office/drawing/2014/main" id="{A69BC679-3C5C-C9A9-2AF5-1C83AB02793A}"/>
              </a:ext>
            </a:extLst>
          </p:cNvPr>
          <p:cNvSpPr txBox="1"/>
          <p:nvPr/>
        </p:nvSpPr>
        <p:spPr>
          <a:xfrm>
            <a:off x="8554923" y="5550542"/>
            <a:ext cx="6094871"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400" b="1">
                <a:solidFill>
                  <a:srgbClr val="FFFFFF"/>
                </a:solidFill>
              </a:defRPr>
            </a:pPr>
            <a:r>
              <a:rPr dirty="0" err="1"/>
              <a:t>Пастор</a:t>
            </a:r>
            <a:r>
              <a:rPr dirty="0"/>
              <a:t> </a:t>
            </a:r>
            <a:r>
              <a:rPr dirty="0" err="1"/>
              <a:t>Рамон</a:t>
            </a:r>
            <a:r>
              <a:rPr dirty="0"/>
              <a:t> </a:t>
            </a:r>
            <a:r>
              <a:rPr dirty="0" err="1"/>
              <a:t>Х</a:t>
            </a:r>
            <a:r>
              <a:rPr dirty="0"/>
              <a:t>. </a:t>
            </a:r>
            <a:r>
              <a:rPr dirty="0" err="1"/>
              <a:t>Каналс</a:t>
            </a:r>
            <a:r>
              <a:rPr dirty="0"/>
              <a:t>, </a:t>
            </a:r>
            <a:r>
              <a:rPr lang="en-US" dirty="0" err="1"/>
              <a:t>DMin</a:t>
            </a:r>
            <a:r>
              <a:rPr dirty="0"/>
              <a:t>. </a:t>
            </a:r>
          </a:p>
          <a:p>
            <a:pPr>
              <a:defRPr sz="1400" b="1">
                <a:solidFill>
                  <a:srgbClr val="FFFFFF"/>
                </a:solidFill>
              </a:defRPr>
            </a:pPr>
            <a:r>
              <a:rPr dirty="0" err="1"/>
              <a:t>Помощник</a:t>
            </a:r>
            <a:r>
              <a:rPr dirty="0"/>
              <a:t> </a:t>
            </a:r>
            <a:r>
              <a:rPr dirty="0" err="1"/>
              <a:t>президента</a:t>
            </a:r>
            <a:endParaRPr dirty="0"/>
          </a:p>
          <a:p>
            <a:pPr>
              <a:defRPr sz="1400" b="1">
                <a:solidFill>
                  <a:srgbClr val="FFFFFF"/>
                </a:solidFill>
              </a:defRPr>
            </a:pPr>
            <a:r>
              <a:rPr dirty="0" err="1"/>
              <a:t>Секретарь</a:t>
            </a:r>
            <a:r>
              <a:rPr dirty="0"/>
              <a:t> </a:t>
            </a:r>
            <a:r>
              <a:rPr lang="ru-RU" dirty="0"/>
              <a:t>пасторской ассоциации</a:t>
            </a:r>
            <a:endParaRPr dirty="0"/>
          </a:p>
          <a:p>
            <a:pPr>
              <a:defRPr sz="1400" b="1">
                <a:solidFill>
                  <a:srgbClr val="FFFFFF"/>
                </a:solidFill>
              </a:defRPr>
            </a:pPr>
            <a:r>
              <a:rPr dirty="0" err="1"/>
              <a:t>Генеральн</a:t>
            </a:r>
            <a:r>
              <a:rPr lang="ru-RU" dirty="0"/>
              <a:t>ой</a:t>
            </a:r>
            <a:r>
              <a:rPr dirty="0"/>
              <a:t> </a:t>
            </a:r>
            <a:r>
              <a:rPr lang="ru-RU" dirty="0"/>
              <a:t>К</a:t>
            </a:r>
            <a:r>
              <a:rPr dirty="0" err="1"/>
              <a:t>онференция</a:t>
            </a:r>
            <a:r>
              <a:rPr dirty="0"/>
              <a:t> </a:t>
            </a:r>
            <a:br>
              <a:rPr lang="ru-RU" dirty="0"/>
            </a:br>
            <a:r>
              <a:rPr dirty="0" err="1"/>
              <a:t>адвентистов</a:t>
            </a:r>
            <a:r>
              <a:rPr dirty="0"/>
              <a:t> </a:t>
            </a:r>
            <a:r>
              <a:rPr dirty="0" err="1"/>
              <a:t>седьмого</a:t>
            </a:r>
            <a:r>
              <a:rPr dirty="0"/>
              <a:t> </a:t>
            </a:r>
            <a:r>
              <a:rPr dirty="0" err="1"/>
              <a:t>дня</a:t>
            </a:r>
            <a:endParaRPr dirty="0"/>
          </a:p>
          <a:p>
            <a:pPr>
              <a:defRPr sz="1400" b="1">
                <a:solidFill>
                  <a:srgbClr val="FFFFFF"/>
                </a:solidFill>
              </a:defRPr>
            </a:pPr>
            <a:r>
              <a:rPr dirty="0"/>
              <a:t> </a:t>
            </a:r>
          </a:p>
        </p:txBody>
      </p:sp>
      <p:sp>
        <p:nvSpPr>
          <p:cNvPr id="9" name="Freeform 5">
            <a:extLst>
              <a:ext uri="{FF2B5EF4-FFF2-40B4-BE49-F238E27FC236}">
                <a16:creationId xmlns:a16="http://schemas.microsoft.com/office/drawing/2014/main" id="{2EF6A979-AB1E-278D-B8EF-EE0F1A42C13D}"/>
              </a:ext>
            </a:extLst>
          </p:cNvPr>
          <p:cNvSpPr/>
          <p:nvPr/>
        </p:nvSpPr>
        <p:spPr>
          <a:xfrm>
            <a:off x="7134576" y="5997878"/>
            <a:ext cx="1264131" cy="464956"/>
          </a:xfrm>
          <a:prstGeom prst="rect">
            <a:avLst/>
          </a:prstGeom>
          <a:blipFill>
            <a:blip r:embed="rId4"/>
            <a:stretch>
              <a:fillRect/>
            </a:stretch>
          </a:blipFill>
          <a:ln w="12700">
            <a:miter lim="400000"/>
          </a:ln>
        </p:spPr>
        <p:txBody>
          <a:bodyPr lIns="45719" rIns="45719"/>
          <a:lstStyle/>
          <a:p>
            <a:endParaRPr/>
          </a:p>
        </p:txBody>
      </p:sp>
      <p:sp>
        <p:nvSpPr>
          <p:cNvPr id="10" name="Freeform 6">
            <a:extLst>
              <a:ext uri="{FF2B5EF4-FFF2-40B4-BE49-F238E27FC236}">
                <a16:creationId xmlns:a16="http://schemas.microsoft.com/office/drawing/2014/main" id="{6C93EA31-29A1-1EC3-A56E-3E453036AD7A}"/>
              </a:ext>
            </a:extLst>
          </p:cNvPr>
          <p:cNvSpPr/>
          <p:nvPr/>
        </p:nvSpPr>
        <p:spPr>
          <a:xfrm>
            <a:off x="7309732" y="5178764"/>
            <a:ext cx="913820" cy="819114"/>
          </a:xfrm>
          <a:prstGeom prst="rect">
            <a:avLst/>
          </a:prstGeom>
          <a:blipFill>
            <a:blip r:embed="rId5"/>
            <a:stretch>
              <a:fillRect/>
            </a:stretch>
          </a:blipFill>
          <a:ln w="12700">
            <a:miter lim="400000"/>
          </a:ln>
        </p:spPr>
        <p:txBody>
          <a:bodyPr lIns="45719" rIns="45719"/>
          <a:lstStyle/>
          <a:p>
            <a:endParaRPr/>
          </a:p>
        </p:txBody>
      </p:sp>
    </p:spTree>
    <p:extLst>
      <p:ext uri="{BB962C8B-B14F-4D97-AF65-F5344CB8AC3E}">
        <p14:creationId xmlns:p14="http://schemas.microsoft.com/office/powerpoint/2010/main" val="4165313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descr="Picture 1">
            <a:extLst>
              <a:ext uri="{FF2B5EF4-FFF2-40B4-BE49-F238E27FC236}">
                <a16:creationId xmlns:a16="http://schemas.microsoft.com/office/drawing/2014/main" id="{66D06CDD-54B8-29D2-8F5A-1D856C8C89C1}"/>
              </a:ext>
            </a:extLst>
          </p:cNvPr>
          <p:cNvPicPr>
            <a:picLocks noChangeAspect="1"/>
          </p:cNvPicPr>
          <p:nvPr/>
        </p:nvPicPr>
        <p:blipFill>
          <a:blip r:embed="rId3"/>
          <a:stretch>
            <a:fillRect/>
          </a:stretch>
        </p:blipFill>
        <p:spPr>
          <a:xfrm>
            <a:off x="0" y="356882"/>
            <a:ext cx="12191981" cy="6856718"/>
          </a:xfrm>
          <a:prstGeom prst="rect">
            <a:avLst/>
          </a:prstGeom>
          <a:ln w="12700">
            <a:miter lim="400000"/>
          </a:ln>
        </p:spPr>
      </p:pic>
      <p:sp>
        <p:nvSpPr>
          <p:cNvPr id="5" name="TextBox 3">
            <a:extLst>
              <a:ext uri="{FF2B5EF4-FFF2-40B4-BE49-F238E27FC236}">
                <a16:creationId xmlns:a16="http://schemas.microsoft.com/office/drawing/2014/main" id="{DEC6E17F-985E-FB07-4440-FFD2C4B62878}"/>
              </a:ext>
            </a:extLst>
          </p:cNvPr>
          <p:cNvSpPr txBox="1"/>
          <p:nvPr/>
        </p:nvSpPr>
        <p:spPr>
          <a:xfrm>
            <a:off x="509952" y="4608374"/>
            <a:ext cx="9053148" cy="17543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5400" b="1">
                <a:solidFill>
                  <a:srgbClr val="FFFFFF"/>
                </a:solidFill>
                <a:latin typeface="Chalkboard"/>
                <a:ea typeface="Chalkboard"/>
                <a:cs typeface="Chalkboard"/>
                <a:sym typeface="Chalkboard"/>
              </a:defRPr>
            </a:lvl1pPr>
          </a:lstStyle>
          <a:p>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Библия</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 </a:t>
            </a:r>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это</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a:t>
            </a:r>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голос</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a:t>
            </a:r>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Бога</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a:t>
            </a:r>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говорящий</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a:t>
            </a:r>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с</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 </a:t>
            </a:r>
            <a:r>
              <a:rPr spc="50" dirty="0" err="1">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нами</a:t>
            </a:r>
            <a:r>
              <a:rPr spc="50" dirty="0">
                <a:ln w="9525" cmpd="sng">
                  <a:solidFill>
                    <a:schemeClr val="accent1"/>
                  </a:solidFill>
                  <a:prstDash val="solid"/>
                </a:ln>
                <a:solidFill>
                  <a:srgbClr val="70AD47">
                    <a:tint val="1000"/>
                  </a:srgbClr>
                </a:solidFill>
                <a:effectLst>
                  <a:glow rad="38100">
                    <a:schemeClr val="accent1">
                      <a:alpha val="40000"/>
                    </a:schemeClr>
                  </a:glo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2810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descr="Picture 1">
            <a:extLst>
              <a:ext uri="{FF2B5EF4-FFF2-40B4-BE49-F238E27FC236}">
                <a16:creationId xmlns:a16="http://schemas.microsoft.com/office/drawing/2014/main" id="{20B6DBC2-D4B9-5556-3FB0-CF69ACBC9DBC}"/>
              </a:ext>
            </a:extLst>
          </p:cNvPr>
          <p:cNvPicPr>
            <a:picLocks noChangeAspect="1"/>
          </p:cNvPicPr>
          <p:nvPr/>
        </p:nvPicPr>
        <p:blipFill>
          <a:blip r:embed="rId3"/>
          <a:stretch>
            <a:fillRect/>
          </a:stretch>
        </p:blipFill>
        <p:spPr>
          <a:xfrm>
            <a:off x="-1505" y="1282"/>
            <a:ext cx="12191981" cy="6856718"/>
          </a:xfrm>
          <a:prstGeom prst="rect">
            <a:avLst/>
          </a:prstGeom>
          <a:ln w="12700">
            <a:miter lim="400000"/>
          </a:ln>
        </p:spPr>
      </p:pic>
      <p:sp>
        <p:nvSpPr>
          <p:cNvPr id="5" name="TextBox 3">
            <a:extLst>
              <a:ext uri="{FF2B5EF4-FFF2-40B4-BE49-F238E27FC236}">
                <a16:creationId xmlns:a16="http://schemas.microsoft.com/office/drawing/2014/main" id="{070E1A01-07A8-5461-2921-4E483DF938DB}"/>
              </a:ext>
            </a:extLst>
          </p:cNvPr>
          <p:cNvSpPr txBox="1"/>
          <p:nvPr/>
        </p:nvSpPr>
        <p:spPr>
          <a:xfrm>
            <a:off x="5492506" y="262407"/>
            <a:ext cx="6119447" cy="2585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5400" b="1">
                <a:solidFill>
                  <a:srgbClr val="FFFFFF"/>
                </a:solidFill>
                <a:latin typeface="Chalkboard"/>
                <a:ea typeface="Chalkboard"/>
                <a:cs typeface="Chalkboard"/>
                <a:sym typeface="Chalkboard"/>
              </a:defRPr>
            </a:lvl1pPr>
          </a:lstStyle>
          <a:p>
            <a:pPr algn="r"/>
            <a:r>
              <a:rPr b="0" dirty="0" err="1">
                <a:latin typeface="Calibri" panose="020F0502020204030204" pitchFamily="34" charset="0"/>
                <a:cs typeface="Calibri" panose="020F0502020204030204" pitchFamily="34" charset="0"/>
              </a:rPr>
              <a:t>Мы</a:t>
            </a:r>
            <a:r>
              <a:rPr b="0" dirty="0">
                <a:latin typeface="Calibri" panose="020F0502020204030204" pitchFamily="34" charset="0"/>
                <a:cs typeface="Calibri" panose="020F0502020204030204" pitchFamily="34" charset="0"/>
              </a:rPr>
              <a:t> </a:t>
            </a:r>
            <a:r>
              <a:rPr b="0" dirty="0" err="1">
                <a:latin typeface="Calibri" panose="020F0502020204030204" pitchFamily="34" charset="0"/>
                <a:cs typeface="Calibri" panose="020F0502020204030204" pitchFamily="34" charset="0"/>
              </a:rPr>
              <a:t>должны</a:t>
            </a:r>
            <a:r>
              <a:rPr b="0" dirty="0">
                <a:latin typeface="Calibri" panose="020F0502020204030204" pitchFamily="34" charset="0"/>
                <a:cs typeface="Calibri" panose="020F0502020204030204" pitchFamily="34" charset="0"/>
              </a:rPr>
              <a:t> </a:t>
            </a:r>
            <a:r>
              <a:rPr b="0" dirty="0" err="1">
                <a:latin typeface="Calibri" panose="020F0502020204030204" pitchFamily="34" charset="0"/>
                <a:cs typeface="Calibri" panose="020F0502020204030204" pitchFamily="34" charset="0"/>
              </a:rPr>
              <a:t>сделать</a:t>
            </a:r>
            <a:r>
              <a:rPr b="0" dirty="0">
                <a:latin typeface="Calibri" panose="020F0502020204030204" pitchFamily="34" charset="0"/>
                <a:cs typeface="Calibri" panose="020F0502020204030204" pitchFamily="34" charset="0"/>
              </a:rPr>
              <a:t> </a:t>
            </a:r>
            <a:r>
              <a:rPr b="0" dirty="0" err="1">
                <a:latin typeface="Calibri" panose="020F0502020204030204" pitchFamily="34" charset="0"/>
                <a:cs typeface="Calibri" panose="020F0502020204030204" pitchFamily="34" charset="0"/>
              </a:rPr>
              <a:t>это</a:t>
            </a:r>
            <a:r>
              <a:rPr b="0" dirty="0">
                <a:latin typeface="Calibri" panose="020F0502020204030204" pitchFamily="34" charset="0"/>
                <a:cs typeface="Calibri" panose="020F0502020204030204" pitchFamily="34" charset="0"/>
              </a:rPr>
              <a:t> </a:t>
            </a:r>
            <a:r>
              <a:rPr b="0" dirty="0" err="1">
                <a:latin typeface="Calibri" panose="020F0502020204030204" pitchFamily="34" charset="0"/>
                <a:cs typeface="Calibri" panose="020F0502020204030204" pitchFamily="34" charset="0"/>
              </a:rPr>
              <a:t>нашим</a:t>
            </a:r>
            <a:r>
              <a:rPr b="0" dirty="0">
                <a:latin typeface="Calibri" panose="020F0502020204030204" pitchFamily="34" charset="0"/>
                <a:cs typeface="Calibri" panose="020F0502020204030204" pitchFamily="34" charset="0"/>
              </a:rPr>
              <a:t> </a:t>
            </a:r>
            <a:r>
              <a:rPr lang="ru-RU" b="0" dirty="0">
                <a:latin typeface="Calibri" panose="020F0502020204030204" pitchFamily="34" charset="0"/>
                <a:cs typeface="Calibri" panose="020F0502020204030204" pitchFamily="34" charset="0"/>
              </a:rPr>
              <a:t>главным</a:t>
            </a:r>
            <a:r>
              <a:rPr b="0" dirty="0">
                <a:latin typeface="Calibri" panose="020F0502020204030204" pitchFamily="34" charset="0"/>
                <a:cs typeface="Calibri" panose="020F0502020204030204" pitchFamily="34" charset="0"/>
              </a:rPr>
              <a:t> </a:t>
            </a:r>
            <a:r>
              <a:rPr b="0" dirty="0" err="1">
                <a:latin typeface="Calibri" panose="020F0502020204030204" pitchFamily="34" charset="0"/>
                <a:cs typeface="Calibri" panose="020F0502020204030204" pitchFamily="34" charset="0"/>
              </a:rPr>
              <a:t>делом</a:t>
            </a:r>
            <a:r>
              <a:rPr b="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3845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red and blue jellyfish&#10;&#10;Description automatically generated with low confidence">
            <a:extLst>
              <a:ext uri="{FF2B5EF4-FFF2-40B4-BE49-F238E27FC236}">
                <a16:creationId xmlns:a16="http://schemas.microsoft.com/office/drawing/2014/main" id="{F403A6CD-B929-AF14-4E1E-F6F5B9A191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810" y="457200"/>
            <a:ext cx="10566380" cy="5943600"/>
          </a:xfrm>
          <a:prstGeom prst="rect">
            <a:avLst/>
          </a:prstGeom>
        </p:spPr>
      </p:pic>
      <p:sp>
        <p:nvSpPr>
          <p:cNvPr id="6" name="TextBox 5">
            <a:extLst>
              <a:ext uri="{FF2B5EF4-FFF2-40B4-BE49-F238E27FC236}">
                <a16:creationId xmlns:a16="http://schemas.microsoft.com/office/drawing/2014/main" id="{D375A74F-D194-2019-1E92-5D786ADAB5EB}"/>
              </a:ext>
            </a:extLst>
          </p:cNvPr>
          <p:cNvSpPr txBox="1"/>
          <p:nvPr/>
        </p:nvSpPr>
        <p:spPr>
          <a:xfrm>
            <a:off x="953535" y="680773"/>
            <a:ext cx="7641826"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800" b="1" i="0" u="none" strike="noStrike" kern="1200" cap="none" spc="0" normalizeH="0" baseline="0" noProof="0" dirty="0">
                <a:ln w="10541" cmpd="sng">
                  <a:solidFill>
                    <a:srgbClr val="7D7D7D">
                      <a:tint val="100000"/>
                      <a:shade val="100000"/>
                      <a:satMod val="110000"/>
                    </a:srgbClr>
                  </a:solidFill>
                  <a:prstDash val="solid"/>
                </a:ln>
                <a:solidFill>
                  <a:srgbClr val="FFC000">
                    <a:lumMod val="60000"/>
                    <a:lumOff val="40000"/>
                  </a:srgbClr>
                </a:solidFill>
                <a:effectLst/>
                <a:uLnTx/>
                <a:uFillTx/>
                <a:ea typeface="+mn-ea"/>
                <a:cs typeface="+mn-cs"/>
              </a:rPr>
              <a:t>Укрепили</a:t>
            </a:r>
            <a:r>
              <a:rPr kumimoji="0" lang="ru-RU" sz="8800" u="none" strike="noStrike" kern="1200" cap="none" spc="0" normalizeH="0" baseline="0" noProof="0" dirty="0">
                <a:ln w="10541" cmpd="sng">
                  <a:solidFill>
                    <a:srgbClr val="7D7D7D">
                      <a:tint val="100000"/>
                      <a:shade val="100000"/>
                      <a:satMod val="110000"/>
                    </a:srgbClr>
                  </a:solidFill>
                  <a:prstDash val="solid"/>
                </a:ln>
                <a:solidFill>
                  <a:srgbClr val="FFC000">
                    <a:lumMod val="60000"/>
                    <a:lumOff val="40000"/>
                  </a:srgbClr>
                </a:solidFill>
                <a:effectLst/>
                <a:uLnTx/>
                <a:uFillTx/>
                <a:latin typeface="Calibri" panose="020F050202020403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8800" b="1" dirty="0">
                <a:ln w="10541" cmpd="sng">
                  <a:solidFill>
                    <a:srgbClr val="7D7D7D">
                      <a:tint val="100000"/>
                      <a:shade val="100000"/>
                      <a:satMod val="110000"/>
                    </a:srgbClr>
                  </a:solidFill>
                  <a:prstDash val="solid"/>
                </a:ln>
                <a:solidFill>
                  <a:schemeClr val="bg1"/>
                </a:solidFill>
                <a:latin typeface="Calibri" panose="020F0502020204030204"/>
              </a:rPr>
              <a:t>свой разум</a:t>
            </a:r>
            <a:endParaRPr kumimoji="0" lang="en-US" sz="8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256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204C3A-860B-7F9A-383E-3B1C871DD88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 y="0"/>
            <a:ext cx="12191981" cy="6857990"/>
          </a:xfrm>
          <a:prstGeom prst="rect">
            <a:avLst/>
          </a:prstGeom>
        </p:spPr>
      </p:pic>
      <p:sp>
        <p:nvSpPr>
          <p:cNvPr id="4" name="TextBox 3">
            <a:extLst>
              <a:ext uri="{FF2B5EF4-FFF2-40B4-BE49-F238E27FC236}">
                <a16:creationId xmlns:a16="http://schemas.microsoft.com/office/drawing/2014/main" id="{5BF9EE94-DA5D-B5BA-2799-C0DBA5E72395}"/>
              </a:ext>
            </a:extLst>
          </p:cNvPr>
          <p:cNvSpPr txBox="1"/>
          <p:nvPr/>
        </p:nvSpPr>
        <p:spPr>
          <a:xfrm>
            <a:off x="601394" y="378041"/>
            <a:ext cx="11006406" cy="34470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0" b="1" u="none" strike="noStrike" kern="1200" cap="none" spc="0" normalizeH="0" baseline="0" noProof="0" dirty="0">
                <a:ln w="10541" cmpd="sng">
                  <a:solidFill>
                    <a:srgbClr val="7D7D7D">
                      <a:tint val="100000"/>
                      <a:shade val="100000"/>
                      <a:satMod val="110000"/>
                    </a:srgbClr>
                  </a:solidFill>
                  <a:prstDash val="solid"/>
                </a:ln>
                <a:solidFill>
                  <a:prstClr val="white"/>
                </a:solidFill>
                <a:effectLst/>
                <a:uLnTx/>
                <a:uFillTx/>
                <a:latin typeface="Calibri" panose="020F0502020204030204" pitchFamily="34" charset="0"/>
                <a:ea typeface="+mn-ea"/>
                <a:cs typeface="+mn-cs"/>
              </a:rPr>
              <a:t>Защита от </a:t>
            </a:r>
            <a:r>
              <a:rPr kumimoji="0" lang="ru-RU" sz="13800" b="1" u="none" strike="noStrike" kern="1200" cap="none" spc="0" normalizeH="0" baseline="0" noProof="0" dirty="0">
                <a:ln w="10541" cmpd="sng">
                  <a:solidFill>
                    <a:srgbClr val="7D7D7D">
                      <a:tint val="100000"/>
                      <a:shade val="100000"/>
                      <a:satMod val="110000"/>
                    </a:srgbClr>
                  </a:solidFill>
                  <a:prstDash val="solid"/>
                </a:ln>
                <a:solidFill>
                  <a:srgbClr val="FFC000">
                    <a:lumMod val="60000"/>
                    <a:lumOff val="40000"/>
                  </a:srgbClr>
                </a:solidFill>
                <a:effectLst/>
                <a:uLnTx/>
                <a:uFillTx/>
                <a:latin typeface="Calibri" panose="020F0502020204030204" pitchFamily="34" charset="0"/>
                <a:ea typeface="+mn-ea"/>
                <a:cs typeface="+mn-cs"/>
              </a:rPr>
              <a:t>заблуждения</a:t>
            </a:r>
            <a:r>
              <a:rPr kumimoji="0" lang="en-US" sz="13800" b="1" u="none" strike="noStrike" kern="1200" cap="none" spc="0" normalizeH="0" baseline="0" noProof="0" dirty="0">
                <a:ln w="10541" cmpd="sng">
                  <a:solidFill>
                    <a:srgbClr val="7D7D7D">
                      <a:tint val="100000"/>
                      <a:shade val="100000"/>
                      <a:satMod val="110000"/>
                    </a:srgbClr>
                  </a:solidFill>
                  <a:prstDash val="solid"/>
                </a:ln>
                <a:solidFill>
                  <a:prstClr val="white"/>
                </a:solidFill>
                <a:effectLst/>
                <a:uLnTx/>
                <a:uFillTx/>
                <a:latin typeface="Calibri" panose="020F0502020204030204" pitchFamily="34" charset="0"/>
                <a:ea typeface="+mn-ea"/>
                <a:cs typeface="+mn-cs"/>
              </a:rPr>
              <a:t>.</a:t>
            </a:r>
            <a:endPar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949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00" y="2171700"/>
            <a:ext cx="8763000" cy="1676400"/>
          </a:xfrm>
        </p:spPr>
        <p:txBody>
          <a:bodyPr/>
          <a:lstStyle/>
          <a:p>
            <a:pPr lvl="0" algn="ctr" eaLnBrk="1" hangingPunct="1">
              <a:defRPr/>
            </a:pPr>
            <a:r>
              <a:rPr lang="ru-RU" sz="6600" b="1" spc="0" dirty="0">
                <a:ln w="10541" cmpd="sng">
                  <a:solidFill>
                    <a:srgbClr val="7D7D7D">
                      <a:tint val="100000"/>
                      <a:shade val="100000"/>
                      <a:satMod val="110000"/>
                    </a:srgbClr>
                  </a:solidFill>
                  <a:prstDash val="solid"/>
                </a:ln>
                <a:solidFill>
                  <a:schemeClr val="bg1"/>
                </a:solidFill>
                <a:latin typeface="Calibri" panose="020F0502020204030204" pitchFamily="34" charset="0"/>
                <a:ea typeface="+mn-ea"/>
                <a:cs typeface="+mn-cs"/>
              </a:rPr>
              <a:t>Второзаконие</a:t>
            </a:r>
            <a:r>
              <a:rPr lang="en-US" sz="6600" b="1" spc="0" dirty="0">
                <a:ln w="10541" cmpd="sng">
                  <a:solidFill>
                    <a:srgbClr val="7D7D7D">
                      <a:tint val="100000"/>
                      <a:shade val="100000"/>
                      <a:satMod val="110000"/>
                    </a:srgbClr>
                  </a:solidFill>
                  <a:prstDash val="solid"/>
                </a:ln>
                <a:solidFill>
                  <a:schemeClr val="bg1"/>
                </a:solidFill>
                <a:latin typeface="Calibri" panose="020F0502020204030204" pitchFamily="34" charset="0"/>
                <a:ea typeface="+mn-ea"/>
                <a:cs typeface="+mn-cs"/>
              </a:rPr>
              <a:t> 6:5-6</a:t>
            </a:r>
            <a:endParaRPr lang="es-US" sz="6600" b="1" spc="0" dirty="0">
              <a:ln w="10541" cmpd="sng">
                <a:solidFill>
                  <a:srgbClr val="7D7D7D">
                    <a:tint val="100000"/>
                    <a:shade val="100000"/>
                    <a:satMod val="110000"/>
                  </a:srgbClr>
                </a:solidFill>
                <a:prstDash val="solid"/>
              </a:ln>
              <a:solidFill>
                <a:schemeClr val="bg1"/>
              </a:solidFill>
              <a:latin typeface="Calibri" panose="020F0502020204030204" pitchFamily="34" charset="0"/>
              <a:ea typeface="+mn-ea"/>
              <a:cs typeface="+mn-cs"/>
            </a:endParaRPr>
          </a:p>
        </p:txBody>
      </p:sp>
    </p:spTree>
    <p:extLst>
      <p:ext uri="{BB962C8B-B14F-4D97-AF65-F5344CB8AC3E}">
        <p14:creationId xmlns:p14="http://schemas.microsoft.com/office/powerpoint/2010/main" val="394585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xfrm>
            <a:off x="450752" y="2857500"/>
            <a:ext cx="10896600" cy="1143000"/>
          </a:xfrm>
        </p:spPr>
        <p:txBody>
          <a:bodyPr>
            <a:normAutofit fontScale="90000"/>
          </a:bodyPr>
          <a:lstStyle/>
          <a:p>
            <a:pPr algn="ctr">
              <a:defRPr/>
            </a:pPr>
            <a:r>
              <a:rPr lang="ru-RU" sz="6600" b="1" dirty="0">
                <a:solidFill>
                  <a:schemeClr val="bg1"/>
                </a:solidFill>
                <a:latin typeface="+mn-lt"/>
              </a:rPr>
              <a:t>"Возлюби Господа Бога твоего всем сердцем твоим, и всею душою твоею, и всеми силами твоими". </a:t>
            </a:r>
            <a:endParaRPr lang="en-US" sz="6600" b="1" dirty="0">
              <a:solidFill>
                <a:schemeClr val="bg1"/>
              </a:solidFill>
              <a:latin typeface="+mn-lt"/>
            </a:endParaRPr>
          </a:p>
        </p:txBody>
      </p:sp>
    </p:spTree>
    <p:extLst>
      <p:ext uri="{BB962C8B-B14F-4D97-AF65-F5344CB8AC3E}">
        <p14:creationId xmlns:p14="http://schemas.microsoft.com/office/powerpoint/2010/main" val="3254528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xfrm>
            <a:off x="1601958" y="2286000"/>
            <a:ext cx="8763000" cy="1143000"/>
          </a:xfrm>
        </p:spPr>
        <p:txBody>
          <a:bodyPr>
            <a:normAutofit fontScale="90000"/>
          </a:bodyPr>
          <a:lstStyle/>
          <a:p>
            <a:pPr algn="ctr">
              <a:defRPr/>
            </a:pPr>
            <a:br>
              <a:rPr lang="es-US" sz="8000" b="1" dirty="0">
                <a:solidFill>
                  <a:schemeClr val="bg1"/>
                </a:solidFill>
                <a:latin typeface="Calibri" panose="020F0502020204030204" pitchFamily="34" charset="0"/>
              </a:rPr>
            </a:br>
            <a:r>
              <a:rPr lang="es-US" sz="7200" b="1" dirty="0">
                <a:solidFill>
                  <a:schemeClr val="bg1"/>
                </a:solidFill>
                <a:latin typeface="Calibri" panose="020F0502020204030204" pitchFamily="34" charset="0"/>
              </a:rPr>
              <a:t>“</a:t>
            </a:r>
            <a:r>
              <a:rPr lang="ru-RU" sz="7200" b="1" dirty="0">
                <a:solidFill>
                  <a:schemeClr val="bg1"/>
                </a:solidFill>
                <a:latin typeface="Calibri" panose="020F0502020204030204" pitchFamily="34" charset="0"/>
              </a:rPr>
              <a:t>И да будут слова сии, которые Я </a:t>
            </a:r>
            <a:r>
              <a:rPr lang="ru-RU" sz="7200" b="1" dirty="0" err="1">
                <a:solidFill>
                  <a:schemeClr val="bg1"/>
                </a:solidFill>
                <a:latin typeface="Calibri" panose="020F0502020204030204" pitchFamily="34" charset="0"/>
              </a:rPr>
              <a:t>заповедю</a:t>
            </a:r>
            <a:r>
              <a:rPr lang="ru-RU" sz="7200" b="1" dirty="0">
                <a:solidFill>
                  <a:schemeClr val="bg1"/>
                </a:solidFill>
                <a:latin typeface="Calibri" panose="020F0502020204030204" pitchFamily="34" charset="0"/>
              </a:rPr>
              <a:t> тебе сегодня, в сердце твоем</a:t>
            </a:r>
            <a:r>
              <a:rPr lang="es-US" sz="7200" b="1" dirty="0">
                <a:solidFill>
                  <a:schemeClr val="bg1"/>
                </a:solidFill>
                <a:latin typeface="Calibri" panose="020F0502020204030204" pitchFamily="34" charset="0"/>
              </a:rPr>
              <a:t>.” </a:t>
            </a:r>
            <a:endParaRPr lang="en-US" sz="7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507392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xfrm>
            <a:off x="962464" y="2857500"/>
            <a:ext cx="10058400" cy="1143000"/>
          </a:xfrm>
        </p:spPr>
        <p:txBody>
          <a:bodyPr>
            <a:normAutofit fontScale="90000"/>
          </a:bodyPr>
          <a:lstStyle/>
          <a:p>
            <a:pPr>
              <a:defRPr/>
            </a:pPr>
            <a:r>
              <a:rPr lang="en-US" sz="7200" b="1" dirty="0">
                <a:solidFill>
                  <a:schemeClr val="bg1"/>
                </a:solidFill>
                <a:latin typeface="Calibri" panose="020F0502020204030204" pitchFamily="34" charset="0"/>
              </a:rPr>
              <a:t>“</a:t>
            </a:r>
            <a:r>
              <a:rPr lang="ru-RU" sz="7200" b="1" dirty="0">
                <a:solidFill>
                  <a:schemeClr val="bg1"/>
                </a:solidFill>
                <a:latin typeface="Calibri" panose="020F0502020204030204" pitchFamily="34" charset="0"/>
              </a:rPr>
              <a:t>В сердце моем сокрыл я слово Твое, чтобы не грешить пред Тобою</a:t>
            </a:r>
            <a:r>
              <a:rPr lang="en-US" sz="7200" b="1" dirty="0">
                <a:solidFill>
                  <a:schemeClr val="bg1"/>
                </a:solidFill>
                <a:latin typeface="Calibri" panose="020F0502020204030204" pitchFamily="34" charset="0"/>
              </a:rPr>
              <a:t>.” </a:t>
            </a:r>
            <a:br>
              <a:rPr lang="en-US" sz="7200" b="1" dirty="0">
                <a:solidFill>
                  <a:schemeClr val="bg1"/>
                </a:solidFill>
                <a:latin typeface="Calibri" panose="020F0502020204030204" pitchFamily="34" charset="0"/>
              </a:rPr>
            </a:br>
            <a:r>
              <a:rPr lang="en-US" sz="7200" b="1" dirty="0">
                <a:solidFill>
                  <a:schemeClr val="bg1"/>
                </a:solidFill>
                <a:latin typeface="Calibri" panose="020F0502020204030204" pitchFamily="34" charset="0"/>
              </a:rPr>
              <a:t>					</a:t>
            </a:r>
            <a:r>
              <a:rPr lang="ru-RU" sz="4800" b="1" dirty="0" err="1">
                <a:solidFill>
                  <a:schemeClr val="bg1"/>
                </a:solidFill>
                <a:latin typeface="Calibri" panose="020F0502020204030204" pitchFamily="34" charset="0"/>
              </a:rPr>
              <a:t>Пс</a:t>
            </a:r>
            <a:r>
              <a:rPr lang="en-US" sz="4800" b="1" dirty="0">
                <a:solidFill>
                  <a:schemeClr val="bg1"/>
                </a:solidFill>
                <a:latin typeface="Calibri" panose="020F0502020204030204" pitchFamily="34" charset="0"/>
              </a:rPr>
              <a:t> 11</a:t>
            </a:r>
            <a:r>
              <a:rPr lang="ru-RU" sz="4800" b="1" dirty="0">
                <a:solidFill>
                  <a:schemeClr val="bg1"/>
                </a:solidFill>
                <a:latin typeface="Calibri" panose="020F0502020204030204" pitchFamily="34" charset="0"/>
              </a:rPr>
              <a:t>8</a:t>
            </a:r>
            <a:r>
              <a:rPr lang="en-US" sz="4800" b="1" dirty="0">
                <a:solidFill>
                  <a:schemeClr val="bg1"/>
                </a:solidFill>
                <a:latin typeface="Calibri" panose="020F0502020204030204" pitchFamily="34" charset="0"/>
              </a:rPr>
              <a:t>:11</a:t>
            </a:r>
            <a:endParaRPr lang="en-US" sz="7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08896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a:xfrm>
            <a:off x="2451100" y="1039211"/>
            <a:ext cx="8077200" cy="1143000"/>
          </a:xfrm>
        </p:spPr>
        <p:txBody>
          <a:bodyPr>
            <a:normAutofit fontScale="90000"/>
          </a:bodyPr>
          <a:lstStyle/>
          <a:p>
            <a:pPr>
              <a:defRPr/>
            </a:pPr>
            <a:r>
              <a:rPr lang="es-US" sz="8000" b="1" dirty="0">
                <a:solidFill>
                  <a:schemeClr val="accent4">
                    <a:lumMod val="60000"/>
                    <a:lumOff val="40000"/>
                  </a:schemeClr>
                </a:solidFill>
                <a:latin typeface="+mn-lt"/>
              </a:rPr>
              <a:t>1.	</a:t>
            </a:r>
            <a:r>
              <a:rPr lang="ru-RU" sz="8000" b="1" dirty="0">
                <a:solidFill>
                  <a:schemeClr val="accent4">
                    <a:lumMod val="60000"/>
                    <a:lumOff val="40000"/>
                  </a:schemeClr>
                </a:solidFill>
                <a:latin typeface="+mn-lt"/>
              </a:rPr>
              <a:t>Сердце</a:t>
            </a:r>
            <a:r>
              <a:rPr lang="es-US" sz="8000" b="1" dirty="0">
                <a:solidFill>
                  <a:schemeClr val="accent4">
                    <a:lumMod val="60000"/>
                    <a:lumOff val="40000"/>
                  </a:schemeClr>
                </a:solidFill>
                <a:latin typeface="+mn-lt"/>
              </a:rPr>
              <a:t>. </a:t>
            </a:r>
            <a:endParaRPr lang="en-US" sz="8000" b="1" dirty="0">
              <a:solidFill>
                <a:schemeClr val="accent4">
                  <a:lumMod val="60000"/>
                  <a:lumOff val="40000"/>
                </a:schemeClr>
              </a:solidFill>
              <a:latin typeface="+mn-lt"/>
            </a:endParaRPr>
          </a:p>
        </p:txBody>
      </p:sp>
      <p:sp>
        <p:nvSpPr>
          <p:cNvPr id="3" name="Rectangle 3">
            <a:extLst>
              <a:ext uri="{FF2B5EF4-FFF2-40B4-BE49-F238E27FC236}">
                <a16:creationId xmlns:a16="http://schemas.microsoft.com/office/drawing/2014/main" id="{6F1832FE-C575-9F4B-852C-126FAE262EE0}"/>
              </a:ext>
            </a:extLst>
          </p:cNvPr>
          <p:cNvSpPr txBox="1">
            <a:spLocks noChangeArrowheads="1"/>
          </p:cNvSpPr>
          <p:nvPr/>
        </p:nvSpPr>
        <p:spPr>
          <a:xfrm>
            <a:off x="2438400" y="2343807"/>
            <a:ext cx="8077200" cy="1143000"/>
          </a:xfrm>
          <a:prstGeom prst="rect">
            <a:avLst/>
          </a:prstGeom>
        </p:spPr>
        <p:txBody>
          <a:bodyPr vert="horz" anchor="t">
            <a:noAutofit/>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Verdana" pitchFamily="34" charset="0"/>
              </a:defRPr>
            </a:lvl2pPr>
            <a:lvl3pPr algn="l" rtl="0" eaLnBrk="0" fontAlgn="base" hangingPunct="0">
              <a:spcBef>
                <a:spcPct val="0"/>
              </a:spcBef>
              <a:spcAft>
                <a:spcPct val="0"/>
              </a:spcAft>
              <a:defRPr sz="4000">
                <a:solidFill>
                  <a:srgbClr val="C1EEFF"/>
                </a:solidFill>
                <a:latin typeface="Verdana" pitchFamily="34" charset="0"/>
              </a:defRPr>
            </a:lvl3pPr>
            <a:lvl4pPr algn="l" rtl="0" eaLnBrk="0" fontAlgn="base" hangingPunct="0">
              <a:spcBef>
                <a:spcPct val="0"/>
              </a:spcBef>
              <a:spcAft>
                <a:spcPct val="0"/>
              </a:spcAft>
              <a:defRPr sz="4000">
                <a:solidFill>
                  <a:srgbClr val="C1EEFF"/>
                </a:solidFill>
                <a:latin typeface="Verdana" pitchFamily="34" charset="0"/>
              </a:defRPr>
            </a:lvl4pPr>
            <a:lvl5pPr algn="l" rtl="0" eaLnBrk="0" fontAlgn="base" hangingPunct="0">
              <a:spcBef>
                <a:spcPct val="0"/>
              </a:spcBef>
              <a:spcAft>
                <a:spcPct val="0"/>
              </a:spcAft>
              <a:defRPr sz="4000">
                <a:solidFill>
                  <a:srgbClr val="C1EEFF"/>
                </a:solidFill>
                <a:latin typeface="Verdana" pitchFamily="34" charset="0"/>
              </a:defRPr>
            </a:lvl5pPr>
            <a:lvl6pPr marL="457200" algn="l" rtl="0" fontAlgn="base">
              <a:spcBef>
                <a:spcPct val="0"/>
              </a:spcBef>
              <a:spcAft>
                <a:spcPct val="0"/>
              </a:spcAft>
              <a:defRPr sz="4000">
                <a:solidFill>
                  <a:srgbClr val="C1EEFF"/>
                </a:solidFill>
                <a:latin typeface="Verdana" pitchFamily="34" charset="0"/>
              </a:defRPr>
            </a:lvl6pPr>
            <a:lvl7pPr marL="914400" algn="l" rtl="0" fontAlgn="base">
              <a:spcBef>
                <a:spcPct val="0"/>
              </a:spcBef>
              <a:spcAft>
                <a:spcPct val="0"/>
              </a:spcAft>
              <a:defRPr sz="4000">
                <a:solidFill>
                  <a:srgbClr val="C1EEFF"/>
                </a:solidFill>
                <a:latin typeface="Verdana" pitchFamily="34" charset="0"/>
              </a:defRPr>
            </a:lvl7pPr>
            <a:lvl8pPr marL="1371600" algn="l" rtl="0" fontAlgn="base">
              <a:spcBef>
                <a:spcPct val="0"/>
              </a:spcBef>
              <a:spcAft>
                <a:spcPct val="0"/>
              </a:spcAft>
              <a:defRPr sz="4000">
                <a:solidFill>
                  <a:srgbClr val="C1EEFF"/>
                </a:solidFill>
                <a:latin typeface="Verdana" pitchFamily="34" charset="0"/>
              </a:defRPr>
            </a:lvl8pPr>
            <a:lvl9pPr marL="1828800" algn="l" rtl="0" fontAlgn="base">
              <a:spcBef>
                <a:spcPct val="0"/>
              </a:spcBef>
              <a:spcAft>
                <a:spcPct val="0"/>
              </a:spcAft>
              <a:defRPr sz="4000">
                <a:solidFill>
                  <a:srgbClr val="C1EEFF"/>
                </a:solidFill>
                <a:latin typeface="Verdana"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8000" b="1" u="none" strike="noStrike" kern="1200" cap="none" spc="-100" normalizeH="0" baseline="0" noProof="0" dirty="0">
                <a:ln>
                  <a:noFill/>
                </a:ln>
                <a:solidFill>
                  <a:srgbClr val="FF0000"/>
                </a:solidFill>
                <a:effectLst/>
                <a:uLnTx/>
                <a:uFillTx/>
                <a:latin typeface="+mn-lt"/>
                <a:ea typeface="+mj-ea"/>
                <a:cs typeface="+mj-cs"/>
              </a:rPr>
              <a:t>2.	</a:t>
            </a:r>
            <a:r>
              <a:rPr kumimoji="0" lang="ru-RU" sz="8000" b="1" u="none" strike="noStrike" kern="1200" cap="none" spc="-100" normalizeH="0" baseline="0" noProof="0" dirty="0">
                <a:ln>
                  <a:noFill/>
                </a:ln>
                <a:solidFill>
                  <a:srgbClr val="FF0000"/>
                </a:solidFill>
                <a:effectLst/>
                <a:uLnTx/>
                <a:uFillTx/>
                <a:latin typeface="+mn-lt"/>
                <a:ea typeface="+mj-ea"/>
                <a:cs typeface="+mj-cs"/>
              </a:rPr>
              <a:t>Душа</a:t>
            </a:r>
            <a:r>
              <a:rPr kumimoji="0" lang="es-US" sz="8000" b="1" u="none" strike="noStrike" kern="1200" cap="none" spc="-100" normalizeH="0" baseline="0" noProof="0" dirty="0">
                <a:ln>
                  <a:noFill/>
                </a:ln>
                <a:solidFill>
                  <a:srgbClr val="FF0000"/>
                </a:solidFill>
                <a:effectLst/>
                <a:uLnTx/>
                <a:uFillTx/>
                <a:latin typeface="+mn-lt"/>
                <a:ea typeface="+mj-ea"/>
                <a:cs typeface="+mj-cs"/>
              </a:rPr>
              <a:t>.</a:t>
            </a:r>
            <a:r>
              <a:rPr kumimoji="0" lang="es-US" sz="8000" b="1" u="none" strike="noStrike" kern="1200" cap="none" spc="-100" normalizeH="0" baseline="0" noProof="0" dirty="0">
                <a:ln>
                  <a:noFill/>
                </a:ln>
                <a:solidFill>
                  <a:prstClr val="white"/>
                </a:solidFill>
                <a:effectLst/>
                <a:uLnTx/>
                <a:uFillTx/>
                <a:latin typeface="+mn-lt"/>
                <a:ea typeface="+mj-ea"/>
                <a:cs typeface="+mj-cs"/>
              </a:rPr>
              <a:t>	 </a:t>
            </a:r>
            <a:endParaRPr kumimoji="0" lang="en-US" sz="8000" b="1" u="none" strike="noStrike" kern="1200" cap="none" spc="-100" normalizeH="0" baseline="0" noProof="0" dirty="0">
              <a:ln>
                <a:noFill/>
              </a:ln>
              <a:solidFill>
                <a:prstClr val="white"/>
              </a:solidFill>
              <a:effectLst/>
              <a:uLnTx/>
              <a:uFillTx/>
              <a:latin typeface="+mn-lt"/>
              <a:ea typeface="+mj-ea"/>
              <a:cs typeface="+mj-cs"/>
            </a:endParaRPr>
          </a:p>
        </p:txBody>
      </p:sp>
      <p:sp>
        <p:nvSpPr>
          <p:cNvPr id="4" name="Rectangle 3">
            <a:extLst>
              <a:ext uri="{FF2B5EF4-FFF2-40B4-BE49-F238E27FC236}">
                <a16:creationId xmlns:a16="http://schemas.microsoft.com/office/drawing/2014/main" id="{12487A0D-CC1E-9E49-9D50-44F9FB394C25}"/>
              </a:ext>
            </a:extLst>
          </p:cNvPr>
          <p:cNvSpPr txBox="1">
            <a:spLocks noChangeArrowheads="1"/>
          </p:cNvSpPr>
          <p:nvPr/>
        </p:nvSpPr>
        <p:spPr>
          <a:xfrm>
            <a:off x="2464676" y="3810000"/>
            <a:ext cx="8077200" cy="1143000"/>
          </a:xfrm>
          <a:prstGeom prst="rect">
            <a:avLst/>
          </a:prstGeom>
        </p:spPr>
        <p:txBody>
          <a:bodyPr vert="horz" anchor="t">
            <a:noAutofit/>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Verdana" pitchFamily="34" charset="0"/>
              </a:defRPr>
            </a:lvl2pPr>
            <a:lvl3pPr algn="l" rtl="0" eaLnBrk="0" fontAlgn="base" hangingPunct="0">
              <a:spcBef>
                <a:spcPct val="0"/>
              </a:spcBef>
              <a:spcAft>
                <a:spcPct val="0"/>
              </a:spcAft>
              <a:defRPr sz="4000">
                <a:solidFill>
                  <a:srgbClr val="C1EEFF"/>
                </a:solidFill>
                <a:latin typeface="Verdana" pitchFamily="34" charset="0"/>
              </a:defRPr>
            </a:lvl3pPr>
            <a:lvl4pPr algn="l" rtl="0" eaLnBrk="0" fontAlgn="base" hangingPunct="0">
              <a:spcBef>
                <a:spcPct val="0"/>
              </a:spcBef>
              <a:spcAft>
                <a:spcPct val="0"/>
              </a:spcAft>
              <a:defRPr sz="4000">
                <a:solidFill>
                  <a:srgbClr val="C1EEFF"/>
                </a:solidFill>
                <a:latin typeface="Verdana" pitchFamily="34" charset="0"/>
              </a:defRPr>
            </a:lvl4pPr>
            <a:lvl5pPr algn="l" rtl="0" eaLnBrk="0" fontAlgn="base" hangingPunct="0">
              <a:spcBef>
                <a:spcPct val="0"/>
              </a:spcBef>
              <a:spcAft>
                <a:spcPct val="0"/>
              </a:spcAft>
              <a:defRPr sz="4000">
                <a:solidFill>
                  <a:srgbClr val="C1EEFF"/>
                </a:solidFill>
                <a:latin typeface="Verdana" pitchFamily="34" charset="0"/>
              </a:defRPr>
            </a:lvl5pPr>
            <a:lvl6pPr marL="457200" algn="l" rtl="0" fontAlgn="base">
              <a:spcBef>
                <a:spcPct val="0"/>
              </a:spcBef>
              <a:spcAft>
                <a:spcPct val="0"/>
              </a:spcAft>
              <a:defRPr sz="4000">
                <a:solidFill>
                  <a:srgbClr val="C1EEFF"/>
                </a:solidFill>
                <a:latin typeface="Verdana" pitchFamily="34" charset="0"/>
              </a:defRPr>
            </a:lvl6pPr>
            <a:lvl7pPr marL="914400" algn="l" rtl="0" fontAlgn="base">
              <a:spcBef>
                <a:spcPct val="0"/>
              </a:spcBef>
              <a:spcAft>
                <a:spcPct val="0"/>
              </a:spcAft>
              <a:defRPr sz="4000">
                <a:solidFill>
                  <a:srgbClr val="C1EEFF"/>
                </a:solidFill>
                <a:latin typeface="Verdana" pitchFamily="34" charset="0"/>
              </a:defRPr>
            </a:lvl7pPr>
            <a:lvl8pPr marL="1371600" algn="l" rtl="0" fontAlgn="base">
              <a:spcBef>
                <a:spcPct val="0"/>
              </a:spcBef>
              <a:spcAft>
                <a:spcPct val="0"/>
              </a:spcAft>
              <a:defRPr sz="4000">
                <a:solidFill>
                  <a:srgbClr val="C1EEFF"/>
                </a:solidFill>
                <a:latin typeface="Verdana" pitchFamily="34" charset="0"/>
              </a:defRPr>
            </a:lvl8pPr>
            <a:lvl9pPr marL="1828800" algn="l" rtl="0" fontAlgn="base">
              <a:spcBef>
                <a:spcPct val="0"/>
              </a:spcBef>
              <a:spcAft>
                <a:spcPct val="0"/>
              </a:spcAft>
              <a:defRPr sz="4000">
                <a:solidFill>
                  <a:srgbClr val="C1EEFF"/>
                </a:solidFill>
                <a:latin typeface="Verdana"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US" sz="8000" b="1" u="none" strike="noStrike" kern="1200" cap="none" spc="-100" normalizeH="0" baseline="0" noProof="0" dirty="0">
                <a:ln>
                  <a:noFill/>
                </a:ln>
                <a:solidFill>
                  <a:srgbClr val="00B0F0"/>
                </a:solidFill>
                <a:effectLst/>
                <a:uLnTx/>
                <a:uFillTx/>
                <a:latin typeface="+mn-lt"/>
                <a:ea typeface="+mj-ea"/>
                <a:cs typeface="+mj-cs"/>
              </a:rPr>
              <a:t>3.	</a:t>
            </a:r>
            <a:r>
              <a:rPr kumimoji="0" lang="ru-RU" sz="8000" b="1" u="none" strike="noStrike" kern="1200" cap="none" spc="-100" normalizeH="0" baseline="0" noProof="0" dirty="0">
                <a:ln>
                  <a:noFill/>
                </a:ln>
                <a:solidFill>
                  <a:srgbClr val="00B0F0"/>
                </a:solidFill>
                <a:effectLst/>
                <a:uLnTx/>
                <a:uFillTx/>
                <a:latin typeface="+mn-lt"/>
                <a:ea typeface="+mj-ea"/>
                <a:cs typeface="+mj-cs"/>
              </a:rPr>
              <a:t>Сила</a:t>
            </a:r>
            <a:r>
              <a:rPr kumimoji="0" lang="es-US" sz="8000" b="1" u="none" strike="noStrike" kern="1200" cap="none" spc="-100" normalizeH="0" baseline="0" noProof="0" dirty="0">
                <a:ln>
                  <a:noFill/>
                </a:ln>
                <a:solidFill>
                  <a:srgbClr val="00B0F0"/>
                </a:solidFill>
                <a:effectLst/>
                <a:uLnTx/>
                <a:uFillTx/>
                <a:latin typeface="+mn-lt"/>
                <a:ea typeface="+mj-ea"/>
                <a:cs typeface="+mj-cs"/>
              </a:rPr>
              <a:t>.</a:t>
            </a:r>
            <a:br>
              <a:rPr kumimoji="0" lang="es-US" sz="8000" b="1" u="none" strike="noStrike" kern="1200" cap="none" spc="-100" normalizeH="0" baseline="0" noProof="0" dirty="0">
                <a:ln>
                  <a:noFill/>
                </a:ln>
                <a:solidFill>
                  <a:prstClr val="white"/>
                </a:solidFill>
                <a:effectLst/>
                <a:uLnTx/>
                <a:uFillTx/>
                <a:latin typeface="+mn-lt"/>
                <a:ea typeface="+mj-ea"/>
                <a:cs typeface="+mj-cs"/>
              </a:rPr>
            </a:br>
            <a:endParaRPr kumimoji="0" lang="en-US" sz="8000" b="1" u="none" strike="noStrike" kern="1200" cap="none" spc="-100" normalizeH="0" baseline="0" noProof="0" dirty="0">
              <a:ln>
                <a:noFill/>
              </a:ln>
              <a:solidFill>
                <a:prstClr val="white"/>
              </a:solidFill>
              <a:effectLst/>
              <a:uLnTx/>
              <a:uFillTx/>
              <a:latin typeface="+mn-lt"/>
              <a:ea typeface="+mj-ea"/>
              <a:cs typeface="+mj-cs"/>
            </a:endParaRPr>
          </a:p>
        </p:txBody>
      </p:sp>
    </p:spTree>
    <p:extLst>
      <p:ext uri="{BB962C8B-B14F-4D97-AF65-F5344CB8AC3E}">
        <p14:creationId xmlns:p14="http://schemas.microsoft.com/office/powerpoint/2010/main" val="79349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ed smoke">
            <a:extLst>
              <a:ext uri="{FF2B5EF4-FFF2-40B4-BE49-F238E27FC236}">
                <a16:creationId xmlns:a16="http://schemas.microsoft.com/office/drawing/2014/main" id="{33E26890-775D-2814-48C5-EE4DC09485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002"/>
            <a:ext cx="12192000" cy="6841996"/>
          </a:xfrm>
          <a:prstGeom prst="rect">
            <a:avLst/>
          </a:prstGeom>
        </p:spPr>
      </p:pic>
      <p:sp>
        <p:nvSpPr>
          <p:cNvPr id="2" name="Rectangle 1">
            <a:extLst>
              <a:ext uri="{FF2B5EF4-FFF2-40B4-BE49-F238E27FC236}">
                <a16:creationId xmlns:a16="http://schemas.microsoft.com/office/drawing/2014/main" id="{752AD959-455B-E26C-685F-64C5277D5AAB}"/>
              </a:ext>
            </a:extLst>
          </p:cNvPr>
          <p:cNvSpPr/>
          <p:nvPr/>
        </p:nvSpPr>
        <p:spPr>
          <a:xfrm>
            <a:off x="0" y="8002"/>
            <a:ext cx="5239091" cy="1862048"/>
          </a:xfrm>
          <a:prstGeom prst="rect">
            <a:avLst/>
          </a:prstGeom>
          <a:noFill/>
          <a:ln>
            <a:solidFill>
              <a:srgbClr val="FF0000"/>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0" b="1" u="none" strike="noStrike" kern="1200" cap="none" spc="0" normalizeH="0" baseline="0" noProof="0" dirty="0">
                <a:ln w="12700">
                  <a:solidFill>
                    <a:srgbClr val="44546A">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mn-ea"/>
                <a:cs typeface="Aharoni" panose="02010803020104030203" pitchFamily="2" charset="-79"/>
              </a:rPr>
              <a:t>Сердце</a:t>
            </a:r>
            <a:endParaRPr kumimoji="0" lang="en-US" sz="11500" b="1" u="none" strike="noStrike" kern="1200" cap="none" spc="0" normalizeH="0" baseline="0" noProof="0" dirty="0">
              <a:ln w="12700">
                <a:solidFill>
                  <a:srgbClr val="44546A">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mn-ea"/>
              <a:cs typeface="Aharoni" panose="02010803020104030203" pitchFamily="2" charset="-79"/>
            </a:endParaRPr>
          </a:p>
        </p:txBody>
      </p:sp>
      <p:sp>
        <p:nvSpPr>
          <p:cNvPr id="3" name="Rectangle 2">
            <a:extLst>
              <a:ext uri="{FF2B5EF4-FFF2-40B4-BE49-F238E27FC236}">
                <a16:creationId xmlns:a16="http://schemas.microsoft.com/office/drawing/2014/main" id="{603AA9D8-D7AF-0F10-3FBB-56B3BEE0A034}"/>
              </a:ext>
            </a:extLst>
          </p:cNvPr>
          <p:cNvSpPr/>
          <p:nvPr/>
        </p:nvSpPr>
        <p:spPr>
          <a:xfrm>
            <a:off x="3800126" y="2200264"/>
            <a:ext cx="5239091" cy="1862048"/>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0" b="1" u="none" strike="noStrike" kern="1200" cap="none" spc="0" normalizeH="0" baseline="0" noProof="0" dirty="0">
                <a:ln w="12700">
                  <a:solidFill>
                    <a:srgbClr val="44546A">
                      <a:satMod val="155000"/>
                    </a:srgbClr>
                  </a:solidFill>
                  <a:prstDash val="solid"/>
                </a:ln>
                <a:solidFill>
                  <a:srgbClr val="00B050"/>
                </a:solidFill>
                <a:effectLst>
                  <a:outerShdw blurRad="41275" dist="20320" dir="1800000" algn="tl" rotWithShape="0">
                    <a:srgbClr val="000000">
                      <a:alpha val="40000"/>
                    </a:srgbClr>
                  </a:outerShdw>
                </a:effectLst>
                <a:uLnTx/>
                <a:uFillTx/>
                <a:latin typeface="Calibri" panose="020F0502020204030204" pitchFamily="34" charset="0"/>
                <a:ea typeface="+mn-ea"/>
                <a:cs typeface="Aharoni" panose="02010803020104030203" pitchFamily="2" charset="-79"/>
              </a:rPr>
              <a:t>Душа</a:t>
            </a:r>
            <a:endParaRPr kumimoji="0" lang="en-US" sz="11500" b="1" u="none" strike="noStrike" kern="1200" cap="none" spc="0" normalizeH="0" baseline="0" noProof="0" dirty="0">
              <a:ln w="12700">
                <a:solidFill>
                  <a:srgbClr val="44546A">
                    <a:satMod val="155000"/>
                  </a:srgbClr>
                </a:solidFill>
                <a:prstDash val="solid"/>
              </a:ln>
              <a:solidFill>
                <a:srgbClr val="00B050"/>
              </a:solidFill>
              <a:effectLst>
                <a:outerShdw blurRad="41275" dist="20320" dir="1800000" algn="tl" rotWithShape="0">
                  <a:srgbClr val="000000">
                    <a:alpha val="40000"/>
                  </a:srgbClr>
                </a:outerShdw>
              </a:effectLst>
              <a:uLnTx/>
              <a:uFillTx/>
              <a:latin typeface="Calibri" panose="020F0502020204030204" pitchFamily="34" charset="0"/>
              <a:ea typeface="+mn-ea"/>
              <a:cs typeface="Aharoni" panose="02010803020104030203" pitchFamily="2" charset="-79"/>
            </a:endParaRPr>
          </a:p>
        </p:txBody>
      </p:sp>
      <p:sp>
        <p:nvSpPr>
          <p:cNvPr id="4" name="Rectangle 3">
            <a:extLst>
              <a:ext uri="{FF2B5EF4-FFF2-40B4-BE49-F238E27FC236}">
                <a16:creationId xmlns:a16="http://schemas.microsoft.com/office/drawing/2014/main" id="{0DFA8B47-D1CF-9D14-C74D-5C7A56EE6465}"/>
              </a:ext>
            </a:extLst>
          </p:cNvPr>
          <p:cNvSpPr/>
          <p:nvPr/>
        </p:nvSpPr>
        <p:spPr>
          <a:xfrm>
            <a:off x="5398945" y="4833211"/>
            <a:ext cx="6389017" cy="1862048"/>
          </a:xfrm>
          <a:prstGeom prst="rect">
            <a:avLst/>
          </a:prstGeom>
          <a:noFill/>
          <a:ln>
            <a:no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1500" b="1" u="none" strike="noStrike" kern="1200" cap="none" spc="0" normalizeH="0" baseline="0" noProof="0" dirty="0">
                <a:ln w="12700">
                  <a:solidFill>
                    <a:srgbClr val="44546A">
                      <a:satMod val="155000"/>
                    </a:srgbClr>
                  </a:solidFill>
                  <a:prstDash val="solid"/>
                </a:ln>
                <a:solidFill>
                  <a:srgbClr val="FB9307"/>
                </a:solidFill>
                <a:effectLst>
                  <a:outerShdw blurRad="41275" dist="20320" dir="1800000" algn="tl" rotWithShape="0">
                    <a:srgbClr val="000000">
                      <a:alpha val="40000"/>
                    </a:srgbClr>
                  </a:outerShdw>
                </a:effectLst>
                <a:uLnTx/>
                <a:uFillTx/>
                <a:latin typeface="Calibri" panose="020F0502020204030204" pitchFamily="34" charset="0"/>
                <a:ea typeface="+mn-ea"/>
                <a:cs typeface="Aharoni" panose="02010803020104030203" pitchFamily="2" charset="-79"/>
              </a:rPr>
              <a:t>Сила</a:t>
            </a:r>
            <a:endParaRPr kumimoji="0" lang="en-US" sz="11500" b="1" u="none" strike="noStrike" kern="1200" cap="none" spc="0" normalizeH="0" baseline="0" noProof="0" dirty="0">
              <a:ln w="12700">
                <a:solidFill>
                  <a:srgbClr val="44546A">
                    <a:satMod val="155000"/>
                  </a:srgbClr>
                </a:solidFill>
                <a:prstDash val="solid"/>
              </a:ln>
              <a:solidFill>
                <a:srgbClr val="FB9307"/>
              </a:solidFill>
              <a:effectLst>
                <a:outerShdw blurRad="41275" dist="20320" dir="1800000" algn="tl" rotWithShape="0">
                  <a:srgbClr val="000000">
                    <a:alpha val="40000"/>
                  </a:srgbClr>
                </a:outerShdw>
              </a:effectLst>
              <a:uLnTx/>
              <a:uFillTx/>
              <a:latin typeface="Calibri" panose="020F0502020204030204" pitchFamily="34" charset="0"/>
              <a:ea typeface="+mn-ea"/>
              <a:cs typeface="Aharoni" panose="02010803020104030203" pitchFamily="2" charset="-79"/>
            </a:endParaRPr>
          </a:p>
        </p:txBody>
      </p:sp>
    </p:spTree>
    <p:extLst>
      <p:ext uri="{BB962C8B-B14F-4D97-AF65-F5344CB8AC3E}">
        <p14:creationId xmlns:p14="http://schemas.microsoft.com/office/powerpoint/2010/main" val="338021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B0DE5B7B-F19E-E3B3-FA08-607EBA89E12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251251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CEFE227-FE50-C082-90B4-D6391088E4F4}"/>
              </a:ext>
            </a:extLst>
          </p:cNvPr>
          <p:cNvGraphicFramePr/>
          <p:nvPr>
            <p:extLst>
              <p:ext uri="{D42A27DB-BD31-4B8C-83A1-F6EECF244321}">
                <p14:modId xmlns:p14="http://schemas.microsoft.com/office/powerpoint/2010/main" val="1343286622"/>
              </p:ext>
            </p:extLst>
          </p:nvPr>
        </p:nvGraphicFramePr>
        <p:xfrm>
          <a:off x="-116339" y="-424543"/>
          <a:ext cx="11630024" cy="7609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93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high-resolution image of an open Bible. The Bible should be opened to a page with clearly readable text, showing a well-known passage. The setting should be simple and elegant, possibly including a softly lit wooden table or a neutral background to highlight the details of the Bible's pages and cover. The Bible should have a leather-bound cover with a classic design.">
            <a:extLst>
              <a:ext uri="{FF2B5EF4-FFF2-40B4-BE49-F238E27FC236}">
                <a16:creationId xmlns:a16="http://schemas.microsoft.com/office/drawing/2014/main" id="{7484C77B-6C8C-948C-357C-EE6D23DFD5C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 y="-2"/>
            <a:ext cx="12191980"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a:extLst>
              <a:ext uri="{FF2B5EF4-FFF2-40B4-BE49-F238E27FC236}">
                <a16:creationId xmlns:a16="http://schemas.microsoft.com/office/drawing/2014/main" id="{F5D643FB-3B8C-4F26-0A48-EB4D69AE2766}"/>
              </a:ext>
            </a:extLst>
          </p:cNvPr>
          <p:cNvSpPr txBox="1"/>
          <p:nvPr/>
        </p:nvSpPr>
        <p:spPr>
          <a:xfrm>
            <a:off x="559625" y="459616"/>
            <a:ext cx="6794436" cy="32535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nchor="b">
            <a:normAutofit/>
          </a:bodyPr>
          <a:lstStyle>
            <a:lvl1pPr defTabSz="850391">
              <a:lnSpc>
                <a:spcPct val="115000"/>
              </a:lnSpc>
              <a:spcBef>
                <a:spcPts val="500"/>
              </a:spcBef>
              <a:defRPr sz="5022" b="1" cap="all" spc="93">
                <a:solidFill>
                  <a:srgbClr val="FFFFFF"/>
                </a:solidFill>
                <a:latin typeface="Chalkboard"/>
                <a:ea typeface="Chalkboard"/>
                <a:cs typeface="Chalkboard"/>
                <a:sym typeface="Chalkboard"/>
              </a:defRPr>
            </a:lvl1pPr>
          </a:lstStyle>
          <a:p>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Слово</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Христово</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да</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вселяется</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в</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вас</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r>
              <a:rPr cap="none" spc="50" dirty="0" err="1">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обильно</a:t>
            </a:r>
            <a:r>
              <a:rPr cap="none" spc="50" dirty="0">
                <a:ln w="9525" cmpd="sng">
                  <a:solidFill>
                    <a:schemeClr val="accent1"/>
                  </a:solidFill>
                  <a:prstDash val="solid"/>
                </a:ln>
                <a:solidFill>
                  <a:srgbClr val="70AD47">
                    <a:tint val="1000"/>
                  </a:srgbClr>
                </a:solidFill>
                <a:effectLst>
                  <a:glow rad="38100">
                    <a:schemeClr val="accent1">
                      <a:alpha val="40000"/>
                    </a:schemeClr>
                  </a:glow>
                  <a:outerShdw blurRad="50800" dist="38100" algn="l" rotWithShape="0">
                    <a:prstClr val="black">
                      <a:alpha val="40000"/>
                    </a:prst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4846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E8329D0-1B93-61A9-AE2A-3AB530934FEA}"/>
              </a:ext>
            </a:extLst>
          </p:cNvPr>
          <p:cNvSpPr>
            <a:spLocks noGrp="1"/>
          </p:cNvSpPr>
          <p:nvPr>
            <p:ph type="ctrTitle"/>
          </p:nvPr>
        </p:nvSpPr>
        <p:spPr/>
        <p:txBody>
          <a:bodyPr/>
          <a:lstStyle/>
          <a:p>
            <a:endParaRPr lang="ru-US"/>
          </a:p>
        </p:txBody>
      </p:sp>
      <p:sp>
        <p:nvSpPr>
          <p:cNvPr id="6" name="Title 1">
            <a:extLst>
              <a:ext uri="{FF2B5EF4-FFF2-40B4-BE49-F238E27FC236}">
                <a16:creationId xmlns:a16="http://schemas.microsoft.com/office/drawing/2014/main" id="{D85B6B23-4FF5-2111-231D-529E2E160ADC}"/>
              </a:ext>
            </a:extLst>
          </p:cNvPr>
          <p:cNvSpPr txBox="1">
            <a:spLocks/>
          </p:cNvSpPr>
          <p:nvPr/>
        </p:nvSpPr>
        <p:spPr>
          <a:xfrm>
            <a:off x="438480" y="308488"/>
            <a:ext cx="10966396" cy="5154934"/>
          </a:xfrm>
          <a:prstGeom prst="rect">
            <a:avLst/>
          </a:prstGeom>
        </p:spPr>
        <p:txBody>
          <a:bodyPr vert="horz" lIns="91440" tIns="45720" rIns="91440" bIns="45720" rtlCol="0" anchor="b">
            <a:normAutofit/>
          </a:bodyPr>
          <a:lstStyle>
            <a:lvl1pPr algn="ctr" defTabSz="877823" rtl="0" eaLnBrk="1" latinLnBrk="0" hangingPunct="1">
              <a:lnSpc>
                <a:spcPct val="90000"/>
              </a:lnSpc>
              <a:spcBef>
                <a:spcPct val="0"/>
              </a:spcBef>
              <a:buNone/>
              <a:defRPr sz="7679" b="1" kern="1200">
                <a:solidFill>
                  <a:srgbClr val="FFFFFF"/>
                </a:solidFill>
                <a:latin typeface="Chalkboard"/>
                <a:ea typeface="Chalkboard"/>
                <a:cs typeface="Chalkboard"/>
                <a:sym typeface="Chalkboard"/>
              </a:defRPr>
            </a:lvl1pPr>
          </a:lstStyle>
          <a:p>
            <a:r>
              <a:rPr lang="ru-RU" dirty="0">
                <a:latin typeface="Calibri" panose="020F0502020204030204" pitchFamily="34" charset="0"/>
                <a:cs typeface="Calibri" panose="020F0502020204030204" pitchFamily="34" charset="0"/>
              </a:rPr>
              <a:t>Три вида деятельности, которые сделают вас здоровее и умнее</a:t>
            </a:r>
          </a:p>
        </p:txBody>
      </p:sp>
    </p:spTree>
    <p:extLst>
      <p:ext uri="{BB962C8B-B14F-4D97-AF65-F5344CB8AC3E}">
        <p14:creationId xmlns:p14="http://schemas.microsoft.com/office/powerpoint/2010/main" val="3436078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69E9D8F-1C13-F96F-3DBB-B03B63F10751}"/>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2" name="Rectangle 1">
            <a:extLst>
              <a:ext uri="{FF2B5EF4-FFF2-40B4-BE49-F238E27FC236}">
                <a16:creationId xmlns:a16="http://schemas.microsoft.com/office/drawing/2014/main" id="{4FCCD183-2A91-3504-BEA0-D6B4A56CDC89}"/>
              </a:ext>
            </a:extLst>
          </p:cNvPr>
          <p:cNvSpPr/>
          <p:nvPr/>
        </p:nvSpPr>
        <p:spPr>
          <a:xfrm>
            <a:off x="931718" y="-725984"/>
            <a:ext cx="6166945" cy="415498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Calibri" panose="020F0502020204030204" pitchFamily="34" charset="0"/>
                <a:ea typeface="+mn-ea"/>
                <a:cs typeface="+mn-cs"/>
              </a:rPr>
              <a:t>
</a:t>
            </a:r>
            <a:r>
              <a:rPr kumimoji="0" lang="ru-RU" sz="880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Calibri" panose="020F0502020204030204" pitchFamily="34" charset="0"/>
                <a:ea typeface="+mn-ea"/>
                <a:cs typeface="+mn-cs"/>
              </a:rPr>
              <a:t>Физические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8800" spc="50" dirty="0">
                <a:ln w="9525" cmpd="sng">
                  <a:solidFill>
                    <a:srgbClr val="156082"/>
                  </a:solidFill>
                  <a:prstDash val="solid"/>
                </a:ln>
                <a:solidFill>
                  <a:srgbClr val="70AD47">
                    <a:tint val="1000"/>
                  </a:srgbClr>
                </a:solidFill>
                <a:effectLst>
                  <a:glow rad="38100">
                    <a:srgbClr val="156082">
                      <a:alpha val="40000"/>
                    </a:srgbClr>
                  </a:glow>
                </a:effectLst>
                <a:latin typeface="Calibri" panose="020F0502020204030204" pitchFamily="34" charset="0"/>
              </a:rPr>
              <a:t>упражнения</a:t>
            </a:r>
            <a:endParaRPr kumimoji="0" lang="en-US" sz="8800" u="none" strike="noStrike" kern="1200" cap="none" spc="50" normalizeH="0" baseline="0" noProof="0" dirty="0">
              <a:ln w="9525" cmpd="sng">
                <a:solidFill>
                  <a:srgbClr val="156082"/>
                </a:solidFill>
                <a:prstDash val="solid"/>
              </a:ln>
              <a:solidFill>
                <a:srgbClr val="70AD47">
                  <a:tint val="1000"/>
                </a:srgbClr>
              </a:solidFill>
              <a:effectLst>
                <a:glow rad="38100">
                  <a:srgbClr val="156082">
                    <a:alpha val="40000"/>
                  </a:srgbClr>
                </a:glo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03606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DD8E8A-E1A9-AB7D-17D8-97B70FBA4E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12192000" cy="6810411"/>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10560453" y="5590738"/>
            <a:ext cx="1238352" cy="1022333"/>
          </a:xfrm>
          <a:prstGeom prst="rect">
            <a:avLst/>
          </a:prstGeom>
        </p:spPr>
      </p:pic>
      <p:sp>
        <p:nvSpPr>
          <p:cNvPr id="6" name="Rectangle 5">
            <a:extLst>
              <a:ext uri="{FF2B5EF4-FFF2-40B4-BE49-F238E27FC236}">
                <a16:creationId xmlns:a16="http://schemas.microsoft.com/office/drawing/2014/main" id="{D18C0874-4987-B5D6-48A3-AC2D9353A483}"/>
              </a:ext>
            </a:extLst>
          </p:cNvPr>
          <p:cNvSpPr/>
          <p:nvPr/>
        </p:nvSpPr>
        <p:spPr>
          <a:xfrm>
            <a:off x="769892" y="703592"/>
            <a:ext cx="9056033" cy="341632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200" b="1" u="none" strike="noStrike" kern="1200" cap="none" spc="0" normalizeH="0" baseline="0" noProof="0" dirty="0">
                <a:ln w="12700">
                  <a:solidFill>
                    <a:srgbClr val="0E2841">
                      <a:satMod val="155000"/>
                    </a:srgbClr>
                  </a:solidFill>
                  <a:prstDash val="solid"/>
                </a:ln>
                <a:solidFill>
                  <a:srgbClr val="E8E8E8">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Особое время для физических упражнений</a:t>
            </a:r>
            <a:endParaRPr kumimoji="0" lang="en-US" sz="7200" b="1" u="none" strike="noStrike" kern="1200" cap="none" spc="0" normalizeH="0" baseline="0" noProof="0" dirty="0">
              <a:ln w="12700">
                <a:solidFill>
                  <a:srgbClr val="0E2841">
                    <a:satMod val="155000"/>
                  </a:srgbClr>
                </a:solidFill>
                <a:prstDash val="solid"/>
              </a:ln>
              <a:solidFill>
                <a:srgbClr val="0F9ED5"/>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endParaRPr>
          </a:p>
        </p:txBody>
      </p:sp>
    </p:spTree>
    <p:extLst>
      <p:ext uri="{BB962C8B-B14F-4D97-AF65-F5344CB8AC3E}">
        <p14:creationId xmlns:p14="http://schemas.microsoft.com/office/powerpoint/2010/main" val="189899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0560453" y="5590738"/>
            <a:ext cx="1238352" cy="1022333"/>
          </a:xfrm>
          <a:prstGeom prst="rect">
            <a:avLst/>
          </a:prstGeom>
        </p:spPr>
      </p:pic>
      <p:sp>
        <p:nvSpPr>
          <p:cNvPr id="6" name="Rectangle 5">
            <a:extLst>
              <a:ext uri="{FF2B5EF4-FFF2-40B4-BE49-F238E27FC236}">
                <a16:creationId xmlns:a16="http://schemas.microsoft.com/office/drawing/2014/main" id="{D18C0874-4987-B5D6-48A3-AC2D9353A483}"/>
              </a:ext>
            </a:extLst>
          </p:cNvPr>
          <p:cNvSpPr/>
          <p:nvPr/>
        </p:nvSpPr>
        <p:spPr>
          <a:xfrm>
            <a:off x="1115172" y="703177"/>
            <a:ext cx="10527516" cy="5016758"/>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1. </a:t>
            </a:r>
            <a:r>
              <a:rPr kumimoji="0" lang="ru-RU"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Планируйте время для ежедневных физических упражнений</a:t>
            </a:r>
            <a:endParaRPr kumimoji="0" lang="en-US"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endParaRPr>
          </a:p>
        </p:txBody>
      </p:sp>
    </p:spTree>
    <p:extLst>
      <p:ext uri="{BB962C8B-B14F-4D97-AF65-F5344CB8AC3E}">
        <p14:creationId xmlns:p14="http://schemas.microsoft.com/office/powerpoint/2010/main" val="58624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0560453" y="5590738"/>
            <a:ext cx="1238352" cy="1022333"/>
          </a:xfrm>
          <a:prstGeom prst="rect">
            <a:avLst/>
          </a:prstGeom>
        </p:spPr>
      </p:pic>
      <p:sp>
        <p:nvSpPr>
          <p:cNvPr id="6" name="Rectangle 5">
            <a:extLst>
              <a:ext uri="{FF2B5EF4-FFF2-40B4-BE49-F238E27FC236}">
                <a16:creationId xmlns:a16="http://schemas.microsoft.com/office/drawing/2014/main" id="{D18C0874-4987-B5D6-48A3-AC2D9353A483}"/>
              </a:ext>
            </a:extLst>
          </p:cNvPr>
          <p:cNvSpPr/>
          <p:nvPr/>
        </p:nvSpPr>
        <p:spPr>
          <a:xfrm>
            <a:off x="1115172" y="703177"/>
            <a:ext cx="10125257" cy="378565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2. </a:t>
            </a:r>
            <a:r>
              <a:rPr kumimoji="0" lang="ru-RU"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Каждый день ходите бодрым шагом 30-60 минут</a:t>
            </a:r>
            <a:r>
              <a:rPr kumimoji="0" lang="en-US"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a:t>
            </a:r>
            <a:endParaRPr kumimoji="0" lang="en-US" sz="8000" b="1" u="none" strike="noStrike" kern="1200" cap="none" spc="0" normalizeH="0" baseline="0" noProof="0" dirty="0">
              <a:ln w="12700">
                <a:solidFill>
                  <a:srgbClr val="0E2841">
                    <a:satMod val="155000"/>
                  </a:srgbClr>
                </a:solidFill>
                <a:prstDash val="solid"/>
              </a:ln>
              <a:solidFill>
                <a:srgbClr val="FFC000"/>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endParaRPr>
          </a:p>
        </p:txBody>
      </p:sp>
    </p:spTree>
    <p:extLst>
      <p:ext uri="{BB962C8B-B14F-4D97-AF65-F5344CB8AC3E}">
        <p14:creationId xmlns:p14="http://schemas.microsoft.com/office/powerpoint/2010/main" val="67784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3" cstate="email">
            <a:extLst>
              <a:ext uri="{28A0092B-C50C-407E-A947-70E740481C1C}">
                <a14:useLocalDpi xmlns:a14="http://schemas.microsoft.com/office/drawing/2010/main"/>
              </a:ext>
            </a:extLst>
          </a:blip>
          <a:stretch>
            <a:fillRect/>
          </a:stretch>
        </p:blipFill>
        <p:spPr>
          <a:xfrm>
            <a:off x="10560453" y="5590738"/>
            <a:ext cx="1238352" cy="1022333"/>
          </a:xfrm>
          <a:prstGeom prst="rect">
            <a:avLst/>
          </a:prstGeom>
        </p:spPr>
      </p:pic>
      <p:sp>
        <p:nvSpPr>
          <p:cNvPr id="6" name="Rectangle 5">
            <a:extLst>
              <a:ext uri="{FF2B5EF4-FFF2-40B4-BE49-F238E27FC236}">
                <a16:creationId xmlns:a16="http://schemas.microsoft.com/office/drawing/2014/main" id="{D18C0874-4987-B5D6-48A3-AC2D9353A483}"/>
              </a:ext>
            </a:extLst>
          </p:cNvPr>
          <p:cNvSpPr/>
          <p:nvPr/>
        </p:nvSpPr>
        <p:spPr>
          <a:xfrm>
            <a:off x="661689" y="435548"/>
            <a:ext cx="11530311" cy="378565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u="none" strike="noStrike" kern="1200" cap="none" spc="0" normalizeH="0" baseline="0" noProof="0" dirty="0">
                <a:ln w="12700">
                  <a:solidFill>
                    <a:srgbClr val="0E2841">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3. </a:t>
            </a:r>
            <a:r>
              <a:rPr kumimoji="0" lang="ru-RU" sz="8000" b="1" u="none" strike="noStrike" kern="1200" cap="none" spc="0" normalizeH="0" baseline="0" noProof="0" dirty="0">
                <a:ln w="12700">
                  <a:solidFill>
                    <a:srgbClr val="0E2841">
                      <a:satMod val="155000"/>
                    </a:srgbClr>
                  </a:solidFill>
                  <a:prstDash val="solid"/>
                </a:ln>
                <a:solidFill>
                  <a:srgbClr val="E8E8E8">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Разминайтесь до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0" b="1" u="none" strike="noStrike" kern="1200" cap="none" spc="0" normalizeH="0" baseline="0" noProof="0" dirty="0">
                <a:ln w="12700">
                  <a:solidFill>
                    <a:srgbClr val="0E2841">
                      <a:satMod val="155000"/>
                    </a:srgbClr>
                  </a:solidFill>
                  <a:prstDash val="solid"/>
                </a:ln>
                <a:solidFill>
                  <a:srgbClr val="E8E8E8">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и после ходьбы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8000" b="1" u="none" strike="noStrike" kern="1200" cap="none" spc="0" normalizeH="0" baseline="0" noProof="0" dirty="0">
                <a:ln w="12700">
                  <a:solidFill>
                    <a:srgbClr val="0E2841">
                      <a:satMod val="155000"/>
                    </a:srgbClr>
                  </a:solidFill>
                  <a:prstDash val="solid"/>
                </a:ln>
                <a:solidFill>
                  <a:srgbClr val="E8E8E8">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rPr>
              <a:t>во избежание травм</a:t>
            </a:r>
            <a:endParaRPr kumimoji="0" lang="en-US" sz="8000" b="1" u="none" strike="noStrike" kern="1200" cap="none" spc="0" normalizeH="0" baseline="0" noProof="0" dirty="0">
              <a:ln w="12700">
                <a:solidFill>
                  <a:srgbClr val="0E2841">
                    <a:satMod val="155000"/>
                  </a:srgbClr>
                </a:solidFill>
                <a:prstDash val="solid"/>
              </a:ln>
              <a:solidFill>
                <a:srgbClr val="FFC000"/>
              </a:solidFill>
              <a:effectLst>
                <a:outerShdw blurRad="41275" dist="20320" dir="1800000" algn="tl" rotWithShape="0">
                  <a:srgbClr val="000000">
                    <a:alpha val="40000"/>
                  </a:srgbClr>
                </a:outerShdw>
              </a:effectLst>
              <a:uLnTx/>
              <a:uFillTx/>
              <a:latin typeface="Calibri" panose="020F0502020204030204" pitchFamily="34" charset="0"/>
              <a:ea typeface="ADLaM Display" panose="02010000000000000000" pitchFamily="2" charset="77"/>
              <a:cs typeface="Aharoni" panose="02010803020104030203" pitchFamily="2" charset="-79"/>
            </a:endParaRPr>
          </a:p>
        </p:txBody>
      </p:sp>
    </p:spTree>
    <p:extLst>
      <p:ext uri="{BB962C8B-B14F-4D97-AF65-F5344CB8AC3E}">
        <p14:creationId xmlns:p14="http://schemas.microsoft.com/office/powerpoint/2010/main" val="1881741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50CE-DAA8-CBDE-A91F-20A0D2DBB2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ADC216-15CC-08C9-9334-3EC676B0FB65}"/>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32115C91-CF0A-2972-C7C9-7D78C476B506}"/>
              </a:ext>
            </a:extLst>
          </p:cNvPr>
          <p:cNvSpPr/>
          <p:nvPr/>
        </p:nvSpPr>
        <p:spPr>
          <a:xfrm flipH="1">
            <a:off x="4937328" y="-473636"/>
            <a:ext cx="7520271" cy="7520271"/>
          </a:xfrm>
          <a:custGeom>
            <a:avLst/>
            <a:gdLst/>
            <a:ahLst/>
            <a:cxnLst/>
            <a:rect l="l" t="t" r="r" b="b"/>
            <a:pathLst>
              <a:path w="11280407" h="11280407">
                <a:moveTo>
                  <a:pt x="11280407" y="0"/>
                </a:moveTo>
                <a:lnTo>
                  <a:pt x="0" y="0"/>
                </a:lnTo>
                <a:lnTo>
                  <a:pt x="0" y="11280407"/>
                </a:lnTo>
                <a:lnTo>
                  <a:pt x="11280407" y="11280407"/>
                </a:lnTo>
                <a:lnTo>
                  <a:pt x="11280407"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D7B58BD3-F7A9-601B-9437-9B0CD6F951D8}"/>
              </a:ext>
            </a:extLst>
          </p:cNvPr>
          <p:cNvSpPr/>
          <p:nvPr/>
        </p:nvSpPr>
        <p:spPr>
          <a:xfrm>
            <a:off x="6646066" y="5164685"/>
            <a:ext cx="5808859" cy="1675111"/>
          </a:xfrm>
          <a:custGeom>
            <a:avLst/>
            <a:gdLst/>
            <a:ahLst/>
            <a:cxnLst/>
            <a:rect l="l" t="t" r="r" b="b"/>
            <a:pathLst>
              <a:path w="8713288" h="3895971">
                <a:moveTo>
                  <a:pt x="0" y="0"/>
                </a:moveTo>
                <a:lnTo>
                  <a:pt x="8713287" y="0"/>
                </a:lnTo>
                <a:lnTo>
                  <a:pt x="8713287" y="3895972"/>
                </a:lnTo>
                <a:lnTo>
                  <a:pt x="0" y="38959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E996D575-ABC8-1CA6-87F6-2BA8DF67DA5C}"/>
              </a:ext>
            </a:extLst>
          </p:cNvPr>
          <p:cNvSpPr/>
          <p:nvPr/>
        </p:nvSpPr>
        <p:spPr>
          <a:xfrm>
            <a:off x="10663447" y="5088414"/>
            <a:ext cx="842753" cy="309970"/>
          </a:xfrm>
          <a:custGeom>
            <a:avLst/>
            <a:gdLst/>
            <a:ahLst/>
            <a:cxnLst/>
            <a:rect l="l" t="t" r="r" b="b"/>
            <a:pathLst>
              <a:path w="1264130" h="464955">
                <a:moveTo>
                  <a:pt x="0" y="0"/>
                </a:moveTo>
                <a:lnTo>
                  <a:pt x="1264130" y="0"/>
                </a:lnTo>
                <a:lnTo>
                  <a:pt x="1264130" y="464955"/>
                </a:lnTo>
                <a:lnTo>
                  <a:pt x="0" y="464955"/>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54263A32-72F1-38C3-40EA-FE69FEEEC910}"/>
              </a:ext>
            </a:extLst>
          </p:cNvPr>
          <p:cNvSpPr/>
          <p:nvPr/>
        </p:nvSpPr>
        <p:spPr>
          <a:xfrm>
            <a:off x="10769600" y="4510493"/>
            <a:ext cx="609213" cy="546076"/>
          </a:xfrm>
          <a:custGeom>
            <a:avLst/>
            <a:gdLst/>
            <a:ahLst/>
            <a:cxnLst/>
            <a:rect l="l" t="t" r="r" b="b"/>
            <a:pathLst>
              <a:path w="913819" h="819114">
                <a:moveTo>
                  <a:pt x="0" y="0"/>
                </a:moveTo>
                <a:lnTo>
                  <a:pt x="913819" y="0"/>
                </a:lnTo>
                <a:lnTo>
                  <a:pt x="913819" y="819113"/>
                </a:lnTo>
                <a:lnTo>
                  <a:pt x="0" y="819113"/>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a:extLst>
              <a:ext uri="{FF2B5EF4-FFF2-40B4-BE49-F238E27FC236}">
                <a16:creationId xmlns:a16="http://schemas.microsoft.com/office/drawing/2014/main" id="{F2D0CAF0-F590-05FA-E3D4-FA2EDC623F69}"/>
              </a:ext>
            </a:extLst>
          </p:cNvPr>
          <p:cNvSpPr txBox="1"/>
          <p:nvPr/>
        </p:nvSpPr>
        <p:spPr>
          <a:xfrm>
            <a:off x="5414209" y="1104465"/>
            <a:ext cx="6091991" cy="1094530"/>
          </a:xfrm>
          <a:prstGeom prst="rect">
            <a:avLst/>
          </a:prstGeom>
        </p:spPr>
        <p:txBody>
          <a:bodyPr lIns="0" tIns="0" rIns="0" bIns="0" rtlCol="0" anchor="t">
            <a:spAutoFit/>
          </a:bodyPr>
          <a:lstStyle/>
          <a:p>
            <a:pPr marL="0" marR="0" lvl="0" indent="0" algn="r" defTabSz="609630" rtl="0" eaLnBrk="1" fontAlgn="auto" latinLnBrk="0" hangingPunct="1">
              <a:lnSpc>
                <a:spcPts val="9333"/>
              </a:lnSpc>
              <a:spcBef>
                <a:spcPts val="0"/>
              </a:spcBef>
              <a:spcAft>
                <a:spcPts val="0"/>
              </a:spcAft>
              <a:buClrTx/>
              <a:buSzTx/>
              <a:buFontTx/>
              <a:buNone/>
              <a:tabLst/>
              <a:defRPr/>
            </a:pPr>
            <a:r>
              <a:rPr kumimoji="0" lang="ru-RU" sz="6666" b="0" i="0" u="none" strike="noStrike" kern="1200" cap="none" spc="-139" normalizeH="0" baseline="0" noProof="0" dirty="0">
                <a:ln>
                  <a:noFill/>
                </a:ln>
                <a:solidFill>
                  <a:srgbClr val="FFFFFF"/>
                </a:solidFill>
                <a:effectLst>
                  <a:outerShdw blurRad="50800" dist="38100" dir="2700000" algn="tl" rotWithShape="0">
                    <a:prstClr val="black">
                      <a:alpha val="40000"/>
                    </a:prstClr>
                  </a:outerShdw>
                </a:effectLst>
                <a:uLnTx/>
                <a:uFillTx/>
                <a:latin typeface="Oswald"/>
                <a:ea typeface="Oswald"/>
                <a:cs typeface="Oswald"/>
                <a:sym typeface="Oswald"/>
              </a:rPr>
              <a:t>ЗАПОМИНАЙТЕ</a:t>
            </a:r>
            <a:endParaRPr kumimoji="0" lang="en-US" sz="6666" b="0" i="0" u="none" strike="noStrike" kern="1200" cap="none" spc="-139" normalizeH="0" baseline="0" noProof="0" dirty="0">
              <a:ln>
                <a:noFill/>
              </a:ln>
              <a:solidFill>
                <a:srgbClr val="FFFFFF"/>
              </a:solidFill>
              <a:effectLst>
                <a:outerShdw blurRad="50800" dist="38100" dir="2700000" algn="tl" rotWithShape="0">
                  <a:prstClr val="black">
                    <a:alpha val="40000"/>
                  </a:prstClr>
                </a:outerShdw>
              </a:effectLst>
              <a:uLnTx/>
              <a:uFillTx/>
              <a:latin typeface="Oswald"/>
              <a:ea typeface="Oswald"/>
              <a:cs typeface="Oswald"/>
              <a:sym typeface="Oswald"/>
            </a:endParaRPr>
          </a:p>
        </p:txBody>
      </p:sp>
      <p:sp>
        <p:nvSpPr>
          <p:cNvPr id="8" name="TextBox 8">
            <a:extLst>
              <a:ext uri="{FF2B5EF4-FFF2-40B4-BE49-F238E27FC236}">
                <a16:creationId xmlns:a16="http://schemas.microsoft.com/office/drawing/2014/main" id="{7B08CDA7-3713-29DB-08B3-D24073612A18}"/>
              </a:ext>
            </a:extLst>
          </p:cNvPr>
          <p:cNvSpPr txBox="1"/>
          <p:nvPr/>
        </p:nvSpPr>
        <p:spPr>
          <a:xfrm>
            <a:off x="251688" y="1866414"/>
            <a:ext cx="11254512" cy="2198743"/>
          </a:xfrm>
          <a:prstGeom prst="rect">
            <a:avLst/>
          </a:prstGeom>
        </p:spPr>
        <p:txBody>
          <a:bodyPr lIns="0" tIns="0" rIns="0" bIns="0" rtlCol="0" anchor="t">
            <a:spAutoFit/>
          </a:bodyPr>
          <a:lstStyle/>
          <a:p>
            <a:pPr marL="0" marR="0" lvl="0" indent="0" algn="r" defTabSz="609630" rtl="0" eaLnBrk="1" fontAlgn="auto" latinLnBrk="0" hangingPunct="1">
              <a:lnSpc>
                <a:spcPts val="18668"/>
              </a:lnSpc>
              <a:spcBef>
                <a:spcPts val="0"/>
              </a:spcBef>
              <a:spcAft>
                <a:spcPts val="0"/>
              </a:spcAft>
              <a:buClrTx/>
              <a:buSzTx/>
              <a:buFontTx/>
              <a:buNone/>
              <a:tabLst/>
              <a:defRPr/>
            </a:pPr>
            <a:r>
              <a:rPr kumimoji="0" lang="ru-RU" sz="13334"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swald"/>
                <a:ea typeface="Oswald"/>
                <a:cs typeface="Oswald"/>
                <a:sym typeface="Oswald"/>
              </a:rPr>
              <a:t>СЛОВО БОЖЬЕ</a:t>
            </a:r>
            <a:endParaRPr kumimoji="0" lang="en-US" sz="13334"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Oswald"/>
              <a:ea typeface="Oswald"/>
              <a:cs typeface="Oswald"/>
              <a:sym typeface="Oswald"/>
            </a:endParaRPr>
          </a:p>
        </p:txBody>
      </p:sp>
    </p:spTree>
    <p:extLst>
      <p:ext uri="{BB962C8B-B14F-4D97-AF65-F5344CB8AC3E}">
        <p14:creationId xmlns:p14="http://schemas.microsoft.com/office/powerpoint/2010/main" val="213968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83374" y="-473636"/>
            <a:ext cx="7520271" cy="7520271"/>
          </a:xfrm>
          <a:custGeom>
            <a:avLst/>
            <a:gdLst/>
            <a:ahLst/>
            <a:cxnLst/>
            <a:rect l="l" t="t" r="r" b="b"/>
            <a:pathLst>
              <a:path w="11280407" h="11280407">
                <a:moveTo>
                  <a:pt x="0" y="0"/>
                </a:moveTo>
                <a:lnTo>
                  <a:pt x="11280407" y="0"/>
                </a:lnTo>
                <a:lnTo>
                  <a:pt x="11280407" y="11280407"/>
                </a:lnTo>
                <a:lnTo>
                  <a:pt x="0" y="1128040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6895086" y="5330065"/>
            <a:ext cx="5808859" cy="2597314"/>
          </a:xfrm>
          <a:custGeom>
            <a:avLst/>
            <a:gdLst/>
            <a:ahLst/>
            <a:cxnLst/>
            <a:rect l="l" t="t" r="r" b="b"/>
            <a:pathLst>
              <a:path w="8713288" h="3895971">
                <a:moveTo>
                  <a:pt x="0" y="0"/>
                </a:moveTo>
                <a:lnTo>
                  <a:pt x="8713287" y="0"/>
                </a:lnTo>
                <a:lnTo>
                  <a:pt x="8713287" y="3895972"/>
                </a:lnTo>
                <a:lnTo>
                  <a:pt x="0" y="389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02391" y="1056321"/>
            <a:ext cx="7069071" cy="3557671"/>
          </a:xfrm>
          <a:custGeom>
            <a:avLst/>
            <a:gdLst/>
            <a:ahLst/>
            <a:cxnLst/>
            <a:rect l="l" t="t" r="r" b="b"/>
            <a:pathLst>
              <a:path w="10603606" h="5336506">
                <a:moveTo>
                  <a:pt x="0" y="0"/>
                </a:moveTo>
                <a:lnTo>
                  <a:pt x="10603606" y="0"/>
                </a:lnTo>
                <a:lnTo>
                  <a:pt x="10603606" y="5336505"/>
                </a:lnTo>
                <a:lnTo>
                  <a:pt x="0" y="533650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051755" y="-1571257"/>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045642">
            <a:off x="-1253591" y="-1580936"/>
            <a:ext cx="4976631" cy="2214601"/>
          </a:xfrm>
          <a:custGeom>
            <a:avLst/>
            <a:gdLst/>
            <a:ahLst/>
            <a:cxnLst/>
            <a:rect l="l" t="t" r="r" b="b"/>
            <a:pathLst>
              <a:path w="7464947" h="3321901">
                <a:moveTo>
                  <a:pt x="0" y="0"/>
                </a:moveTo>
                <a:lnTo>
                  <a:pt x="7464947" y="0"/>
                </a:lnTo>
                <a:lnTo>
                  <a:pt x="7464947" y="3321901"/>
                </a:lnTo>
                <a:lnTo>
                  <a:pt x="0" y="3321901"/>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178665">
            <a:off x="-903481" y="-241763"/>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91152" y="360374"/>
            <a:ext cx="1687145" cy="1391894"/>
          </a:xfrm>
          <a:custGeom>
            <a:avLst/>
            <a:gdLst/>
            <a:ahLst/>
            <a:cxnLst/>
            <a:rect l="l" t="t" r="r" b="b"/>
            <a:pathLst>
              <a:path w="2530717" h="2087841">
                <a:moveTo>
                  <a:pt x="0" y="0"/>
                </a:moveTo>
                <a:lnTo>
                  <a:pt x="2530717" y="0"/>
                </a:lnTo>
                <a:lnTo>
                  <a:pt x="2530717" y="2087841"/>
                </a:lnTo>
                <a:lnTo>
                  <a:pt x="0" y="208784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961287" y="1385556"/>
            <a:ext cx="6590307"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kumimoji="0" lang="ru-RU" sz="3467"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rPr>
              <a:t>ЗАПОМИНАЙТЕ СЛОВО</a:t>
            </a:r>
            <a:endParaRPr kumimoji="0" lang="en-US" sz="3467"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endParaRPr>
          </a:p>
        </p:txBody>
      </p:sp>
      <p:sp>
        <p:nvSpPr>
          <p:cNvPr id="11" name="TextBox 11"/>
          <p:cNvSpPr txBox="1"/>
          <p:nvPr/>
        </p:nvSpPr>
        <p:spPr>
          <a:xfrm>
            <a:off x="978697" y="2150626"/>
            <a:ext cx="6892764" cy="1903598"/>
          </a:xfrm>
          <a:prstGeom prst="rect">
            <a:avLst/>
          </a:prstGeom>
        </p:spPr>
        <p:txBody>
          <a:bodyPr lIns="0" tIns="0" rIns="0" bIns="0" rtlCol="0" anchor="t">
            <a:spAutoFit/>
          </a:bodyPr>
          <a:lstStyle/>
          <a:p>
            <a:pPr marL="388642" lvl="1" indent="-194320" defTabSz="609629">
              <a:lnSpc>
                <a:spcPts val="2500"/>
              </a:lnSpc>
              <a:buSzPct val="100000"/>
              <a:buFont typeface="Arial"/>
              <a:buChar char="•"/>
              <a:defRPr>
                <a:latin typeface="Merriweather"/>
                <a:ea typeface="Merriweather"/>
                <a:cs typeface="Merriweather"/>
                <a:sym typeface="Merriweather"/>
              </a:defRPr>
            </a:pPr>
            <a:r>
              <a:rPr lang="ru-RU" dirty="0"/>
              <a:t>Выберите перевод Библии, который вам нравится.</a:t>
            </a:r>
          </a:p>
          <a:p>
            <a:pPr marL="388642" lvl="1" indent="-194320" defTabSz="609629">
              <a:lnSpc>
                <a:spcPts val="2500"/>
              </a:lnSpc>
              <a:buSzPct val="100000"/>
              <a:buFont typeface="Arial"/>
              <a:buChar char="•"/>
              <a:defRPr>
                <a:latin typeface="Merriweather"/>
                <a:ea typeface="Merriweather"/>
                <a:cs typeface="Merriweather"/>
                <a:sym typeface="Merriweather"/>
              </a:defRPr>
            </a:pPr>
            <a:r>
              <a:rPr lang="ru-RU" dirty="0"/>
              <a:t>Выберите стих (стихи) или главу, которую вы хотите запомнить.</a:t>
            </a:r>
          </a:p>
          <a:p>
            <a:pPr marL="388642" lvl="1" indent="-194320" defTabSz="609629">
              <a:lnSpc>
                <a:spcPts val="2500"/>
              </a:lnSpc>
              <a:buSzPct val="100000"/>
              <a:buFont typeface="Arial"/>
              <a:buChar char="•"/>
              <a:defRPr>
                <a:latin typeface="Merriweather"/>
                <a:ea typeface="Merriweather"/>
                <a:cs typeface="Merriweather"/>
                <a:sym typeface="Merriweather"/>
              </a:defRPr>
            </a:pPr>
            <a:r>
              <a:rPr lang="ru-RU" dirty="0"/>
              <a:t>Молитесь о том, чтобы Святой Дух помог вам запомнить то, что вы выбрали.</a:t>
            </a:r>
          </a:p>
          <a:p>
            <a:pPr marL="388642" lvl="1" indent="-194320" defTabSz="609629">
              <a:lnSpc>
                <a:spcPts val="2500"/>
              </a:lnSpc>
              <a:buSzPct val="100000"/>
              <a:buFont typeface="Arial"/>
              <a:buChar char="•"/>
              <a:defRPr>
                <a:latin typeface="Merriweather"/>
                <a:ea typeface="Merriweather"/>
                <a:cs typeface="Merriweather"/>
                <a:sym typeface="Merriweather"/>
              </a:defRPr>
            </a:pPr>
            <a:r>
              <a:rPr lang="ru-RU" dirty="0"/>
              <a:t>Прочитайте текст несколько раз. </a:t>
            </a:r>
          </a:p>
        </p:txBody>
      </p:sp>
      <p:sp>
        <p:nvSpPr>
          <p:cNvPr id="12" name="Freeform 12"/>
          <p:cNvSpPr/>
          <p:nvPr/>
        </p:nvSpPr>
        <p:spPr>
          <a:xfrm>
            <a:off x="11616128" y="6582015"/>
            <a:ext cx="467249" cy="171857"/>
          </a:xfrm>
          <a:custGeom>
            <a:avLst/>
            <a:gdLst/>
            <a:ahLst/>
            <a:cxnLst/>
            <a:rect l="l" t="t" r="r" b="b"/>
            <a:pathLst>
              <a:path w="700874" h="257786">
                <a:moveTo>
                  <a:pt x="0" y="0"/>
                </a:moveTo>
                <a:lnTo>
                  <a:pt x="700874" y="0"/>
                </a:lnTo>
                <a:lnTo>
                  <a:pt x="700874" y="257786"/>
                </a:lnTo>
                <a:lnTo>
                  <a:pt x="0" y="25778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680870" y="6279253"/>
            <a:ext cx="337767" cy="302762"/>
          </a:xfrm>
          <a:custGeom>
            <a:avLst/>
            <a:gdLst/>
            <a:ahLst/>
            <a:cxnLst/>
            <a:rect l="l" t="t" r="r" b="b"/>
            <a:pathLst>
              <a:path w="506651" h="454143">
                <a:moveTo>
                  <a:pt x="0" y="0"/>
                </a:moveTo>
                <a:lnTo>
                  <a:pt x="506650" y="0"/>
                </a:lnTo>
                <a:lnTo>
                  <a:pt x="506650" y="454143"/>
                </a:lnTo>
                <a:lnTo>
                  <a:pt x="0" y="454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ontent Placeholder 4">
            <a:extLst>
              <a:ext uri="{FF2B5EF4-FFF2-40B4-BE49-F238E27FC236}">
                <a16:creationId xmlns:a16="http://schemas.microsoft.com/office/drawing/2014/main" id="{F4E00556-5EE5-74DC-803C-BE121D1FAE10}"/>
              </a:ext>
            </a:extLst>
          </p:cNvPr>
          <p:cNvPicPr>
            <a:picLocks noChangeAspect="1"/>
          </p:cNvPicPr>
          <p:nvPr/>
        </p:nvPicPr>
        <p:blipFill>
          <a:blip r:embed="rId3">
            <a:alphaModFix amt="35000"/>
          </a:blip>
          <a:stretch>
            <a:fillRect/>
          </a:stretch>
        </p:blipFill>
        <p:spPr>
          <a:xfrm>
            <a:off x="0" y="1282"/>
            <a:ext cx="12191980" cy="6856718"/>
          </a:xfrm>
          <a:prstGeom prst="rect">
            <a:avLst/>
          </a:prstGeom>
          <a:ln w="12700">
            <a:miter lim="400000"/>
          </a:ln>
        </p:spPr>
      </p:pic>
      <p:sp>
        <p:nvSpPr>
          <p:cNvPr id="3" name="TextBox 2">
            <a:extLst>
              <a:ext uri="{FF2B5EF4-FFF2-40B4-BE49-F238E27FC236}">
                <a16:creationId xmlns:a16="http://schemas.microsoft.com/office/drawing/2014/main" id="{502C40EE-9FB6-00E8-DF49-F83A8C68DC7B}"/>
              </a:ext>
            </a:extLst>
          </p:cNvPr>
          <p:cNvSpPr txBox="1"/>
          <p:nvPr/>
        </p:nvSpPr>
        <p:spPr>
          <a:xfrm>
            <a:off x="494452" y="1091217"/>
            <a:ext cx="10601961" cy="5566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813816">
              <a:lnSpc>
                <a:spcPct val="90000"/>
              </a:lnSpc>
              <a:spcBef>
                <a:spcPts val="500"/>
              </a:spcBef>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Нездоровое</a:t>
            </a:r>
            <a:r>
              <a:rPr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несбалансированное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использование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социальных</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сетей</a:t>
            </a:r>
            <a:r>
              <a:rPr dirty="0">
                <a:latin typeface="Calibri" panose="020F0502020204030204" pitchFamily="34" charset="0"/>
                <a:cs typeface="Calibri" panose="020F0502020204030204" pitchFamily="34" charset="0"/>
              </a:rPr>
              <a:t>:</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Ослабляет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нашу</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способность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концентрироваться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сосредотачиваться</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Заставляет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нас</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чувствовать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себя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одинокими</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Повышает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уровень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стресса</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Усиливает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депрессию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тревогу</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Ведет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негативному</a:t>
            </a:r>
            <a:r>
              <a:rPr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восприятию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тела</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Поощряет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нездоровый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режим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сна</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Приводит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зависимости</a:t>
            </a:r>
            <a:r>
              <a:rPr dirty="0">
                <a:latin typeface="Calibri" panose="020F0502020204030204" pitchFamily="34" charset="0"/>
                <a:cs typeface="Calibri" panose="020F0502020204030204" pitchFamily="34" charset="0"/>
              </a:rPr>
              <a:t> </a:t>
            </a: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Поощряет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кибер</a:t>
            </a:r>
            <a:r>
              <a:rPr lang="ru-RU" dirty="0" err="1">
                <a:latin typeface="Calibri" panose="020F0502020204030204" pitchFamily="34" charset="0"/>
                <a:cs typeface="Calibri" panose="020F0502020204030204" pitchFamily="34" charset="0"/>
              </a:rPr>
              <a:t>буллинг</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Поощряет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нереалистичные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ожидания</a:t>
            </a:r>
            <a:endParaRPr dirty="0">
              <a:latin typeface="Calibri" panose="020F0502020204030204" pitchFamily="34" charset="0"/>
              <a:cs typeface="Calibri" panose="020F0502020204030204" pitchFamily="34" charset="0"/>
            </a:endParaRPr>
          </a:p>
          <a:p>
            <a:pPr marL="457771" indent="-457771" defTabSz="813816">
              <a:lnSpc>
                <a:spcPct val="90000"/>
              </a:lnSpc>
              <a:spcBef>
                <a:spcPts val="500"/>
              </a:spcBef>
              <a:buSzPct val="100000"/>
              <a:buAutoNum type="arabicPeriod"/>
              <a:defRPr sz="2492">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Вызывает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нарушения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памяти</a:t>
            </a:r>
            <a:endParaRPr dirty="0">
              <a:latin typeface="Calibri" panose="020F0502020204030204" pitchFamily="34" charset="0"/>
              <a:cs typeface="Calibri" panose="020F0502020204030204" pitchFamily="34" charset="0"/>
            </a:endParaRPr>
          </a:p>
        </p:txBody>
      </p:sp>
      <p:sp>
        <p:nvSpPr>
          <p:cNvPr id="6" name="TextBox 3">
            <a:extLst>
              <a:ext uri="{FF2B5EF4-FFF2-40B4-BE49-F238E27FC236}">
                <a16:creationId xmlns:a16="http://schemas.microsoft.com/office/drawing/2014/main" id="{1E0BFB0B-E1AE-9AA0-4209-8D537198EC67}"/>
              </a:ext>
            </a:extLst>
          </p:cNvPr>
          <p:cNvSpPr txBox="1"/>
          <p:nvPr/>
        </p:nvSpPr>
        <p:spPr>
          <a:xfrm>
            <a:off x="1959185" y="200239"/>
            <a:ext cx="9137228"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spcBef>
                <a:spcPts val="600"/>
              </a:spcBef>
              <a:defRPr sz="3600" b="1">
                <a:solidFill>
                  <a:schemeClr val="accent4"/>
                </a:solidFill>
                <a:latin typeface="Chalkboard"/>
                <a:ea typeface="Chalkboard"/>
                <a:cs typeface="Chalkboard"/>
                <a:sym typeface="Chalkboard"/>
              </a:defRPr>
            </a:lvl1pPr>
          </a:lstStyle>
          <a:p>
            <a:r>
              <a:rPr b="0" dirty="0">
                <a:latin typeface="Calibri" panose="020F0502020204030204" pitchFamily="34" charset="0"/>
                <a:cs typeface="Calibri" panose="020F0502020204030204" pitchFamily="34" charset="0"/>
              </a:rPr>
              <a:t>СОЗЕРЦАЯ, МЫ МЕНЯЕМСЯ  </a:t>
            </a:r>
          </a:p>
        </p:txBody>
      </p:sp>
    </p:spTree>
    <p:extLst>
      <p:ext uri="{BB962C8B-B14F-4D97-AF65-F5344CB8AC3E}">
        <p14:creationId xmlns:p14="http://schemas.microsoft.com/office/powerpoint/2010/main" val="1517539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8162" y="-377684"/>
            <a:ext cx="5174984" cy="7613367"/>
          </a:xfrm>
          <a:custGeom>
            <a:avLst/>
            <a:gdLst/>
            <a:ahLst/>
            <a:cxnLst/>
            <a:rect l="l" t="t" r="r" b="b"/>
            <a:pathLst>
              <a:path w="7762476" h="11420050">
                <a:moveTo>
                  <a:pt x="0" y="0"/>
                </a:moveTo>
                <a:lnTo>
                  <a:pt x="7762476" y="0"/>
                </a:lnTo>
                <a:lnTo>
                  <a:pt x="7762476" y="11420050"/>
                </a:lnTo>
                <a:lnTo>
                  <a:pt x="0" y="11420050"/>
                </a:lnTo>
                <a:lnTo>
                  <a:pt x="0" y="0"/>
                </a:lnTo>
                <a:close/>
              </a:path>
            </a:pathLst>
          </a:custGeom>
          <a:blipFill>
            <a:blip r:embed="rId2" cstate="email">
              <a:alphaModFix amt="46000"/>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905912" y="830751"/>
            <a:ext cx="7346097" cy="3783240"/>
          </a:xfrm>
          <a:custGeom>
            <a:avLst/>
            <a:gdLst/>
            <a:ahLst/>
            <a:cxnLst/>
            <a:rect l="l" t="t" r="r" b="b"/>
            <a:pathLst>
              <a:path w="11019146" h="5674860">
                <a:moveTo>
                  <a:pt x="0" y="0"/>
                </a:moveTo>
                <a:lnTo>
                  <a:pt x="11019145" y="0"/>
                </a:lnTo>
                <a:lnTo>
                  <a:pt x="11019145" y="5674860"/>
                </a:lnTo>
                <a:lnTo>
                  <a:pt x="0" y="567486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594723" y="-1188198"/>
            <a:ext cx="2850000" cy="3052209"/>
          </a:xfrm>
          <a:custGeom>
            <a:avLst/>
            <a:gdLst/>
            <a:ahLst/>
            <a:cxnLst/>
            <a:rect l="l" t="t" r="r" b="b"/>
            <a:pathLst>
              <a:path w="4275000" h="4578313">
                <a:moveTo>
                  <a:pt x="0" y="0"/>
                </a:moveTo>
                <a:lnTo>
                  <a:pt x="4275000" y="0"/>
                </a:lnTo>
                <a:lnTo>
                  <a:pt x="4275000" y="4578314"/>
                </a:lnTo>
                <a:lnTo>
                  <a:pt x="0" y="457831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034179" y="-1623076"/>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6539916" flipH="1">
            <a:off x="9778279" y="3145167"/>
            <a:ext cx="5486400" cy="5486400"/>
          </a:xfrm>
          <a:custGeom>
            <a:avLst/>
            <a:gdLst/>
            <a:ahLst/>
            <a:cxnLst/>
            <a:rect l="l" t="t" r="r" b="b"/>
            <a:pathLst>
              <a:path w="8229600" h="8229600">
                <a:moveTo>
                  <a:pt x="8229600" y="0"/>
                </a:moveTo>
                <a:lnTo>
                  <a:pt x="0" y="0"/>
                </a:lnTo>
                <a:lnTo>
                  <a:pt x="0" y="8229600"/>
                </a:lnTo>
                <a:lnTo>
                  <a:pt x="8229600" y="8229600"/>
                </a:lnTo>
                <a:lnTo>
                  <a:pt x="8229600" y="0"/>
                </a:lnTo>
                <a:close/>
              </a:path>
            </a:pathLst>
          </a:custGeom>
          <a:blipFill>
            <a:blip r:embed="rId6" cstate="email">
              <a:alphaModFix amt="55000"/>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321057">
            <a:off x="8854376" y="6128383"/>
            <a:ext cx="4976631" cy="2214601"/>
          </a:xfrm>
          <a:custGeom>
            <a:avLst/>
            <a:gdLst/>
            <a:ahLst/>
            <a:cxnLst/>
            <a:rect l="l" t="t" r="r" b="b"/>
            <a:pathLst>
              <a:path w="7464947" h="3321901">
                <a:moveTo>
                  <a:pt x="0" y="0"/>
                </a:moveTo>
                <a:lnTo>
                  <a:pt x="7464947" y="0"/>
                </a:lnTo>
                <a:lnTo>
                  <a:pt x="7464947" y="3321902"/>
                </a:lnTo>
                <a:lnTo>
                  <a:pt x="0" y="332190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595754">
            <a:off x="9226072" y="6212185"/>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10232131" y="337906"/>
            <a:ext cx="1687145" cy="1391894"/>
          </a:xfrm>
          <a:custGeom>
            <a:avLst/>
            <a:gdLst/>
            <a:ahLst/>
            <a:cxnLst/>
            <a:rect l="l" t="t" r="r" b="b"/>
            <a:pathLst>
              <a:path w="2530717" h="2087841">
                <a:moveTo>
                  <a:pt x="2530716" y="0"/>
                </a:moveTo>
                <a:lnTo>
                  <a:pt x="0" y="0"/>
                </a:lnTo>
                <a:lnTo>
                  <a:pt x="0" y="2087841"/>
                </a:lnTo>
                <a:lnTo>
                  <a:pt x="2530716" y="2087841"/>
                </a:lnTo>
                <a:lnTo>
                  <a:pt x="2530716"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4283807" y="1238656"/>
            <a:ext cx="6590307" cy="538609"/>
          </a:xfrm>
          <a:prstGeom prst="rect">
            <a:avLst/>
          </a:prstGeom>
        </p:spPr>
        <p:txBody>
          <a:bodyPr lIns="0" tIns="0" rIns="0" bIns="0" rtlCol="0" anchor="t">
            <a:spAutoFit/>
          </a:bodyPr>
          <a:lstStyle/>
          <a:p>
            <a:pPr marL="0" marR="0" lvl="0" indent="0" algn="ctr" defTabSz="609630" rtl="0" eaLnBrk="1" fontAlgn="auto" latinLnBrk="0" hangingPunct="1">
              <a:lnSpc>
                <a:spcPts val="4176"/>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rPr>
              <a:t>ЗАПОМИНАЙТЕ СЛОВО</a:t>
            </a:r>
            <a:endParaRPr kumimoji="0" lang="en-US" sz="3600"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endParaRPr>
          </a:p>
        </p:txBody>
      </p:sp>
      <p:sp>
        <p:nvSpPr>
          <p:cNvPr id="11" name="TextBox 11"/>
          <p:cNvSpPr txBox="1"/>
          <p:nvPr/>
        </p:nvSpPr>
        <p:spPr>
          <a:xfrm>
            <a:off x="4283807" y="1832261"/>
            <a:ext cx="6892764" cy="2224199"/>
          </a:xfrm>
          <a:prstGeom prst="rect">
            <a:avLst/>
          </a:prstGeom>
        </p:spPr>
        <p:txBody>
          <a:bodyPr lIns="0" tIns="0" rIns="0" bIns="0" rtlCol="0" anchor="t">
            <a:spAutoFit/>
          </a:bodyPr>
          <a:lstStyle/>
          <a:p>
            <a:pPr marL="388642" lvl="1" indent="-194320" defTabSz="609629">
              <a:lnSpc>
                <a:spcPts val="2500"/>
              </a:lnSpc>
              <a:buSzPct val="100000"/>
              <a:buFont typeface="Arial"/>
              <a:buChar char="•"/>
              <a:defRPr>
                <a:latin typeface="Merriweather"/>
                <a:ea typeface="Merriweather"/>
                <a:cs typeface="Merriweather"/>
                <a:sym typeface="Merriweather"/>
              </a:defRPr>
            </a:pPr>
            <a:r>
              <a:rPr lang="ru-RU" dirty="0"/>
              <a:t>Разбейте отрывок на логические части.</a:t>
            </a:r>
          </a:p>
          <a:p>
            <a:pPr defTabSz="609629">
              <a:lnSpc>
                <a:spcPts val="2500"/>
              </a:lnSpc>
              <a:defRPr>
                <a:latin typeface="Merriweather"/>
                <a:ea typeface="Merriweather"/>
                <a:cs typeface="Merriweather"/>
                <a:sym typeface="Merriweather"/>
              </a:defRPr>
            </a:pPr>
            <a:r>
              <a:rPr lang="ru-RU" dirty="0"/>
              <a:t>       Пример - Евангелие от Луки 11:13</a:t>
            </a:r>
          </a:p>
          <a:p>
            <a:pPr defTabSz="609629">
              <a:lnSpc>
                <a:spcPts val="2500"/>
              </a:lnSpc>
              <a:defRPr>
                <a:latin typeface="Merriweather"/>
                <a:ea typeface="Merriweather"/>
                <a:cs typeface="Merriweather"/>
                <a:sym typeface="Merriweather"/>
              </a:defRPr>
            </a:pPr>
            <a:r>
              <a:rPr lang="ru-RU" dirty="0"/>
              <a:t>       (</a:t>
            </a:r>
            <a:r>
              <a:rPr lang="en-US" dirty="0"/>
              <a:t>a) </a:t>
            </a:r>
            <a:r>
              <a:rPr lang="ru-RU" dirty="0"/>
              <a:t>Если вы, будучи злы,</a:t>
            </a:r>
          </a:p>
          <a:p>
            <a:pPr defTabSz="609629">
              <a:lnSpc>
                <a:spcPts val="2500"/>
              </a:lnSpc>
              <a:defRPr>
                <a:latin typeface="Merriweather"/>
                <a:ea typeface="Merriweather"/>
                <a:cs typeface="Merriweather"/>
                <a:sym typeface="Merriweather"/>
              </a:defRPr>
            </a:pPr>
            <a:r>
              <a:rPr lang="ru-RU" dirty="0"/>
              <a:t>       (</a:t>
            </a:r>
            <a:r>
              <a:rPr lang="en-US" dirty="0"/>
              <a:t>b) </a:t>
            </a:r>
            <a:r>
              <a:rPr lang="ru-RU" dirty="0"/>
              <a:t>умеет даяния благие давать детям вашим,</a:t>
            </a:r>
          </a:p>
          <a:p>
            <a:pPr defTabSz="609629">
              <a:lnSpc>
                <a:spcPts val="2500"/>
              </a:lnSpc>
              <a:defRPr>
                <a:latin typeface="Merriweather"/>
                <a:ea typeface="Merriweather"/>
                <a:cs typeface="Merriweather"/>
                <a:sym typeface="Merriweather"/>
              </a:defRPr>
            </a:pPr>
            <a:r>
              <a:rPr lang="ru-RU" dirty="0"/>
              <a:t>       (</a:t>
            </a:r>
            <a:r>
              <a:rPr lang="en-US" dirty="0"/>
              <a:t>c) </a:t>
            </a:r>
            <a:r>
              <a:rPr lang="ru-RU" dirty="0"/>
              <a:t>тем более Отец Небесный</a:t>
            </a:r>
          </a:p>
          <a:p>
            <a:pPr defTabSz="609629">
              <a:lnSpc>
                <a:spcPts val="2500"/>
              </a:lnSpc>
              <a:defRPr>
                <a:latin typeface="Merriweather"/>
                <a:ea typeface="Merriweather"/>
                <a:cs typeface="Merriweather"/>
                <a:sym typeface="Merriweather"/>
              </a:defRPr>
            </a:pPr>
            <a:r>
              <a:rPr lang="ru-RU" dirty="0"/>
              <a:t>       (</a:t>
            </a:r>
            <a:r>
              <a:rPr lang="en-US" dirty="0"/>
              <a:t>d) </a:t>
            </a:r>
            <a:r>
              <a:rPr lang="ru-RU" dirty="0"/>
              <a:t>даст Духа Святого просящим у Него.</a:t>
            </a:r>
          </a:p>
          <a:p>
            <a:pPr defTabSz="609629">
              <a:lnSpc>
                <a:spcPts val="2500"/>
              </a:lnSpc>
              <a:defRPr>
                <a:latin typeface="Merriweather"/>
                <a:ea typeface="Merriweather"/>
                <a:cs typeface="Merriweather"/>
                <a:sym typeface="Merriweather"/>
              </a:defRPr>
            </a:pPr>
            <a:r>
              <a:rPr lang="ru-RU" dirty="0"/>
              <a:t>       Повторите каждую часть несколько раз.</a:t>
            </a:r>
          </a:p>
        </p:txBody>
      </p:sp>
      <p:sp>
        <p:nvSpPr>
          <p:cNvPr id="12" name="Freeform 12"/>
          <p:cNvSpPr/>
          <p:nvPr/>
        </p:nvSpPr>
        <p:spPr>
          <a:xfrm>
            <a:off x="11616128" y="6582015"/>
            <a:ext cx="467249" cy="171857"/>
          </a:xfrm>
          <a:custGeom>
            <a:avLst/>
            <a:gdLst/>
            <a:ahLst/>
            <a:cxnLst/>
            <a:rect l="l" t="t" r="r" b="b"/>
            <a:pathLst>
              <a:path w="700874" h="257786">
                <a:moveTo>
                  <a:pt x="0" y="0"/>
                </a:moveTo>
                <a:lnTo>
                  <a:pt x="700874" y="0"/>
                </a:lnTo>
                <a:lnTo>
                  <a:pt x="700874" y="257786"/>
                </a:lnTo>
                <a:lnTo>
                  <a:pt x="0" y="257786"/>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680870" y="6279253"/>
            <a:ext cx="337767" cy="302762"/>
          </a:xfrm>
          <a:custGeom>
            <a:avLst/>
            <a:gdLst/>
            <a:ahLst/>
            <a:cxnLst/>
            <a:rect l="l" t="t" r="r" b="b"/>
            <a:pathLst>
              <a:path w="506651" h="454143">
                <a:moveTo>
                  <a:pt x="0" y="0"/>
                </a:moveTo>
                <a:lnTo>
                  <a:pt x="506650" y="0"/>
                </a:lnTo>
                <a:lnTo>
                  <a:pt x="506650" y="454143"/>
                </a:lnTo>
                <a:lnTo>
                  <a:pt x="0" y="4541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10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83374" y="-473636"/>
            <a:ext cx="7520271" cy="7520271"/>
          </a:xfrm>
          <a:custGeom>
            <a:avLst/>
            <a:gdLst/>
            <a:ahLst/>
            <a:cxnLst/>
            <a:rect l="l" t="t" r="r" b="b"/>
            <a:pathLst>
              <a:path w="11280407" h="11280407">
                <a:moveTo>
                  <a:pt x="0" y="0"/>
                </a:moveTo>
                <a:lnTo>
                  <a:pt x="11280407" y="0"/>
                </a:lnTo>
                <a:lnTo>
                  <a:pt x="11280407" y="11280407"/>
                </a:lnTo>
                <a:lnTo>
                  <a:pt x="0" y="1128040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6895086" y="5330065"/>
            <a:ext cx="5808859" cy="2597314"/>
          </a:xfrm>
          <a:custGeom>
            <a:avLst/>
            <a:gdLst/>
            <a:ahLst/>
            <a:cxnLst/>
            <a:rect l="l" t="t" r="r" b="b"/>
            <a:pathLst>
              <a:path w="8713288" h="3895971">
                <a:moveTo>
                  <a:pt x="0" y="0"/>
                </a:moveTo>
                <a:lnTo>
                  <a:pt x="8713287" y="0"/>
                </a:lnTo>
                <a:lnTo>
                  <a:pt x="8713287" y="3895972"/>
                </a:lnTo>
                <a:lnTo>
                  <a:pt x="0" y="389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02391" y="1056321"/>
            <a:ext cx="7653167" cy="3851630"/>
          </a:xfrm>
          <a:custGeom>
            <a:avLst/>
            <a:gdLst/>
            <a:ahLst/>
            <a:cxnLst/>
            <a:rect l="l" t="t" r="r" b="b"/>
            <a:pathLst>
              <a:path w="11479750" h="5777445">
                <a:moveTo>
                  <a:pt x="0" y="0"/>
                </a:moveTo>
                <a:lnTo>
                  <a:pt x="11479750" y="0"/>
                </a:lnTo>
                <a:lnTo>
                  <a:pt x="11479750" y="5777445"/>
                </a:lnTo>
                <a:lnTo>
                  <a:pt x="0" y="5777445"/>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051755" y="-1571257"/>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045642">
            <a:off x="-1253591" y="-1580936"/>
            <a:ext cx="4976631" cy="2214601"/>
          </a:xfrm>
          <a:custGeom>
            <a:avLst/>
            <a:gdLst/>
            <a:ahLst/>
            <a:cxnLst/>
            <a:rect l="l" t="t" r="r" b="b"/>
            <a:pathLst>
              <a:path w="7464947" h="3321901">
                <a:moveTo>
                  <a:pt x="0" y="0"/>
                </a:moveTo>
                <a:lnTo>
                  <a:pt x="7464947" y="0"/>
                </a:lnTo>
                <a:lnTo>
                  <a:pt x="7464947" y="3321901"/>
                </a:lnTo>
                <a:lnTo>
                  <a:pt x="0" y="3321901"/>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178665">
            <a:off x="-903481" y="-241763"/>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91152" y="360374"/>
            <a:ext cx="1687145" cy="1391894"/>
          </a:xfrm>
          <a:custGeom>
            <a:avLst/>
            <a:gdLst/>
            <a:ahLst/>
            <a:cxnLst/>
            <a:rect l="l" t="t" r="r" b="b"/>
            <a:pathLst>
              <a:path w="2530717" h="2087841">
                <a:moveTo>
                  <a:pt x="0" y="0"/>
                </a:moveTo>
                <a:lnTo>
                  <a:pt x="2530717" y="0"/>
                </a:lnTo>
                <a:lnTo>
                  <a:pt x="2530717" y="2087841"/>
                </a:lnTo>
                <a:lnTo>
                  <a:pt x="0" y="208784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961287" y="1385556"/>
            <a:ext cx="6590307" cy="588687"/>
          </a:xfrm>
          <a:prstGeom prst="rect">
            <a:avLst/>
          </a:prstGeom>
        </p:spPr>
        <p:txBody>
          <a:bodyPr lIns="0" tIns="0" rIns="0" bIns="0" rtlCol="0" anchor="t">
            <a:spAutoFit/>
          </a:bodyPr>
          <a:lstStyle/>
          <a:p>
            <a:pPr marL="0" marR="0" lvl="0" indent="0" algn="ctr" defTabSz="609630" rtl="0" eaLnBrk="1" fontAlgn="auto" latinLnBrk="0" hangingPunct="1">
              <a:lnSpc>
                <a:spcPts val="4854"/>
              </a:lnSpc>
              <a:spcBef>
                <a:spcPts val="0"/>
              </a:spcBef>
              <a:spcAft>
                <a:spcPts val="0"/>
              </a:spcAft>
              <a:buClrTx/>
              <a:buSzTx/>
              <a:buFontTx/>
              <a:buNone/>
              <a:tabLst/>
              <a:defRPr/>
            </a:pPr>
            <a:r>
              <a:rPr lang="ru-RU" sz="3467" b="1" dirty="0">
                <a:solidFill>
                  <a:srgbClr val="000000"/>
                </a:solidFill>
                <a:latin typeface="Merriweather Bold"/>
                <a:ea typeface="Merriweather Bold"/>
                <a:cs typeface="Merriweather Bold"/>
                <a:sym typeface="Merriweather Bold"/>
              </a:rPr>
              <a:t>ЗАПОМИНАЙТЕ СЛОВО</a:t>
            </a:r>
            <a:endParaRPr kumimoji="0" lang="en-US" sz="3467"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endParaRPr>
          </a:p>
        </p:txBody>
      </p:sp>
      <p:sp>
        <p:nvSpPr>
          <p:cNvPr id="11" name="TextBox 11"/>
          <p:cNvSpPr txBox="1"/>
          <p:nvPr/>
        </p:nvSpPr>
        <p:spPr>
          <a:xfrm>
            <a:off x="961287" y="1906010"/>
            <a:ext cx="7423666" cy="2865400"/>
          </a:xfrm>
          <a:prstGeom prst="rect">
            <a:avLst/>
          </a:prstGeom>
        </p:spPr>
        <p:txBody>
          <a:bodyPr lIns="0" tIns="0" rIns="0" bIns="0" rtlCol="0" anchor="t">
            <a:spAutoFit/>
          </a:bodyPr>
          <a:lstStyle/>
          <a:p>
            <a:pPr marL="388642" lvl="2" indent="-194320" defTabSz="609629">
              <a:lnSpc>
                <a:spcPts val="2500"/>
              </a:lnSpc>
              <a:buSzPct val="100000"/>
              <a:buFont typeface="Arial"/>
              <a:buChar char="•"/>
              <a:defRPr>
                <a:latin typeface="Merriweather"/>
                <a:ea typeface="Merriweather"/>
                <a:cs typeface="Merriweather"/>
                <a:sym typeface="Merriweather"/>
              </a:defRPr>
            </a:pPr>
            <a:r>
              <a:rPr lang="ru-RU" dirty="0"/>
              <a:t>Запишите текст и слушайте его в течение дня.</a:t>
            </a:r>
          </a:p>
          <a:p>
            <a:pPr marL="388642" lvl="2" indent="-194320" defTabSz="609629">
              <a:lnSpc>
                <a:spcPts val="2500"/>
              </a:lnSpc>
              <a:buSzPct val="100000"/>
              <a:buFont typeface="Arial"/>
              <a:buChar char="•"/>
              <a:defRPr>
                <a:latin typeface="Merriweather"/>
                <a:ea typeface="Merriweather"/>
                <a:cs typeface="Merriweather"/>
                <a:sym typeface="Merriweather"/>
              </a:defRPr>
            </a:pPr>
            <a:r>
              <a:rPr lang="ru-RU" dirty="0"/>
              <a:t>Используйте свое воображение. Подумайте о смысле и сюжете текста. Мысленно представьте себе это.</a:t>
            </a:r>
          </a:p>
          <a:p>
            <a:pPr marL="388642" lvl="2" indent="-194320" defTabSz="609629">
              <a:lnSpc>
                <a:spcPts val="2500"/>
              </a:lnSpc>
              <a:buSzPct val="100000"/>
              <a:buFont typeface="Arial"/>
              <a:buChar char="•"/>
              <a:defRPr>
                <a:latin typeface="Merriweather"/>
                <a:ea typeface="Merriweather"/>
                <a:cs typeface="Merriweather"/>
                <a:sym typeface="Merriweather"/>
              </a:defRPr>
            </a:pPr>
            <a:r>
              <a:rPr lang="ru-RU" dirty="0"/>
              <a:t>Напишите и прочитайте весь текст по памяти. Затем помолитесь по Писанию.</a:t>
            </a:r>
          </a:p>
          <a:p>
            <a:pPr marL="388642" lvl="2" indent="-194320" defTabSz="609629">
              <a:lnSpc>
                <a:spcPts val="2500"/>
              </a:lnSpc>
              <a:buSzPct val="100000"/>
              <a:buFont typeface="Arial"/>
              <a:buChar char="•"/>
              <a:defRPr>
                <a:latin typeface="Merriweather"/>
                <a:ea typeface="Merriweather"/>
                <a:cs typeface="Merriweather"/>
                <a:sym typeface="Merriweather"/>
              </a:defRPr>
            </a:pPr>
            <a:r>
              <a:rPr lang="ru-RU" dirty="0"/>
              <a:t>По мере того как вы читаете, размышляйте и повторяйте текст, интегрируйте его в свою повседневную жизнь под руководством Святого Духа.</a:t>
            </a:r>
          </a:p>
          <a:p>
            <a:pPr marL="0" marR="0" lvl="0" indent="0" algn="l" defTabSz="609630" rtl="0" eaLnBrk="1" fontAlgn="auto" latinLnBrk="0" hangingPunct="1">
              <a:lnSpc>
                <a:spcPts val="252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rriweather"/>
              <a:ea typeface="Merriweather"/>
              <a:cs typeface="Merriweather"/>
              <a:sym typeface="Merriweather"/>
            </a:endParaRPr>
          </a:p>
        </p:txBody>
      </p:sp>
      <p:sp>
        <p:nvSpPr>
          <p:cNvPr id="13" name="Freeform 13"/>
          <p:cNvSpPr/>
          <p:nvPr/>
        </p:nvSpPr>
        <p:spPr>
          <a:xfrm>
            <a:off x="11616128" y="6582015"/>
            <a:ext cx="467249" cy="171857"/>
          </a:xfrm>
          <a:custGeom>
            <a:avLst/>
            <a:gdLst/>
            <a:ahLst/>
            <a:cxnLst/>
            <a:rect l="l" t="t" r="r" b="b"/>
            <a:pathLst>
              <a:path w="700874" h="257786">
                <a:moveTo>
                  <a:pt x="0" y="0"/>
                </a:moveTo>
                <a:lnTo>
                  <a:pt x="700874" y="0"/>
                </a:lnTo>
                <a:lnTo>
                  <a:pt x="700874" y="257786"/>
                </a:lnTo>
                <a:lnTo>
                  <a:pt x="0" y="25778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11680870" y="6279253"/>
            <a:ext cx="337767" cy="302762"/>
          </a:xfrm>
          <a:custGeom>
            <a:avLst/>
            <a:gdLst/>
            <a:ahLst/>
            <a:cxnLst/>
            <a:rect l="l" t="t" r="r" b="b"/>
            <a:pathLst>
              <a:path w="506651" h="454143">
                <a:moveTo>
                  <a:pt x="0" y="0"/>
                </a:moveTo>
                <a:lnTo>
                  <a:pt x="506650" y="0"/>
                </a:lnTo>
                <a:lnTo>
                  <a:pt x="506650" y="454143"/>
                </a:lnTo>
                <a:lnTo>
                  <a:pt x="0" y="454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5EC8-A3CE-ED65-CBE9-7935A911A33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5D0C88-3072-BB89-6025-C9F82EF14DF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1D59BEE3-FA18-51A5-82BC-9F066DC865D4}"/>
              </a:ext>
            </a:extLst>
          </p:cNvPr>
          <p:cNvSpPr/>
          <p:nvPr/>
        </p:nvSpPr>
        <p:spPr>
          <a:xfrm>
            <a:off x="-283374" y="-473636"/>
            <a:ext cx="7520271" cy="7520271"/>
          </a:xfrm>
          <a:custGeom>
            <a:avLst/>
            <a:gdLst/>
            <a:ahLst/>
            <a:cxnLst/>
            <a:rect l="l" t="t" r="r" b="b"/>
            <a:pathLst>
              <a:path w="11280407" h="11280407">
                <a:moveTo>
                  <a:pt x="0" y="0"/>
                </a:moveTo>
                <a:lnTo>
                  <a:pt x="11280407" y="0"/>
                </a:lnTo>
                <a:lnTo>
                  <a:pt x="11280407" y="11280407"/>
                </a:lnTo>
                <a:lnTo>
                  <a:pt x="0" y="11280407"/>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A011A859-9658-D8A6-A284-F0BC41296A54}"/>
              </a:ext>
            </a:extLst>
          </p:cNvPr>
          <p:cNvSpPr/>
          <p:nvPr/>
        </p:nvSpPr>
        <p:spPr>
          <a:xfrm>
            <a:off x="6895086" y="5330065"/>
            <a:ext cx="5808859" cy="2597314"/>
          </a:xfrm>
          <a:custGeom>
            <a:avLst/>
            <a:gdLst/>
            <a:ahLst/>
            <a:cxnLst/>
            <a:rect l="l" t="t" r="r" b="b"/>
            <a:pathLst>
              <a:path w="8713288" h="3895971">
                <a:moveTo>
                  <a:pt x="0" y="0"/>
                </a:moveTo>
                <a:lnTo>
                  <a:pt x="8713287" y="0"/>
                </a:lnTo>
                <a:lnTo>
                  <a:pt x="8713287" y="3895972"/>
                </a:lnTo>
                <a:lnTo>
                  <a:pt x="0" y="38959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450A9B2D-DC41-6563-78C5-697563DF96D5}"/>
              </a:ext>
            </a:extLst>
          </p:cNvPr>
          <p:cNvSpPr/>
          <p:nvPr/>
        </p:nvSpPr>
        <p:spPr>
          <a:xfrm>
            <a:off x="-2088959" y="-1566723"/>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a:extLst>
              <a:ext uri="{FF2B5EF4-FFF2-40B4-BE49-F238E27FC236}">
                <a16:creationId xmlns:a16="http://schemas.microsoft.com/office/drawing/2014/main" id="{5094EB34-243A-8061-B090-6D0005E848BB}"/>
              </a:ext>
            </a:extLst>
          </p:cNvPr>
          <p:cNvSpPr/>
          <p:nvPr/>
        </p:nvSpPr>
        <p:spPr>
          <a:xfrm rot="-1045642">
            <a:off x="-1253591" y="-1580936"/>
            <a:ext cx="4976631" cy="2214601"/>
          </a:xfrm>
          <a:custGeom>
            <a:avLst/>
            <a:gdLst/>
            <a:ahLst/>
            <a:cxnLst/>
            <a:rect l="l" t="t" r="r" b="b"/>
            <a:pathLst>
              <a:path w="7464947" h="3321901">
                <a:moveTo>
                  <a:pt x="0" y="0"/>
                </a:moveTo>
                <a:lnTo>
                  <a:pt x="7464947" y="0"/>
                </a:lnTo>
                <a:lnTo>
                  <a:pt x="7464947" y="3321901"/>
                </a:lnTo>
                <a:lnTo>
                  <a:pt x="0" y="3321901"/>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BD884C2F-5832-797C-117C-EFBBE57899B8}"/>
              </a:ext>
            </a:extLst>
          </p:cNvPr>
          <p:cNvSpPr/>
          <p:nvPr/>
        </p:nvSpPr>
        <p:spPr>
          <a:xfrm rot="-1178665">
            <a:off x="-903481" y="-241763"/>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DB472FF9-0C56-B1E9-48F8-AD1E7B107FB4}"/>
              </a:ext>
            </a:extLst>
          </p:cNvPr>
          <p:cNvSpPr/>
          <p:nvPr/>
        </p:nvSpPr>
        <p:spPr>
          <a:xfrm>
            <a:off x="391152" y="360374"/>
            <a:ext cx="1687145" cy="1391894"/>
          </a:xfrm>
          <a:custGeom>
            <a:avLst/>
            <a:gdLst/>
            <a:ahLst/>
            <a:cxnLst/>
            <a:rect l="l" t="t" r="r" b="b"/>
            <a:pathLst>
              <a:path w="2530717" h="2087841">
                <a:moveTo>
                  <a:pt x="0" y="0"/>
                </a:moveTo>
                <a:lnTo>
                  <a:pt x="2530717" y="0"/>
                </a:lnTo>
                <a:lnTo>
                  <a:pt x="2530717" y="2087841"/>
                </a:lnTo>
                <a:lnTo>
                  <a:pt x="0" y="208784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4B225420-5770-8049-6563-59E696FE6B40}"/>
              </a:ext>
            </a:extLst>
          </p:cNvPr>
          <p:cNvSpPr/>
          <p:nvPr/>
        </p:nvSpPr>
        <p:spPr>
          <a:xfrm>
            <a:off x="11616128" y="6582015"/>
            <a:ext cx="467249" cy="171857"/>
          </a:xfrm>
          <a:custGeom>
            <a:avLst/>
            <a:gdLst/>
            <a:ahLst/>
            <a:cxnLst/>
            <a:rect l="l" t="t" r="r" b="b"/>
            <a:pathLst>
              <a:path w="700874" h="257786">
                <a:moveTo>
                  <a:pt x="0" y="0"/>
                </a:moveTo>
                <a:lnTo>
                  <a:pt x="700874" y="0"/>
                </a:lnTo>
                <a:lnTo>
                  <a:pt x="700874" y="257786"/>
                </a:lnTo>
                <a:lnTo>
                  <a:pt x="0" y="25778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68F3B425-E92F-0A64-22BE-AC56982A7001}"/>
              </a:ext>
            </a:extLst>
          </p:cNvPr>
          <p:cNvSpPr/>
          <p:nvPr/>
        </p:nvSpPr>
        <p:spPr>
          <a:xfrm>
            <a:off x="11680870" y="6279253"/>
            <a:ext cx="337767" cy="302762"/>
          </a:xfrm>
          <a:custGeom>
            <a:avLst/>
            <a:gdLst/>
            <a:ahLst/>
            <a:cxnLst/>
            <a:rect l="l" t="t" r="r" b="b"/>
            <a:pathLst>
              <a:path w="506651" h="454143">
                <a:moveTo>
                  <a:pt x="0" y="0"/>
                </a:moveTo>
                <a:lnTo>
                  <a:pt x="506650" y="0"/>
                </a:lnTo>
                <a:lnTo>
                  <a:pt x="506650" y="454143"/>
                </a:lnTo>
                <a:lnTo>
                  <a:pt x="0" y="454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73CAE2B8-830C-363B-C644-4F9230D835A6}"/>
              </a:ext>
            </a:extLst>
          </p:cNvPr>
          <p:cNvSpPr/>
          <p:nvPr/>
        </p:nvSpPr>
        <p:spPr>
          <a:xfrm>
            <a:off x="122187" y="1945126"/>
            <a:ext cx="1956561"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w="12700">
                  <a:solidFill>
                    <a:srgbClr val="1F497D">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cs typeface="Calibri" panose="020F0502020204030204" pitchFamily="34" charset="0"/>
              </a:rPr>
              <a:t>Изучайте</a:t>
            </a:r>
            <a:endParaRPr kumimoji="0" lang="en-US" sz="3600" b="1" i="0" u="none" strike="noStrike" kern="1200" cap="none" spc="0" normalizeH="0" baseline="0" noProof="0" dirty="0">
              <a:ln w="12700">
                <a:solidFill>
                  <a:srgbClr val="1F497D">
                    <a:satMod val="155000"/>
                  </a:srgbClr>
                </a:solidFill>
                <a:prstDash val="solid"/>
              </a:ln>
              <a:solidFill>
                <a:prstClr val="white"/>
              </a:solidFill>
              <a:effectLst>
                <a:outerShdw blurRad="41275" dist="20320" dir="1800000" algn="tl" rotWithShape="0">
                  <a:srgbClr val="000000">
                    <a:alpha val="40000"/>
                  </a:srgbClr>
                </a:outerShdw>
              </a:effectLst>
              <a:uLnTx/>
              <a:uFillTx/>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18848130-0BFA-A24F-5E7B-E557A6E63F4A}"/>
              </a:ext>
            </a:extLst>
          </p:cNvPr>
          <p:cNvSpPr/>
          <p:nvPr/>
        </p:nvSpPr>
        <p:spPr>
          <a:xfrm>
            <a:off x="122187" y="2895674"/>
            <a:ext cx="2494209"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ea typeface="Merriweather Bold"/>
                <a:cs typeface="Calibri" panose="020F0502020204030204" pitchFamily="34" charset="0"/>
                <a:sym typeface="Merriweather Bold"/>
              </a:rPr>
              <a:t>Слушайтесь</a:t>
            </a:r>
            <a:endParaRPr kumimoji="0" lang="en-US" sz="36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BE22F500-E0C4-22D2-F241-C6D8EE63DB9C}"/>
              </a:ext>
            </a:extLst>
          </p:cNvPr>
          <p:cNvSpPr/>
          <p:nvPr/>
        </p:nvSpPr>
        <p:spPr>
          <a:xfrm>
            <a:off x="122187" y="3846222"/>
            <a:ext cx="2013372"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ru-RU"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sym typeface="Merriweather Bold"/>
              </a:rPr>
              <a:t>Обучайте</a:t>
            </a:r>
            <a:endParaRPr kumimoji="0" lang="en-US" sz="36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0B6050EB-CCDE-D4EB-0D75-FC8FCDDF887D}"/>
              </a:ext>
            </a:extLst>
          </p:cNvPr>
          <p:cNvSpPr/>
          <p:nvPr/>
        </p:nvSpPr>
        <p:spPr>
          <a:xfrm>
            <a:off x="122187" y="4796770"/>
            <a:ext cx="2456698" cy="615553"/>
          </a:xfrm>
          <a:prstGeom prst="rect">
            <a:avLst/>
          </a:prstGeom>
          <a:noFill/>
        </p:spPr>
        <p:txBody>
          <a:bodyPr wrap="non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cs typeface="Calibri" panose="020F0502020204030204" pitchFamily="34" charset="0"/>
              </a:rPr>
              <a:t>Повторяйте</a:t>
            </a:r>
            <a:endParaRPr kumimoji="0" lang="en-US" sz="3600" b="1" i="0" u="none" strike="noStrike" kern="1200" cap="none" spc="0" normalizeH="0" baseline="0" noProof="0"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203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8162" y="-377684"/>
            <a:ext cx="12782492" cy="7613367"/>
          </a:xfrm>
          <a:custGeom>
            <a:avLst/>
            <a:gdLst/>
            <a:ahLst/>
            <a:cxnLst/>
            <a:rect l="l" t="t" r="r" b="b"/>
            <a:pathLst>
              <a:path w="19173738" h="11420050">
                <a:moveTo>
                  <a:pt x="0" y="0"/>
                </a:moveTo>
                <a:lnTo>
                  <a:pt x="19173738" y="0"/>
                </a:lnTo>
                <a:lnTo>
                  <a:pt x="19173738" y="11420050"/>
                </a:lnTo>
                <a:lnTo>
                  <a:pt x="0" y="11420050"/>
                </a:lnTo>
                <a:lnTo>
                  <a:pt x="0" y="0"/>
                </a:lnTo>
                <a:close/>
              </a:path>
            </a:pathLst>
          </a:custGeom>
          <a:blipFill>
            <a:blip r:embed="rId2" cstate="email">
              <a:alphaModFix amt="46000"/>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122311" y="830751"/>
            <a:ext cx="9129698" cy="5751264"/>
          </a:xfrm>
          <a:custGeom>
            <a:avLst/>
            <a:gdLst/>
            <a:ahLst/>
            <a:cxnLst/>
            <a:rect l="l" t="t" r="r" b="b"/>
            <a:pathLst>
              <a:path w="11019146" h="5674860">
                <a:moveTo>
                  <a:pt x="0" y="0"/>
                </a:moveTo>
                <a:lnTo>
                  <a:pt x="11019145" y="0"/>
                </a:lnTo>
                <a:lnTo>
                  <a:pt x="11019145" y="5674860"/>
                </a:lnTo>
                <a:lnTo>
                  <a:pt x="0" y="567486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594723" y="-1188198"/>
            <a:ext cx="2850000" cy="3052209"/>
          </a:xfrm>
          <a:custGeom>
            <a:avLst/>
            <a:gdLst/>
            <a:ahLst/>
            <a:cxnLst/>
            <a:rect l="l" t="t" r="r" b="b"/>
            <a:pathLst>
              <a:path w="4275000" h="4578313">
                <a:moveTo>
                  <a:pt x="0" y="0"/>
                </a:moveTo>
                <a:lnTo>
                  <a:pt x="4275000" y="0"/>
                </a:lnTo>
                <a:lnTo>
                  <a:pt x="4275000" y="4578314"/>
                </a:lnTo>
                <a:lnTo>
                  <a:pt x="0" y="457831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034179" y="-1623076"/>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6539916" flipH="1">
            <a:off x="9778279" y="3145167"/>
            <a:ext cx="5486400" cy="5486400"/>
          </a:xfrm>
          <a:custGeom>
            <a:avLst/>
            <a:gdLst/>
            <a:ahLst/>
            <a:cxnLst/>
            <a:rect l="l" t="t" r="r" b="b"/>
            <a:pathLst>
              <a:path w="8229600" h="8229600">
                <a:moveTo>
                  <a:pt x="8229600" y="0"/>
                </a:moveTo>
                <a:lnTo>
                  <a:pt x="0" y="0"/>
                </a:lnTo>
                <a:lnTo>
                  <a:pt x="0" y="8229600"/>
                </a:lnTo>
                <a:lnTo>
                  <a:pt x="8229600" y="8229600"/>
                </a:lnTo>
                <a:lnTo>
                  <a:pt x="8229600" y="0"/>
                </a:lnTo>
                <a:close/>
              </a:path>
            </a:pathLst>
          </a:custGeom>
          <a:blipFill>
            <a:blip r:embed="rId6" cstate="email">
              <a:alphaModFix amt="55000"/>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321057">
            <a:off x="8854376" y="6128383"/>
            <a:ext cx="4976631" cy="2214601"/>
          </a:xfrm>
          <a:custGeom>
            <a:avLst/>
            <a:gdLst/>
            <a:ahLst/>
            <a:cxnLst/>
            <a:rect l="l" t="t" r="r" b="b"/>
            <a:pathLst>
              <a:path w="7464947" h="3321901">
                <a:moveTo>
                  <a:pt x="0" y="0"/>
                </a:moveTo>
                <a:lnTo>
                  <a:pt x="7464947" y="0"/>
                </a:lnTo>
                <a:lnTo>
                  <a:pt x="7464947" y="3321902"/>
                </a:lnTo>
                <a:lnTo>
                  <a:pt x="0" y="332190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595754">
            <a:off x="9226072" y="6212185"/>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10232131" y="337906"/>
            <a:ext cx="1687145" cy="1391894"/>
          </a:xfrm>
          <a:custGeom>
            <a:avLst/>
            <a:gdLst/>
            <a:ahLst/>
            <a:cxnLst/>
            <a:rect l="l" t="t" r="r" b="b"/>
            <a:pathLst>
              <a:path w="2530717" h="2087841">
                <a:moveTo>
                  <a:pt x="2530716" y="0"/>
                </a:moveTo>
                <a:lnTo>
                  <a:pt x="0" y="0"/>
                </a:lnTo>
                <a:lnTo>
                  <a:pt x="0" y="2087841"/>
                </a:lnTo>
                <a:lnTo>
                  <a:pt x="2530716" y="2087841"/>
                </a:lnTo>
                <a:lnTo>
                  <a:pt x="2530716"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2410658" y="1445567"/>
            <a:ext cx="8282142" cy="4308872"/>
          </a:xfrm>
          <a:prstGeom prst="rect">
            <a:avLst/>
          </a:prstGeom>
        </p:spPr>
        <p:txBody>
          <a:bodyPr wrap="square" lIns="0" tIns="0" rIns="0" bIns="0" rtlCol="0" anchor="t">
            <a:spAutoFit/>
          </a:bodyPr>
          <a:lstStyle/>
          <a:p>
            <a:pPr defTabSz="609629">
              <a:defRPr sz="2800">
                <a:latin typeface="Merriweather"/>
                <a:ea typeface="Merriweather"/>
                <a:cs typeface="Merriweather"/>
                <a:sym typeface="Merriweather"/>
              </a:defRPr>
            </a:pPr>
            <a:r>
              <a:rPr lang="ru-RU" dirty="0"/>
              <a:t>Псалом 1 обещает, что те, кто день и ночь размышляет над Словом Божьим, будут преуспевать во всем, что делают! Выделите время, чтобы поразмышлять и  помолиться над смыслом выбранных вами мест Писания. </a:t>
            </a:r>
          </a:p>
          <a:p>
            <a:pPr defTabSz="609629">
              <a:defRPr sz="2800">
                <a:latin typeface="Merriweather"/>
                <a:ea typeface="Merriweather"/>
                <a:cs typeface="Merriweather"/>
                <a:sym typeface="Merriweather"/>
              </a:defRPr>
            </a:pPr>
            <a:endParaRPr lang="ru-RU" dirty="0"/>
          </a:p>
          <a:p>
            <a:pPr defTabSz="609629">
              <a:defRPr sz="2800">
                <a:latin typeface="Merriweather"/>
                <a:ea typeface="Merriweather"/>
                <a:cs typeface="Merriweather"/>
                <a:sym typeface="Merriweather"/>
              </a:defRPr>
            </a:pPr>
            <a:r>
              <a:rPr lang="ru-RU" dirty="0"/>
              <a:t>Включите заучивание Священного Писания в свой день, повторяя стихи во время выполнения различных задач.</a:t>
            </a:r>
          </a:p>
        </p:txBody>
      </p:sp>
      <p:sp>
        <p:nvSpPr>
          <p:cNvPr id="11" name="Freeform 11"/>
          <p:cNvSpPr/>
          <p:nvPr/>
        </p:nvSpPr>
        <p:spPr>
          <a:xfrm>
            <a:off x="11616128" y="6582015"/>
            <a:ext cx="467249" cy="171857"/>
          </a:xfrm>
          <a:custGeom>
            <a:avLst/>
            <a:gdLst/>
            <a:ahLst/>
            <a:cxnLst/>
            <a:rect l="l" t="t" r="r" b="b"/>
            <a:pathLst>
              <a:path w="700874" h="257786">
                <a:moveTo>
                  <a:pt x="0" y="0"/>
                </a:moveTo>
                <a:lnTo>
                  <a:pt x="700874" y="0"/>
                </a:lnTo>
                <a:lnTo>
                  <a:pt x="700874" y="257786"/>
                </a:lnTo>
                <a:lnTo>
                  <a:pt x="0" y="257786"/>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1680870" y="6279253"/>
            <a:ext cx="337767" cy="302762"/>
          </a:xfrm>
          <a:custGeom>
            <a:avLst/>
            <a:gdLst/>
            <a:ahLst/>
            <a:cxnLst/>
            <a:rect l="l" t="t" r="r" b="b"/>
            <a:pathLst>
              <a:path w="506651" h="454143">
                <a:moveTo>
                  <a:pt x="0" y="0"/>
                </a:moveTo>
                <a:lnTo>
                  <a:pt x="506650" y="0"/>
                </a:lnTo>
                <a:lnTo>
                  <a:pt x="506650" y="454143"/>
                </a:lnTo>
                <a:lnTo>
                  <a:pt x="0" y="45414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ECCB9FE5-9EE1-FDCA-8EC9-38A4E064FFEC}"/>
              </a:ext>
            </a:extLst>
          </p:cNvPr>
          <p:cNvSpPr/>
          <p:nvPr/>
        </p:nvSpPr>
        <p:spPr>
          <a:xfrm>
            <a:off x="0" y="0"/>
            <a:ext cx="12192001" cy="6858001"/>
          </a:xfrm>
          <a:prstGeom prst="rect">
            <a:avLst/>
          </a:prstGeom>
          <a:blipFill>
            <a:blip r:embed="rId2"/>
            <a:stretch>
              <a:fillRect/>
            </a:stretch>
          </a:blipFill>
          <a:ln w="12700">
            <a:miter lim="400000"/>
          </a:ln>
        </p:spPr>
        <p:txBody>
          <a:bodyPr lIns="45719" rIns="45719"/>
          <a:lstStyle/>
          <a:p>
            <a:pPr defTabSz="609629">
              <a:defRPr sz="1200"/>
            </a:pPr>
            <a:endParaRPr/>
          </a:p>
        </p:txBody>
      </p:sp>
      <p:sp>
        <p:nvSpPr>
          <p:cNvPr id="15" name="Freeform 3">
            <a:extLst>
              <a:ext uri="{FF2B5EF4-FFF2-40B4-BE49-F238E27FC236}">
                <a16:creationId xmlns:a16="http://schemas.microsoft.com/office/drawing/2014/main" id="{534F75E6-FAB0-F8E9-7563-E1AEA2316338}"/>
              </a:ext>
            </a:extLst>
          </p:cNvPr>
          <p:cNvSpPr/>
          <p:nvPr/>
        </p:nvSpPr>
        <p:spPr>
          <a:xfrm>
            <a:off x="-283375" y="-473637"/>
            <a:ext cx="7520273" cy="7520273"/>
          </a:xfrm>
          <a:prstGeom prst="rect">
            <a:avLst/>
          </a:prstGeom>
          <a:blipFill>
            <a:blip r:embed="rId3"/>
            <a:stretch>
              <a:fillRect/>
            </a:stretch>
          </a:blipFill>
          <a:ln w="12700">
            <a:miter lim="400000"/>
          </a:ln>
        </p:spPr>
        <p:txBody>
          <a:bodyPr lIns="45719" rIns="45719"/>
          <a:lstStyle/>
          <a:p>
            <a:pPr defTabSz="609629">
              <a:defRPr sz="1200"/>
            </a:pPr>
            <a:endParaRPr/>
          </a:p>
        </p:txBody>
      </p:sp>
      <p:sp>
        <p:nvSpPr>
          <p:cNvPr id="16" name="Freeform 4">
            <a:extLst>
              <a:ext uri="{FF2B5EF4-FFF2-40B4-BE49-F238E27FC236}">
                <a16:creationId xmlns:a16="http://schemas.microsoft.com/office/drawing/2014/main" id="{9C3BD832-260C-D8A1-4F80-01889969C6A5}"/>
              </a:ext>
            </a:extLst>
          </p:cNvPr>
          <p:cNvSpPr/>
          <p:nvPr/>
        </p:nvSpPr>
        <p:spPr>
          <a:xfrm>
            <a:off x="6895086" y="5330064"/>
            <a:ext cx="5808859" cy="2597316"/>
          </a:xfrm>
          <a:prstGeom prst="rect">
            <a:avLst/>
          </a:prstGeom>
          <a:blipFill>
            <a:blip r:embed="rId4" cstate="email">
              <a:extLst>
                <a:ext uri="{28A0092B-C50C-407E-A947-70E740481C1C}">
                  <a14:useLocalDpi xmlns:a14="http://schemas.microsoft.com/office/drawing/2010/main"/>
                </a:ext>
              </a:extLst>
            </a:blip>
            <a:stretch>
              <a:fillRect/>
            </a:stretch>
          </a:blipFill>
          <a:ln w="12700">
            <a:miter lim="400000"/>
          </a:ln>
        </p:spPr>
        <p:txBody>
          <a:bodyPr lIns="45719" rIns="45719"/>
          <a:lstStyle/>
          <a:p>
            <a:pPr defTabSz="609629">
              <a:defRPr sz="1200"/>
            </a:pPr>
            <a:endParaRPr/>
          </a:p>
        </p:txBody>
      </p:sp>
      <p:sp>
        <p:nvSpPr>
          <p:cNvPr id="17" name="Freeform 5">
            <a:extLst>
              <a:ext uri="{FF2B5EF4-FFF2-40B4-BE49-F238E27FC236}">
                <a16:creationId xmlns:a16="http://schemas.microsoft.com/office/drawing/2014/main" id="{FB568440-C90F-439E-E5B1-9653AE62C639}"/>
              </a:ext>
            </a:extLst>
          </p:cNvPr>
          <p:cNvSpPr/>
          <p:nvPr/>
        </p:nvSpPr>
        <p:spPr>
          <a:xfrm>
            <a:off x="802391" y="1056320"/>
            <a:ext cx="8390265" cy="4915503"/>
          </a:xfrm>
          <a:prstGeom prst="rect">
            <a:avLst/>
          </a:prstGeom>
          <a:blipFill>
            <a:blip r:embed="rId5"/>
            <a:stretch>
              <a:fillRect/>
            </a:stretch>
          </a:blipFill>
          <a:ln w="12700">
            <a:miter lim="400000"/>
          </a:ln>
        </p:spPr>
        <p:txBody>
          <a:bodyPr lIns="45719" rIns="45719"/>
          <a:lstStyle/>
          <a:p>
            <a:pPr defTabSz="609629">
              <a:defRPr sz="1200"/>
            </a:pPr>
            <a:endParaRPr/>
          </a:p>
        </p:txBody>
      </p:sp>
      <p:sp>
        <p:nvSpPr>
          <p:cNvPr id="18" name="Freeform 6">
            <a:extLst>
              <a:ext uri="{FF2B5EF4-FFF2-40B4-BE49-F238E27FC236}">
                <a16:creationId xmlns:a16="http://schemas.microsoft.com/office/drawing/2014/main" id="{F66C2196-97EB-2816-893F-63FCA85797CB}"/>
              </a:ext>
            </a:extLst>
          </p:cNvPr>
          <p:cNvSpPr/>
          <p:nvPr/>
        </p:nvSpPr>
        <p:spPr>
          <a:xfrm>
            <a:off x="-2239134" y="-1571257"/>
            <a:ext cx="6435661" cy="5486401"/>
          </a:xfrm>
          <a:prstGeom prst="rect">
            <a:avLst/>
          </a:prstGeom>
          <a:blipFill>
            <a:blip r:embed="rId6"/>
            <a:stretch>
              <a:fillRect/>
            </a:stretch>
          </a:blipFill>
          <a:ln w="12700">
            <a:miter lim="400000"/>
          </a:ln>
        </p:spPr>
        <p:txBody>
          <a:bodyPr lIns="45719" rIns="45719"/>
          <a:lstStyle/>
          <a:p>
            <a:pPr defTabSz="609629">
              <a:defRPr sz="1200"/>
            </a:pPr>
            <a:endParaRPr/>
          </a:p>
        </p:txBody>
      </p:sp>
      <p:sp>
        <p:nvSpPr>
          <p:cNvPr id="19" name="Freeform 7">
            <a:extLst>
              <a:ext uri="{FF2B5EF4-FFF2-40B4-BE49-F238E27FC236}">
                <a16:creationId xmlns:a16="http://schemas.microsoft.com/office/drawing/2014/main" id="{155669C8-551B-DD67-0D05-27677EC7C5D1}"/>
              </a:ext>
            </a:extLst>
          </p:cNvPr>
          <p:cNvSpPr/>
          <p:nvPr/>
        </p:nvSpPr>
        <p:spPr>
          <a:xfrm rot="20554358">
            <a:off x="-1253592" y="-1580937"/>
            <a:ext cx="4976633" cy="2214603"/>
          </a:xfrm>
          <a:prstGeom prst="rect">
            <a:avLst/>
          </a:prstGeom>
          <a:blipFill>
            <a:blip r:embed="rId7"/>
            <a:stretch>
              <a:fillRect/>
            </a:stretch>
          </a:blipFill>
          <a:ln w="12700">
            <a:miter lim="400000"/>
          </a:ln>
        </p:spPr>
        <p:txBody>
          <a:bodyPr lIns="45719" rIns="45719"/>
          <a:lstStyle/>
          <a:p>
            <a:pPr defTabSz="609629">
              <a:defRPr sz="1200"/>
            </a:pPr>
            <a:endParaRPr/>
          </a:p>
        </p:txBody>
      </p:sp>
      <p:sp>
        <p:nvSpPr>
          <p:cNvPr id="20" name="Freeform 8">
            <a:extLst>
              <a:ext uri="{FF2B5EF4-FFF2-40B4-BE49-F238E27FC236}">
                <a16:creationId xmlns:a16="http://schemas.microsoft.com/office/drawing/2014/main" id="{BEC0A425-1207-2144-D745-296C25470C46}"/>
              </a:ext>
            </a:extLst>
          </p:cNvPr>
          <p:cNvSpPr/>
          <p:nvPr/>
        </p:nvSpPr>
        <p:spPr>
          <a:xfrm rot="20421335">
            <a:off x="-903482" y="-241763"/>
            <a:ext cx="3411746" cy="746319"/>
          </a:xfrm>
          <a:prstGeom prst="rect">
            <a:avLst/>
          </a:prstGeom>
          <a:blipFill>
            <a:blip r:embed="rId8"/>
            <a:stretch>
              <a:fillRect/>
            </a:stretch>
          </a:blipFill>
          <a:ln w="12700">
            <a:miter lim="400000"/>
          </a:ln>
        </p:spPr>
        <p:txBody>
          <a:bodyPr lIns="45719" rIns="45719"/>
          <a:lstStyle/>
          <a:p>
            <a:pPr defTabSz="609629">
              <a:defRPr sz="1200"/>
            </a:pPr>
            <a:endParaRPr/>
          </a:p>
        </p:txBody>
      </p:sp>
      <p:sp>
        <p:nvSpPr>
          <p:cNvPr id="21" name="Freeform 9">
            <a:extLst>
              <a:ext uri="{FF2B5EF4-FFF2-40B4-BE49-F238E27FC236}">
                <a16:creationId xmlns:a16="http://schemas.microsoft.com/office/drawing/2014/main" id="{7483ED47-691D-CA22-99CC-3F1993D6AFC3}"/>
              </a:ext>
            </a:extLst>
          </p:cNvPr>
          <p:cNvSpPr/>
          <p:nvPr/>
        </p:nvSpPr>
        <p:spPr>
          <a:xfrm>
            <a:off x="391151" y="360374"/>
            <a:ext cx="1687147" cy="1391895"/>
          </a:xfrm>
          <a:prstGeom prst="rect">
            <a:avLst/>
          </a:prstGeom>
          <a:blipFill>
            <a:blip r:embed="rId9"/>
            <a:stretch>
              <a:fillRect/>
            </a:stretch>
          </a:blipFill>
          <a:ln w="12700">
            <a:miter lim="400000"/>
          </a:ln>
        </p:spPr>
        <p:txBody>
          <a:bodyPr lIns="45719" rIns="45719"/>
          <a:lstStyle/>
          <a:p>
            <a:pPr defTabSz="609629">
              <a:defRPr sz="1200"/>
            </a:pPr>
            <a:endParaRPr/>
          </a:p>
        </p:txBody>
      </p:sp>
      <p:sp>
        <p:nvSpPr>
          <p:cNvPr id="22" name="TextBox 10">
            <a:extLst>
              <a:ext uri="{FF2B5EF4-FFF2-40B4-BE49-F238E27FC236}">
                <a16:creationId xmlns:a16="http://schemas.microsoft.com/office/drawing/2014/main" id="{BD3D2B8B-62BD-2D2A-16F1-054DE52A4956}"/>
              </a:ext>
            </a:extLst>
          </p:cNvPr>
          <p:cNvSpPr txBox="1"/>
          <p:nvPr/>
        </p:nvSpPr>
        <p:spPr>
          <a:xfrm>
            <a:off x="1273581" y="1503522"/>
            <a:ext cx="6590308" cy="5384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609629">
              <a:lnSpc>
                <a:spcPts val="4600"/>
              </a:lnSpc>
              <a:defRPr sz="3200" b="1">
                <a:latin typeface="Oswald Bold"/>
                <a:ea typeface="Oswald Bold"/>
                <a:cs typeface="Oswald Bold"/>
                <a:sym typeface="Oswald Bold"/>
              </a:defRPr>
            </a:lvl1pPr>
          </a:lstStyle>
          <a:p>
            <a:r>
              <a:rPr lang="ru-RU" dirty="0"/>
              <a:t>НЕКОТОРЫЕ ПРЕДЛОЖЕНИЯ:</a:t>
            </a:r>
            <a:endParaRPr dirty="0"/>
          </a:p>
        </p:txBody>
      </p:sp>
      <p:sp>
        <p:nvSpPr>
          <p:cNvPr id="23" name="TextBox 11">
            <a:extLst>
              <a:ext uri="{FF2B5EF4-FFF2-40B4-BE49-F238E27FC236}">
                <a16:creationId xmlns:a16="http://schemas.microsoft.com/office/drawing/2014/main" id="{5FFA0F6E-3803-BC1F-F081-EB1DC8E64581}"/>
              </a:ext>
            </a:extLst>
          </p:cNvPr>
          <p:cNvSpPr txBox="1"/>
          <p:nvPr/>
        </p:nvSpPr>
        <p:spPr>
          <a:xfrm>
            <a:off x="802391" y="2361894"/>
            <a:ext cx="8213960" cy="25658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388642" lvl="1" indent="-194320" defTabSz="609629">
              <a:lnSpc>
                <a:spcPts val="2500"/>
              </a:lnSpc>
              <a:buSzPct val="100000"/>
              <a:buFont typeface="Arial"/>
              <a:buChar char="•"/>
              <a:defRPr sz="2400">
                <a:latin typeface="The Seasons"/>
                <a:ea typeface="The Seasons"/>
                <a:cs typeface="The Seasons"/>
                <a:sym typeface="The Seasons"/>
              </a:defRPr>
            </a:pPr>
            <a:r>
              <a:rPr dirty="0" err="1"/>
              <a:t>Молитесь</a:t>
            </a:r>
            <a:r>
              <a:rPr dirty="0"/>
              <a:t> </a:t>
            </a:r>
            <a:r>
              <a:rPr lang="ru-RU" dirty="0"/>
              <a:t>о памяти</a:t>
            </a:r>
            <a:r>
              <a:rPr dirty="0"/>
              <a:t>, </a:t>
            </a:r>
            <a:r>
              <a:rPr dirty="0" err="1"/>
              <a:t>завершая</a:t>
            </a:r>
            <a:r>
              <a:rPr dirty="0"/>
              <a:t> </a:t>
            </a:r>
            <a:r>
              <a:rPr dirty="0" err="1"/>
              <a:t>утреннее</a:t>
            </a:r>
            <a:r>
              <a:rPr dirty="0"/>
              <a:t> </a:t>
            </a:r>
            <a:r>
              <a:rPr dirty="0" err="1"/>
              <a:t>поклонение</a:t>
            </a:r>
            <a:r>
              <a:rPr dirty="0"/>
              <a:t>.</a:t>
            </a:r>
          </a:p>
          <a:p>
            <a:pPr marL="388642" lvl="1" indent="-194320" defTabSz="609629">
              <a:lnSpc>
                <a:spcPts val="2500"/>
              </a:lnSpc>
              <a:buSzPct val="100000"/>
              <a:buFont typeface="Arial"/>
              <a:buChar char="•"/>
              <a:defRPr sz="2400">
                <a:latin typeface="The Seasons"/>
                <a:ea typeface="The Seasons"/>
                <a:cs typeface="The Seasons"/>
                <a:sym typeface="The Seasons"/>
              </a:defRPr>
            </a:pPr>
            <a:r>
              <a:rPr dirty="0" err="1"/>
              <a:t>Прослушивайте</a:t>
            </a:r>
            <a:r>
              <a:rPr dirty="0"/>
              <a:t> </a:t>
            </a:r>
            <a:r>
              <a:rPr dirty="0" err="1"/>
              <a:t>записанные</a:t>
            </a:r>
            <a:r>
              <a:rPr dirty="0"/>
              <a:t> </a:t>
            </a:r>
            <a:r>
              <a:rPr lang="ru-RU" dirty="0"/>
              <a:t>наизусть</a:t>
            </a:r>
            <a:r>
              <a:rPr dirty="0"/>
              <a:t> </a:t>
            </a:r>
            <a:r>
              <a:rPr dirty="0" err="1"/>
              <a:t>тексты</a:t>
            </a:r>
            <a:r>
              <a:rPr dirty="0"/>
              <a:t> </a:t>
            </a:r>
            <a:r>
              <a:rPr dirty="0" err="1"/>
              <a:t>во</a:t>
            </a:r>
            <a:r>
              <a:rPr dirty="0"/>
              <a:t> </a:t>
            </a:r>
            <a:r>
              <a:rPr dirty="0" err="1"/>
              <a:t>время</a:t>
            </a:r>
            <a:r>
              <a:rPr dirty="0"/>
              <a:t> </a:t>
            </a:r>
            <a:r>
              <a:rPr dirty="0" err="1"/>
              <a:t>путешествий</a:t>
            </a:r>
            <a:r>
              <a:rPr dirty="0"/>
              <a:t>.</a:t>
            </a:r>
          </a:p>
          <a:p>
            <a:pPr marL="388642" lvl="1" indent="-194320" defTabSz="609629">
              <a:lnSpc>
                <a:spcPts val="2500"/>
              </a:lnSpc>
              <a:buSzPct val="100000"/>
              <a:buFont typeface="Arial"/>
              <a:buChar char="•"/>
              <a:defRPr sz="2400">
                <a:latin typeface="The Seasons"/>
                <a:ea typeface="The Seasons"/>
                <a:cs typeface="The Seasons"/>
                <a:sym typeface="The Seasons"/>
              </a:defRPr>
            </a:pPr>
            <a:r>
              <a:rPr dirty="0" err="1"/>
              <a:t>Повторяйте</a:t>
            </a:r>
            <a:r>
              <a:rPr dirty="0"/>
              <a:t> </a:t>
            </a:r>
            <a:r>
              <a:rPr dirty="0" err="1"/>
              <a:t>тексты</a:t>
            </a:r>
            <a:r>
              <a:rPr dirty="0"/>
              <a:t> </a:t>
            </a:r>
            <a:r>
              <a:rPr dirty="0" err="1"/>
              <a:t>для</a:t>
            </a:r>
            <a:r>
              <a:rPr dirty="0"/>
              <a:t> </a:t>
            </a:r>
            <a:r>
              <a:rPr dirty="0" err="1"/>
              <a:t>запоминания</a:t>
            </a:r>
            <a:r>
              <a:rPr dirty="0"/>
              <a:t>, </a:t>
            </a:r>
            <a:r>
              <a:rPr dirty="0" err="1"/>
              <a:t>когда</a:t>
            </a:r>
            <a:r>
              <a:rPr dirty="0"/>
              <a:t> </a:t>
            </a:r>
            <a:r>
              <a:rPr dirty="0" err="1"/>
              <a:t>готовитесь</a:t>
            </a:r>
            <a:r>
              <a:rPr dirty="0"/>
              <a:t> </a:t>
            </a:r>
            <a:r>
              <a:rPr dirty="0" err="1"/>
              <a:t>к</a:t>
            </a:r>
            <a:r>
              <a:rPr dirty="0"/>
              <a:t> </a:t>
            </a:r>
            <a:r>
              <a:rPr lang="ru-RU" dirty="0"/>
              <a:t>новому дню</a:t>
            </a:r>
            <a:r>
              <a:rPr dirty="0"/>
              <a:t>.</a:t>
            </a:r>
          </a:p>
          <a:p>
            <a:pPr marL="388642" lvl="1" indent="-194320" defTabSz="609629">
              <a:lnSpc>
                <a:spcPts val="2500"/>
              </a:lnSpc>
              <a:buSzPct val="100000"/>
              <a:buFont typeface="Arial"/>
              <a:buChar char="•"/>
              <a:defRPr sz="2400">
                <a:latin typeface="The Seasons"/>
                <a:ea typeface="The Seasons"/>
                <a:cs typeface="The Seasons"/>
                <a:sym typeface="The Seasons"/>
              </a:defRPr>
            </a:pPr>
            <a:r>
              <a:rPr dirty="0" err="1"/>
              <a:t>Делитесь</a:t>
            </a:r>
            <a:r>
              <a:rPr dirty="0"/>
              <a:t> </a:t>
            </a:r>
            <a:r>
              <a:rPr dirty="0" err="1"/>
              <a:t>заученными</a:t>
            </a:r>
            <a:r>
              <a:rPr dirty="0"/>
              <a:t> </a:t>
            </a:r>
            <a:r>
              <a:rPr dirty="0" err="1"/>
              <a:t>текстами</a:t>
            </a:r>
            <a:r>
              <a:rPr dirty="0"/>
              <a:t> </a:t>
            </a:r>
            <a:r>
              <a:rPr dirty="0" err="1"/>
              <a:t>с</a:t>
            </a:r>
            <a:r>
              <a:rPr dirty="0"/>
              <a:t> </a:t>
            </a:r>
            <a:r>
              <a:rPr dirty="0" err="1"/>
              <a:t>другими</a:t>
            </a:r>
            <a:r>
              <a:rPr dirty="0"/>
              <a:t>, </a:t>
            </a:r>
            <a:r>
              <a:rPr dirty="0" err="1"/>
              <a:t>когда</a:t>
            </a:r>
            <a:r>
              <a:rPr dirty="0"/>
              <a:t> </a:t>
            </a:r>
            <a:r>
              <a:rPr dirty="0" err="1"/>
              <a:t>Святой</a:t>
            </a:r>
            <a:r>
              <a:rPr dirty="0"/>
              <a:t> </a:t>
            </a:r>
            <a:r>
              <a:rPr dirty="0" err="1"/>
              <a:t>Дух</a:t>
            </a:r>
            <a:r>
              <a:rPr dirty="0"/>
              <a:t> </a:t>
            </a:r>
            <a:r>
              <a:rPr lang="ru-RU" dirty="0"/>
              <a:t>побуждает вас</a:t>
            </a:r>
            <a:r>
              <a:rPr dirty="0"/>
              <a:t>.</a:t>
            </a:r>
          </a:p>
          <a:p>
            <a:pPr marL="388642" lvl="1" indent="-194320" defTabSz="609629">
              <a:lnSpc>
                <a:spcPts val="2500"/>
              </a:lnSpc>
              <a:buSzPct val="100000"/>
              <a:buFont typeface="Arial"/>
              <a:buChar char="•"/>
              <a:defRPr sz="2400">
                <a:latin typeface="The Seasons"/>
                <a:ea typeface="The Seasons"/>
                <a:cs typeface="The Seasons"/>
                <a:sym typeface="The Seasons"/>
              </a:defRPr>
            </a:pPr>
            <a:r>
              <a:rPr dirty="0" err="1"/>
              <a:t>Включите</a:t>
            </a:r>
            <a:r>
              <a:rPr dirty="0"/>
              <a:t> </a:t>
            </a:r>
            <a:r>
              <a:rPr dirty="0" err="1"/>
              <a:t>чтение</a:t>
            </a:r>
            <a:r>
              <a:rPr dirty="0"/>
              <a:t> </a:t>
            </a:r>
            <a:r>
              <a:rPr dirty="0" err="1"/>
              <a:t>стихов</a:t>
            </a:r>
            <a:r>
              <a:rPr dirty="0"/>
              <a:t> </a:t>
            </a:r>
            <a:r>
              <a:rPr dirty="0" err="1"/>
              <a:t>в</a:t>
            </a:r>
            <a:r>
              <a:rPr dirty="0"/>
              <a:t> </a:t>
            </a:r>
            <a:r>
              <a:rPr dirty="0" err="1"/>
              <a:t>свои</a:t>
            </a:r>
            <a:r>
              <a:rPr dirty="0"/>
              <a:t> </a:t>
            </a:r>
            <a:r>
              <a:rPr dirty="0" err="1"/>
              <a:t>богослужения</a:t>
            </a:r>
            <a:r>
              <a:rPr dirty="0"/>
              <a:t>.</a:t>
            </a:r>
          </a:p>
        </p:txBody>
      </p:sp>
      <p:sp>
        <p:nvSpPr>
          <p:cNvPr id="24" name="Freeform 12">
            <a:extLst>
              <a:ext uri="{FF2B5EF4-FFF2-40B4-BE49-F238E27FC236}">
                <a16:creationId xmlns:a16="http://schemas.microsoft.com/office/drawing/2014/main" id="{A5BC9731-A2A1-2C60-E236-0C7862EBAC13}"/>
              </a:ext>
            </a:extLst>
          </p:cNvPr>
          <p:cNvSpPr/>
          <p:nvPr/>
        </p:nvSpPr>
        <p:spPr>
          <a:xfrm>
            <a:off x="11616128" y="6582015"/>
            <a:ext cx="467250" cy="171858"/>
          </a:xfrm>
          <a:prstGeom prst="rect">
            <a:avLst/>
          </a:prstGeom>
          <a:blipFill>
            <a:blip r:embed="rId10"/>
            <a:stretch>
              <a:fillRect/>
            </a:stretch>
          </a:blipFill>
          <a:ln w="12700">
            <a:miter lim="400000"/>
          </a:ln>
        </p:spPr>
        <p:txBody>
          <a:bodyPr lIns="45719" rIns="45719"/>
          <a:lstStyle/>
          <a:p>
            <a:pPr defTabSz="609629">
              <a:defRPr sz="1200"/>
            </a:pPr>
            <a:endParaRPr/>
          </a:p>
        </p:txBody>
      </p:sp>
      <p:sp>
        <p:nvSpPr>
          <p:cNvPr id="25" name="Freeform 13">
            <a:extLst>
              <a:ext uri="{FF2B5EF4-FFF2-40B4-BE49-F238E27FC236}">
                <a16:creationId xmlns:a16="http://schemas.microsoft.com/office/drawing/2014/main" id="{88BA7056-229B-4B85-B516-103635177F86}"/>
              </a:ext>
            </a:extLst>
          </p:cNvPr>
          <p:cNvSpPr/>
          <p:nvPr/>
        </p:nvSpPr>
        <p:spPr>
          <a:xfrm>
            <a:off x="11680869" y="6279253"/>
            <a:ext cx="337768" cy="302763"/>
          </a:xfrm>
          <a:prstGeom prst="rect">
            <a:avLst/>
          </a:prstGeom>
          <a:blipFill>
            <a:blip r:embed="rId11" cstate="email">
              <a:extLst>
                <a:ext uri="{28A0092B-C50C-407E-A947-70E740481C1C}">
                  <a14:useLocalDpi xmlns:a14="http://schemas.microsoft.com/office/drawing/2010/main"/>
                </a:ext>
              </a:extLst>
            </a:blip>
            <a:stretch>
              <a:fillRect/>
            </a:stretch>
          </a:blipFill>
          <a:ln w="12700">
            <a:miter lim="400000"/>
          </a:ln>
        </p:spPr>
        <p:txBody>
          <a:bodyPr lIns="45719" rIns="45719"/>
          <a:lstStyle/>
          <a:p>
            <a:pPr defTabSz="609629">
              <a:defRPr sz="1200"/>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23">
                                            <p:bg/>
                                          </p:spTgt>
                                        </p:tgtEl>
                                        <p:attrNameLst>
                                          <p:attrName>style.visibility</p:attrName>
                                        </p:attrNameLst>
                                      </p:cBhvr>
                                      <p:to>
                                        <p:strVal val="visible"/>
                                      </p:to>
                                    </p:set>
                                    <p:animEffect transition="in" filter="fade">
                                      <p:cBhvr>
                                        <p:cTn id="7" dur="500"/>
                                        <p:tgtEl>
                                          <p:spTgt spid="23">
                                            <p:bg/>
                                          </p:spTgt>
                                        </p:tgtEl>
                                      </p:cBhvr>
                                    </p:animEffect>
                                  </p:childTnLst>
                                </p:cTn>
                              </p:par>
                            </p:childTnLst>
                          </p:cTn>
                        </p:par>
                        <p:par>
                          <p:cTn id="8" fill="hold">
                            <p:stCondLst>
                              <p:cond delay="500"/>
                            </p:stCondLst>
                            <p:childTnLst>
                              <p:par>
                                <p:cTn id="9" presetID="10" presetClass="entr" fill="hold" grpId="0" nodeType="afterEffect">
                                  <p:stCondLst>
                                    <p:cond delay="0"/>
                                  </p:stCondLst>
                                  <p:iterate>
                                    <p:tmAbs val="0"/>
                                  </p:iterate>
                                  <p:childTnLst>
                                    <p:set>
                                      <p:cBhvr>
                                        <p:cTn id="10" fill="hold"/>
                                        <p:tgtEl>
                                          <p:spTgt spid="23">
                                            <p:txEl>
                                              <p:pRg st="0" end="0"/>
                                            </p:txEl>
                                          </p:spTgt>
                                        </p:tgtEl>
                                        <p:attrNameLst>
                                          <p:attrName>style.visibility</p:attrName>
                                        </p:attrNameLst>
                                      </p:cBhvr>
                                      <p:to>
                                        <p:strVal val="visible"/>
                                      </p:to>
                                    </p:set>
                                    <p:animEffect transition="in" filter="fade">
                                      <p:cBhvr>
                                        <p:cTn id="11" dur="500"/>
                                        <p:tgtEl>
                                          <p:spTgt spid="23">
                                            <p:txEl>
                                              <p:pRg st="0" end="0"/>
                                            </p:txEl>
                                          </p:spTgt>
                                        </p:tgtEl>
                                      </p:cBhvr>
                                    </p:animEffect>
                                  </p:childTnLst>
                                </p:cTn>
                              </p:par>
                            </p:childTnLst>
                          </p:cTn>
                        </p:par>
                        <p:par>
                          <p:cTn id="12" fill="hold">
                            <p:stCondLst>
                              <p:cond delay="1000"/>
                            </p:stCondLst>
                            <p:childTnLst>
                              <p:par>
                                <p:cTn id="13" presetID="10" presetClass="entr" fill="hold" grpId="0" nodeType="afterEffect">
                                  <p:stCondLst>
                                    <p:cond delay="0"/>
                                  </p:stCondLst>
                                  <p:iterate>
                                    <p:tmAbs val="0"/>
                                  </p:iterate>
                                  <p:childTnLst>
                                    <p:set>
                                      <p:cBhvr>
                                        <p:cTn id="14" fill="hold"/>
                                        <p:tgtEl>
                                          <p:spTgt spid="23">
                                            <p:txEl>
                                              <p:pRg st="1" end="1"/>
                                            </p:txEl>
                                          </p:spTgt>
                                        </p:tgtEl>
                                        <p:attrNameLst>
                                          <p:attrName>style.visibility</p:attrName>
                                        </p:attrNameLst>
                                      </p:cBhvr>
                                      <p:to>
                                        <p:strVal val="visible"/>
                                      </p:to>
                                    </p:set>
                                    <p:animEffect transition="in" filter="fade">
                                      <p:cBhvr>
                                        <p:cTn id="15" dur="500"/>
                                        <p:tgtEl>
                                          <p:spTgt spid="23">
                                            <p:txEl>
                                              <p:pRg st="1" end="1"/>
                                            </p:txEl>
                                          </p:spTgt>
                                        </p:tgtEl>
                                      </p:cBhvr>
                                    </p:animEffect>
                                  </p:childTnLst>
                                </p:cTn>
                              </p:par>
                            </p:childTnLst>
                          </p:cTn>
                        </p:par>
                        <p:par>
                          <p:cTn id="16" fill="hold">
                            <p:stCondLst>
                              <p:cond delay="1500"/>
                            </p:stCondLst>
                            <p:childTnLst>
                              <p:par>
                                <p:cTn id="17" presetID="10" presetClass="entr" fill="hold" grpId="0" nodeType="afterEffect">
                                  <p:stCondLst>
                                    <p:cond delay="0"/>
                                  </p:stCondLst>
                                  <p:iterate>
                                    <p:tmAbs val="0"/>
                                  </p:iterate>
                                  <p:childTnLst>
                                    <p:set>
                                      <p:cBhvr>
                                        <p:cTn id="18" fill="hold"/>
                                        <p:tgtEl>
                                          <p:spTgt spid="23">
                                            <p:txEl>
                                              <p:pRg st="2" end="2"/>
                                            </p:txEl>
                                          </p:spTgt>
                                        </p:tgtEl>
                                        <p:attrNameLst>
                                          <p:attrName>style.visibility</p:attrName>
                                        </p:attrNameLst>
                                      </p:cBhvr>
                                      <p:to>
                                        <p:strVal val="visible"/>
                                      </p:to>
                                    </p:set>
                                    <p:animEffect transition="in" filter="fade">
                                      <p:cBhvr>
                                        <p:cTn id="19" dur="500"/>
                                        <p:tgtEl>
                                          <p:spTgt spid="23">
                                            <p:txEl>
                                              <p:pRg st="2" end="2"/>
                                            </p:txEl>
                                          </p:spTgt>
                                        </p:tgtEl>
                                      </p:cBhvr>
                                    </p:animEffect>
                                  </p:childTnLst>
                                </p:cTn>
                              </p:par>
                            </p:childTnLst>
                          </p:cTn>
                        </p:par>
                        <p:par>
                          <p:cTn id="20" fill="hold">
                            <p:stCondLst>
                              <p:cond delay="2000"/>
                            </p:stCondLst>
                            <p:childTnLst>
                              <p:par>
                                <p:cTn id="21" presetID="10" presetClass="entr" fill="hold" grpId="0" nodeType="afterEffect">
                                  <p:stCondLst>
                                    <p:cond delay="0"/>
                                  </p:stCondLst>
                                  <p:iterate>
                                    <p:tmAbs val="0"/>
                                  </p:iterate>
                                  <p:childTnLst>
                                    <p:set>
                                      <p:cBhvr>
                                        <p:cTn id="22" fill="hold"/>
                                        <p:tgtEl>
                                          <p:spTgt spid="23">
                                            <p:txEl>
                                              <p:pRg st="3" end="3"/>
                                            </p:txEl>
                                          </p:spTgt>
                                        </p:tgtEl>
                                        <p:attrNameLst>
                                          <p:attrName>style.visibility</p:attrName>
                                        </p:attrNameLst>
                                      </p:cBhvr>
                                      <p:to>
                                        <p:strVal val="visible"/>
                                      </p:to>
                                    </p:set>
                                    <p:animEffect transition="in" filter="fade">
                                      <p:cBhvr>
                                        <p:cTn id="23" dur="500"/>
                                        <p:tgtEl>
                                          <p:spTgt spid="23">
                                            <p:txEl>
                                              <p:pRg st="3" end="3"/>
                                            </p:txEl>
                                          </p:spTgt>
                                        </p:tgtEl>
                                      </p:cBhvr>
                                    </p:animEffect>
                                  </p:childTnLst>
                                </p:cTn>
                              </p:par>
                            </p:childTnLst>
                          </p:cTn>
                        </p:par>
                        <p:par>
                          <p:cTn id="24" fill="hold">
                            <p:stCondLst>
                              <p:cond delay="2500"/>
                            </p:stCondLst>
                            <p:childTnLst>
                              <p:par>
                                <p:cTn id="25" presetID="10" presetClass="entr" fill="hold" grpId="0" nodeType="afterEffect">
                                  <p:stCondLst>
                                    <p:cond delay="0"/>
                                  </p:stCondLst>
                                  <p:iterate>
                                    <p:tmAbs val="0"/>
                                  </p:iterate>
                                  <p:childTnLst>
                                    <p:set>
                                      <p:cBhvr>
                                        <p:cTn id="26" fill="hold"/>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83374" y="-473636"/>
            <a:ext cx="7520271" cy="7520271"/>
          </a:xfrm>
          <a:custGeom>
            <a:avLst/>
            <a:gdLst/>
            <a:ahLst/>
            <a:cxnLst/>
            <a:rect l="l" t="t" r="r" b="b"/>
            <a:pathLst>
              <a:path w="11280407" h="11280407">
                <a:moveTo>
                  <a:pt x="0" y="0"/>
                </a:moveTo>
                <a:lnTo>
                  <a:pt x="11280407" y="0"/>
                </a:lnTo>
                <a:lnTo>
                  <a:pt x="11280407" y="11280407"/>
                </a:lnTo>
                <a:lnTo>
                  <a:pt x="0" y="11280407"/>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6895086" y="5330065"/>
            <a:ext cx="5808859" cy="2597314"/>
          </a:xfrm>
          <a:custGeom>
            <a:avLst/>
            <a:gdLst/>
            <a:ahLst/>
            <a:cxnLst/>
            <a:rect l="l" t="t" r="r" b="b"/>
            <a:pathLst>
              <a:path w="8713288" h="3895971">
                <a:moveTo>
                  <a:pt x="0" y="0"/>
                </a:moveTo>
                <a:lnTo>
                  <a:pt x="8713287" y="0"/>
                </a:lnTo>
                <a:lnTo>
                  <a:pt x="8713287" y="3895972"/>
                </a:lnTo>
                <a:lnTo>
                  <a:pt x="0" y="3895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02391" y="1056321"/>
            <a:ext cx="8273875" cy="4576835"/>
          </a:xfrm>
          <a:custGeom>
            <a:avLst/>
            <a:gdLst/>
            <a:ahLst/>
            <a:cxnLst/>
            <a:rect l="l" t="t" r="r" b="b"/>
            <a:pathLst>
              <a:path w="11045655" h="5688512">
                <a:moveTo>
                  <a:pt x="0" y="0"/>
                </a:moveTo>
                <a:lnTo>
                  <a:pt x="11045655" y="0"/>
                </a:lnTo>
                <a:lnTo>
                  <a:pt x="11045655" y="5688512"/>
                </a:lnTo>
                <a:lnTo>
                  <a:pt x="0" y="568851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2239133" y="-1571257"/>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045642">
            <a:off x="-1253591" y="-1580936"/>
            <a:ext cx="4976631" cy="2214601"/>
          </a:xfrm>
          <a:custGeom>
            <a:avLst/>
            <a:gdLst/>
            <a:ahLst/>
            <a:cxnLst/>
            <a:rect l="l" t="t" r="r" b="b"/>
            <a:pathLst>
              <a:path w="7464947" h="3321901">
                <a:moveTo>
                  <a:pt x="0" y="0"/>
                </a:moveTo>
                <a:lnTo>
                  <a:pt x="7464947" y="0"/>
                </a:lnTo>
                <a:lnTo>
                  <a:pt x="7464947" y="3321901"/>
                </a:lnTo>
                <a:lnTo>
                  <a:pt x="0" y="3321901"/>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178665">
            <a:off x="-903481" y="-241763"/>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a:off x="391152" y="360374"/>
            <a:ext cx="1687145" cy="1391894"/>
          </a:xfrm>
          <a:custGeom>
            <a:avLst/>
            <a:gdLst/>
            <a:ahLst/>
            <a:cxnLst/>
            <a:rect l="l" t="t" r="r" b="b"/>
            <a:pathLst>
              <a:path w="2530717" h="2087841">
                <a:moveTo>
                  <a:pt x="0" y="0"/>
                </a:moveTo>
                <a:lnTo>
                  <a:pt x="2530717" y="0"/>
                </a:lnTo>
                <a:lnTo>
                  <a:pt x="2530717" y="2087841"/>
                </a:lnTo>
                <a:lnTo>
                  <a:pt x="0" y="2087841"/>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273582" y="1503523"/>
            <a:ext cx="6590307" cy="538481"/>
          </a:xfrm>
          <a:prstGeom prst="rect">
            <a:avLst/>
          </a:prstGeom>
        </p:spPr>
        <p:txBody>
          <a:bodyPr lIns="0" tIns="0" rIns="0" bIns="0" rtlCol="0" anchor="t">
            <a:spAutoFit/>
          </a:bodyPr>
          <a:lstStyle/>
          <a:p>
            <a:pPr marL="0" marR="0" lvl="0" indent="0" algn="ctr" defTabSz="609630" rtl="0" eaLnBrk="1" fontAlgn="auto" latinLnBrk="0" hangingPunct="1">
              <a:lnSpc>
                <a:spcPts val="4640"/>
              </a:lnSpc>
              <a:spcBef>
                <a:spcPts val="0"/>
              </a:spcBef>
              <a:spcAft>
                <a:spcPts val="0"/>
              </a:spcAft>
              <a:buClrTx/>
              <a:buSzTx/>
              <a:buFontTx/>
              <a:buNone/>
              <a:tabLst/>
              <a:defRPr/>
            </a:pPr>
            <a:r>
              <a:rPr kumimoji="0" lang="ru-RU" sz="3200" b="1" i="0" u="none" strike="noStrike" kern="1200" cap="none" spc="0" normalizeH="0" baseline="0" noProof="0" dirty="0">
                <a:ln>
                  <a:noFill/>
                </a:ln>
                <a:solidFill>
                  <a:srgbClr val="000000"/>
                </a:solidFill>
                <a:effectLst/>
                <a:uLnTx/>
                <a:uFillTx/>
                <a:latin typeface="Oswald Bold"/>
                <a:ea typeface="Oswald Bold"/>
                <a:cs typeface="Oswald Bold"/>
                <a:sym typeface="Oswald Bold"/>
              </a:rPr>
              <a:t>НЕКОТОРЫЕ ПРЕДЛОЖЕНИЯ:</a:t>
            </a:r>
            <a:endParaRPr kumimoji="0" lang="en-US" sz="3200" b="1" i="0" u="none" strike="noStrike" kern="1200" cap="none" spc="0" normalizeH="0" baseline="0" noProof="0" dirty="0">
              <a:ln>
                <a:noFill/>
              </a:ln>
              <a:solidFill>
                <a:srgbClr val="000000"/>
              </a:solidFill>
              <a:effectLst/>
              <a:uLnTx/>
              <a:uFillTx/>
              <a:latin typeface="Oswald Bold"/>
              <a:ea typeface="Oswald Bold"/>
              <a:cs typeface="Oswald Bold"/>
              <a:sym typeface="Oswald Bold"/>
            </a:endParaRPr>
          </a:p>
        </p:txBody>
      </p:sp>
      <p:sp>
        <p:nvSpPr>
          <p:cNvPr id="11" name="TextBox 11"/>
          <p:cNvSpPr txBox="1"/>
          <p:nvPr/>
        </p:nvSpPr>
        <p:spPr>
          <a:xfrm>
            <a:off x="978698" y="2302252"/>
            <a:ext cx="8097568" cy="2565895"/>
          </a:xfrm>
          <a:prstGeom prst="rect">
            <a:avLst/>
          </a:prstGeom>
        </p:spPr>
        <p:txBody>
          <a:bodyPr wrap="square" lIns="0" tIns="0" rIns="0" bIns="0" rtlCol="0" anchor="t">
            <a:spAutoFit/>
          </a:bodyPr>
          <a:lstStyle/>
          <a:p>
            <a:pPr marL="388642" lvl="1" indent="-194320" defTabSz="609629">
              <a:lnSpc>
                <a:spcPts val="2500"/>
              </a:lnSpc>
              <a:buSzPct val="100000"/>
              <a:buFont typeface="Arial"/>
              <a:buChar char="•"/>
              <a:defRPr sz="2400">
                <a:latin typeface="The Seasons"/>
                <a:ea typeface="The Seasons"/>
                <a:cs typeface="The Seasons"/>
                <a:sym typeface="The Seasons"/>
              </a:defRPr>
            </a:pPr>
            <a:r>
              <a:rPr lang="ru-RU" dirty="0"/>
              <a:t>Используйте карточки или приложение для запоминания Священного Писания.</a:t>
            </a:r>
          </a:p>
          <a:p>
            <a:pPr marL="388642" lvl="1" indent="-194320" defTabSz="609629">
              <a:lnSpc>
                <a:spcPts val="2500"/>
              </a:lnSpc>
              <a:buSzPct val="100000"/>
              <a:buFont typeface="Arial"/>
              <a:buChar char="•"/>
              <a:defRPr sz="2400">
                <a:latin typeface="The Seasons"/>
                <a:ea typeface="The Seasons"/>
                <a:cs typeface="The Seasons"/>
                <a:sym typeface="The Seasons"/>
              </a:defRPr>
            </a:pPr>
            <a:endParaRPr lang="ru-RU" dirty="0"/>
          </a:p>
          <a:p>
            <a:pPr marL="388642" lvl="1" indent="-194320" defTabSz="609629">
              <a:lnSpc>
                <a:spcPts val="2500"/>
              </a:lnSpc>
              <a:buSzPct val="100000"/>
              <a:buFont typeface="Arial"/>
              <a:buChar char="•"/>
              <a:defRPr sz="2400">
                <a:latin typeface="The Seasons"/>
                <a:ea typeface="The Seasons"/>
                <a:cs typeface="The Seasons"/>
                <a:sym typeface="The Seasons"/>
              </a:defRPr>
            </a:pPr>
            <a:r>
              <a:rPr lang="ru-RU" dirty="0"/>
              <a:t>Размышляйте над стихами из Библии, чтобы обрести мир и покой, когда не можете уснуть.</a:t>
            </a:r>
          </a:p>
          <a:p>
            <a:pPr defTabSz="609629">
              <a:lnSpc>
                <a:spcPts val="2500"/>
              </a:lnSpc>
              <a:defRPr sz="2400">
                <a:latin typeface="The Seasons"/>
                <a:ea typeface="The Seasons"/>
                <a:cs typeface="The Seasons"/>
                <a:sym typeface="The Seasons"/>
              </a:defRPr>
            </a:pPr>
            <a:endParaRPr lang="ru-RU" dirty="0"/>
          </a:p>
          <a:p>
            <a:pPr defTabSz="609629">
              <a:lnSpc>
                <a:spcPts val="2500"/>
              </a:lnSpc>
              <a:defRPr sz="2400">
                <a:latin typeface="The Seasons"/>
                <a:ea typeface="The Seasons"/>
                <a:cs typeface="The Seasons"/>
                <a:sym typeface="The Seasons"/>
              </a:defRPr>
            </a:pPr>
            <a:r>
              <a:rPr lang="ru-RU" dirty="0"/>
              <a:t>Наслаждайтесь процессом и получайте удовольствие от прогресса! В присутствии Бога - вечная радость (Псалом 15).</a:t>
            </a:r>
          </a:p>
        </p:txBody>
      </p:sp>
      <p:sp>
        <p:nvSpPr>
          <p:cNvPr id="12" name="Freeform 12"/>
          <p:cNvSpPr/>
          <p:nvPr/>
        </p:nvSpPr>
        <p:spPr>
          <a:xfrm>
            <a:off x="11616128" y="6582015"/>
            <a:ext cx="467249" cy="171857"/>
          </a:xfrm>
          <a:custGeom>
            <a:avLst/>
            <a:gdLst/>
            <a:ahLst/>
            <a:cxnLst/>
            <a:rect l="l" t="t" r="r" b="b"/>
            <a:pathLst>
              <a:path w="700874" h="257786">
                <a:moveTo>
                  <a:pt x="0" y="0"/>
                </a:moveTo>
                <a:lnTo>
                  <a:pt x="700874" y="0"/>
                </a:lnTo>
                <a:lnTo>
                  <a:pt x="700874" y="257786"/>
                </a:lnTo>
                <a:lnTo>
                  <a:pt x="0" y="257786"/>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1680870" y="6279253"/>
            <a:ext cx="337767" cy="302762"/>
          </a:xfrm>
          <a:custGeom>
            <a:avLst/>
            <a:gdLst/>
            <a:ahLst/>
            <a:cxnLst/>
            <a:rect l="l" t="t" r="r" b="b"/>
            <a:pathLst>
              <a:path w="506651" h="454143">
                <a:moveTo>
                  <a:pt x="0" y="0"/>
                </a:moveTo>
                <a:lnTo>
                  <a:pt x="506650" y="0"/>
                </a:lnTo>
                <a:lnTo>
                  <a:pt x="506650" y="454143"/>
                </a:lnTo>
                <a:lnTo>
                  <a:pt x="0" y="45414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719" y="-714250"/>
            <a:ext cx="12770001" cy="7613367"/>
          </a:xfrm>
          <a:custGeom>
            <a:avLst/>
            <a:gdLst/>
            <a:ahLst/>
            <a:cxnLst/>
            <a:rect l="l" t="t" r="r" b="b"/>
            <a:pathLst>
              <a:path w="19155001" h="11420050">
                <a:moveTo>
                  <a:pt x="0" y="0"/>
                </a:moveTo>
                <a:lnTo>
                  <a:pt x="19155001" y="0"/>
                </a:lnTo>
                <a:lnTo>
                  <a:pt x="19155001" y="11420051"/>
                </a:lnTo>
                <a:lnTo>
                  <a:pt x="0" y="11420051"/>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4056226" y="533400"/>
            <a:ext cx="7830974" cy="5170586"/>
          </a:xfrm>
          <a:custGeom>
            <a:avLst/>
            <a:gdLst/>
            <a:ahLst/>
            <a:cxnLst/>
            <a:rect l="l" t="t" r="r" b="b"/>
            <a:pathLst>
              <a:path w="10362147" h="5336506">
                <a:moveTo>
                  <a:pt x="0" y="0"/>
                </a:moveTo>
                <a:lnTo>
                  <a:pt x="10362146" y="0"/>
                </a:lnTo>
                <a:lnTo>
                  <a:pt x="10362146" y="5336505"/>
                </a:lnTo>
                <a:lnTo>
                  <a:pt x="0" y="5336505"/>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2594723" y="-1188198"/>
            <a:ext cx="2850000" cy="3052209"/>
          </a:xfrm>
          <a:custGeom>
            <a:avLst/>
            <a:gdLst/>
            <a:ahLst/>
            <a:cxnLst/>
            <a:rect l="l" t="t" r="r" b="b"/>
            <a:pathLst>
              <a:path w="4275000" h="4578313">
                <a:moveTo>
                  <a:pt x="0" y="0"/>
                </a:moveTo>
                <a:lnTo>
                  <a:pt x="4275000" y="0"/>
                </a:lnTo>
                <a:lnTo>
                  <a:pt x="4275000" y="4578314"/>
                </a:lnTo>
                <a:lnTo>
                  <a:pt x="0" y="4578314"/>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8034179" y="-1623076"/>
            <a:ext cx="6435660" cy="5486400"/>
          </a:xfrm>
          <a:custGeom>
            <a:avLst/>
            <a:gdLst/>
            <a:ahLst/>
            <a:cxnLst/>
            <a:rect l="l" t="t" r="r" b="b"/>
            <a:pathLst>
              <a:path w="9653490" h="8229600">
                <a:moveTo>
                  <a:pt x="0" y="0"/>
                </a:moveTo>
                <a:lnTo>
                  <a:pt x="9653490" y="0"/>
                </a:lnTo>
                <a:lnTo>
                  <a:pt x="9653490" y="8229600"/>
                </a:lnTo>
                <a:lnTo>
                  <a:pt x="0" y="82296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6539916" flipH="1">
            <a:off x="9778279" y="3145167"/>
            <a:ext cx="5486400" cy="5486400"/>
          </a:xfrm>
          <a:custGeom>
            <a:avLst/>
            <a:gdLst/>
            <a:ahLst/>
            <a:cxnLst/>
            <a:rect l="l" t="t" r="r" b="b"/>
            <a:pathLst>
              <a:path w="8229600" h="8229600">
                <a:moveTo>
                  <a:pt x="8229600" y="0"/>
                </a:moveTo>
                <a:lnTo>
                  <a:pt x="0" y="0"/>
                </a:lnTo>
                <a:lnTo>
                  <a:pt x="0" y="8229600"/>
                </a:lnTo>
                <a:lnTo>
                  <a:pt x="8229600" y="8229600"/>
                </a:lnTo>
                <a:lnTo>
                  <a:pt x="8229600" y="0"/>
                </a:lnTo>
                <a:close/>
              </a:path>
            </a:pathLst>
          </a:custGeom>
          <a:blipFill>
            <a:blip r:embed="rId6" cstate="email">
              <a:alphaModFix amt="55000"/>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1321057">
            <a:off x="8854376" y="6128383"/>
            <a:ext cx="4976631" cy="2214601"/>
          </a:xfrm>
          <a:custGeom>
            <a:avLst/>
            <a:gdLst/>
            <a:ahLst/>
            <a:cxnLst/>
            <a:rect l="l" t="t" r="r" b="b"/>
            <a:pathLst>
              <a:path w="7464947" h="3321901">
                <a:moveTo>
                  <a:pt x="0" y="0"/>
                </a:moveTo>
                <a:lnTo>
                  <a:pt x="7464947" y="0"/>
                </a:lnTo>
                <a:lnTo>
                  <a:pt x="7464947" y="3321902"/>
                </a:lnTo>
                <a:lnTo>
                  <a:pt x="0" y="3321902"/>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595754">
            <a:off x="9226072" y="6212185"/>
            <a:ext cx="3411745" cy="746319"/>
          </a:xfrm>
          <a:custGeom>
            <a:avLst/>
            <a:gdLst/>
            <a:ahLst/>
            <a:cxnLst/>
            <a:rect l="l" t="t" r="r" b="b"/>
            <a:pathLst>
              <a:path w="5117618" h="1119479">
                <a:moveTo>
                  <a:pt x="0" y="0"/>
                </a:moveTo>
                <a:lnTo>
                  <a:pt x="5117618" y="0"/>
                </a:lnTo>
                <a:lnTo>
                  <a:pt x="5117618" y="1119479"/>
                </a:lnTo>
                <a:lnTo>
                  <a:pt x="0" y="1119479"/>
                </a:lnTo>
                <a:lnTo>
                  <a:pt x="0" y="0"/>
                </a:lnTo>
                <a:close/>
              </a:path>
            </a:pathLst>
          </a:custGeom>
          <a:blipFill>
            <a:blip r:embed="rId8"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p:cNvSpPr/>
          <p:nvPr/>
        </p:nvSpPr>
        <p:spPr>
          <a:xfrm flipH="1">
            <a:off x="10343033" y="287453"/>
            <a:ext cx="1687145" cy="1391894"/>
          </a:xfrm>
          <a:custGeom>
            <a:avLst/>
            <a:gdLst/>
            <a:ahLst/>
            <a:cxnLst/>
            <a:rect l="l" t="t" r="r" b="b"/>
            <a:pathLst>
              <a:path w="2530717" h="2087841">
                <a:moveTo>
                  <a:pt x="2530716" y="0"/>
                </a:moveTo>
                <a:lnTo>
                  <a:pt x="0" y="0"/>
                </a:lnTo>
                <a:lnTo>
                  <a:pt x="0" y="2087841"/>
                </a:lnTo>
                <a:lnTo>
                  <a:pt x="2530716" y="2087841"/>
                </a:lnTo>
                <a:lnTo>
                  <a:pt x="2530716" y="0"/>
                </a:lnTo>
                <a:close/>
              </a:path>
            </a:pathLst>
          </a:custGeom>
          <a:blipFill>
            <a:blip r:embed="rId9"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4341637" y="1239364"/>
            <a:ext cx="6590307" cy="538609"/>
          </a:xfrm>
          <a:prstGeom prst="rect">
            <a:avLst/>
          </a:prstGeom>
        </p:spPr>
        <p:txBody>
          <a:bodyPr lIns="0" tIns="0" rIns="0" bIns="0" rtlCol="0" anchor="t">
            <a:spAutoFit/>
          </a:bodyPr>
          <a:lstStyle/>
          <a:p>
            <a:pPr marL="0" marR="0" lvl="0" indent="0" algn="ctr" defTabSz="609630" rtl="0" eaLnBrk="1" fontAlgn="auto" latinLnBrk="0" hangingPunct="1">
              <a:lnSpc>
                <a:spcPts val="4176"/>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rPr>
              <a:t>ЗАПОМИНАЙТЕ СЛОВО</a:t>
            </a:r>
            <a:endParaRPr kumimoji="0" lang="en-US" sz="3600" b="1" i="0" u="none" strike="noStrike" kern="1200" cap="none" spc="0" normalizeH="0" baseline="0" noProof="0" dirty="0">
              <a:ln>
                <a:noFill/>
              </a:ln>
              <a:solidFill>
                <a:srgbClr val="000000"/>
              </a:solidFill>
              <a:effectLst/>
              <a:uLnTx/>
              <a:uFillTx/>
              <a:latin typeface="Merriweather Bold"/>
              <a:ea typeface="Merriweather Bold"/>
              <a:cs typeface="Merriweather Bold"/>
              <a:sym typeface="Merriweather Bold"/>
            </a:endParaRPr>
          </a:p>
        </p:txBody>
      </p:sp>
      <p:sp>
        <p:nvSpPr>
          <p:cNvPr id="13" name="Freeform 13"/>
          <p:cNvSpPr/>
          <p:nvPr/>
        </p:nvSpPr>
        <p:spPr>
          <a:xfrm>
            <a:off x="685800" y="803853"/>
            <a:ext cx="842753" cy="309970"/>
          </a:xfrm>
          <a:custGeom>
            <a:avLst/>
            <a:gdLst/>
            <a:ahLst/>
            <a:cxnLst/>
            <a:rect l="l" t="t" r="r" b="b"/>
            <a:pathLst>
              <a:path w="1264130" h="464955">
                <a:moveTo>
                  <a:pt x="0" y="0"/>
                </a:moveTo>
                <a:lnTo>
                  <a:pt x="1264130" y="0"/>
                </a:lnTo>
                <a:lnTo>
                  <a:pt x="1264130" y="464955"/>
                </a:lnTo>
                <a:lnTo>
                  <a:pt x="0" y="464955"/>
                </a:lnTo>
                <a:lnTo>
                  <a:pt x="0" y="0"/>
                </a:lnTo>
                <a:close/>
              </a:path>
            </a:pathLst>
          </a:custGeom>
          <a:blipFill>
            <a:blip r:embed="rId10"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802570" y="257777"/>
            <a:ext cx="609213" cy="546076"/>
          </a:xfrm>
          <a:custGeom>
            <a:avLst/>
            <a:gdLst/>
            <a:ahLst/>
            <a:cxnLst/>
            <a:rect l="l" t="t" r="r" b="b"/>
            <a:pathLst>
              <a:path w="913819" h="819114">
                <a:moveTo>
                  <a:pt x="0" y="0"/>
                </a:moveTo>
                <a:lnTo>
                  <a:pt x="913819" y="0"/>
                </a:lnTo>
                <a:lnTo>
                  <a:pt x="913819" y="819113"/>
                </a:lnTo>
                <a:lnTo>
                  <a:pt x="0" y="819113"/>
                </a:lnTo>
                <a:lnTo>
                  <a:pt x="0" y="0"/>
                </a:lnTo>
                <a:close/>
              </a:path>
            </a:pathLst>
          </a:custGeom>
          <a:blipFill>
            <a:blip r:embed="rId11" cstate="email">
              <a:extLst>
                <a:ext uri="{28A0092B-C50C-407E-A947-70E740481C1C}">
                  <a14:useLocalDpi xmlns:a14="http://schemas.microsoft.com/office/drawing/2010/main"/>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0">
            <a:extLst>
              <a:ext uri="{FF2B5EF4-FFF2-40B4-BE49-F238E27FC236}">
                <a16:creationId xmlns:a16="http://schemas.microsoft.com/office/drawing/2014/main" id="{0672A19E-4820-12A4-79EF-BC62C5779905}"/>
              </a:ext>
            </a:extLst>
          </p:cNvPr>
          <p:cNvSpPr txBox="1"/>
          <p:nvPr/>
        </p:nvSpPr>
        <p:spPr>
          <a:xfrm>
            <a:off x="4520217" y="2369814"/>
            <a:ext cx="6555486" cy="1262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609629">
              <a:lnSpc>
                <a:spcPts val="2500"/>
              </a:lnSpc>
              <a:defRPr sz="2600" i="1">
                <a:latin typeface="Merriweather Italics"/>
                <a:ea typeface="Merriweather Italics"/>
                <a:cs typeface="Merriweather Italics"/>
                <a:sym typeface="Merriweather Italics"/>
              </a:defRPr>
            </a:pPr>
            <a:r>
              <a:rPr dirty="0"/>
              <a:t>"</a:t>
            </a:r>
            <a:r>
              <a:rPr dirty="0" err="1"/>
              <a:t>И</a:t>
            </a:r>
            <a:r>
              <a:rPr dirty="0"/>
              <a:t> </a:t>
            </a:r>
            <a:r>
              <a:rPr lang="ru-RU" dirty="0"/>
              <a:t>да будут </a:t>
            </a:r>
            <a:r>
              <a:rPr dirty="0" err="1"/>
              <a:t>сии</a:t>
            </a:r>
            <a:r>
              <a:rPr dirty="0"/>
              <a:t> </a:t>
            </a:r>
            <a:r>
              <a:rPr dirty="0" err="1"/>
              <a:t>слова</a:t>
            </a:r>
            <a:r>
              <a:rPr dirty="0"/>
              <a:t>, </a:t>
            </a:r>
            <a:r>
              <a:rPr dirty="0" err="1"/>
              <a:t>которые</a:t>
            </a:r>
            <a:r>
              <a:rPr dirty="0"/>
              <a:t> </a:t>
            </a:r>
            <a:r>
              <a:rPr dirty="0" err="1"/>
              <a:t>Я</a:t>
            </a:r>
            <a:r>
              <a:rPr dirty="0"/>
              <a:t> </a:t>
            </a:r>
            <a:r>
              <a:rPr dirty="0" err="1"/>
              <a:t>заповедую</a:t>
            </a:r>
            <a:r>
              <a:rPr dirty="0"/>
              <a:t> </a:t>
            </a:r>
            <a:r>
              <a:rPr dirty="0" err="1"/>
              <a:t>тебе</a:t>
            </a:r>
            <a:r>
              <a:rPr dirty="0"/>
              <a:t> </a:t>
            </a:r>
            <a:r>
              <a:rPr dirty="0" err="1"/>
              <a:t>сегодня</a:t>
            </a:r>
            <a:r>
              <a:rPr dirty="0"/>
              <a:t>, </a:t>
            </a:r>
            <a:r>
              <a:rPr dirty="0" err="1"/>
              <a:t>в</a:t>
            </a:r>
            <a:r>
              <a:rPr dirty="0"/>
              <a:t> </a:t>
            </a:r>
            <a:r>
              <a:rPr dirty="0" err="1"/>
              <a:t>сердце</a:t>
            </a:r>
            <a:r>
              <a:rPr dirty="0"/>
              <a:t> </a:t>
            </a:r>
            <a:r>
              <a:rPr dirty="0" err="1"/>
              <a:t>твоем</a:t>
            </a:r>
            <a:r>
              <a:rPr dirty="0"/>
              <a:t>".</a:t>
            </a:r>
          </a:p>
          <a:p>
            <a:pPr algn="ctr" defTabSz="609629">
              <a:lnSpc>
                <a:spcPts val="2500"/>
              </a:lnSpc>
              <a:defRPr i="1">
                <a:latin typeface="Merriweather Italics"/>
                <a:ea typeface="Merriweather Italics"/>
                <a:cs typeface="Merriweather Italics"/>
                <a:sym typeface="Merriweather Italics"/>
              </a:defRPr>
            </a:pPr>
            <a:endParaRPr dirty="0"/>
          </a:p>
          <a:p>
            <a:pPr algn="r" defTabSz="609629">
              <a:lnSpc>
                <a:spcPts val="2500"/>
              </a:lnSpc>
              <a:defRPr>
                <a:latin typeface="Merriweather"/>
                <a:ea typeface="Merriweather"/>
                <a:cs typeface="Merriweather"/>
                <a:sym typeface="Merriweather"/>
              </a:defRPr>
            </a:pPr>
            <a:r>
              <a:rPr dirty="0" err="1"/>
              <a:t>Второзаконие</a:t>
            </a:r>
            <a:r>
              <a:rPr dirty="0"/>
              <a:t> 6:6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0D497B-6902-3940-9D9C-5BA1E04813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11AA7D6-740B-9549-B2F3-96382AA8ABF0}"/>
              </a:ext>
            </a:extLst>
          </p:cNvPr>
          <p:cNvSpPr>
            <a:spLocks noGrp="1"/>
          </p:cNvSpPr>
          <p:nvPr>
            <p:ph idx="1"/>
          </p:nvPr>
        </p:nvSpPr>
        <p:spPr>
          <a:xfrm>
            <a:off x="457200" y="2057400"/>
            <a:ext cx="10972800" cy="4525963"/>
          </a:xfrm>
        </p:spPr>
        <p:txBody>
          <a:bodyPr>
            <a:normAutofit fontScale="62500" lnSpcReduction="20000"/>
          </a:bodyPr>
          <a:lstStyle/>
          <a:p>
            <a:pPr marL="0" indent="0" defTabSz="868680">
              <a:spcBef>
                <a:spcPts val="900"/>
              </a:spcBef>
              <a:buNone/>
              <a:defRPr sz="4560" b="1"/>
            </a:pPr>
            <a:r>
              <a:rPr lang="ru-RU" sz="8000" dirty="0"/>
              <a:t>"Держите свою Библию при себе. При первой возможности </a:t>
            </a:r>
            <a:r>
              <a:rPr lang="ru-RU" sz="8000" dirty="0">
                <a:solidFill>
                  <a:srgbClr val="FF0000"/>
                </a:solidFill>
              </a:rPr>
              <a:t>читайте ее; закрепляйте тексты в памяти.</a:t>
            </a:r>
            <a:r>
              <a:rPr lang="ru-RU" sz="8000" dirty="0"/>
              <a:t> Даже гуляя по улицам, вы можете прочитать отрывок и поразмышлять над ним, тем самым закрепив его в памяти". (Христианское воспитание, с. 58).</a:t>
            </a:r>
          </a:p>
        </p:txBody>
      </p:sp>
      <p:sp>
        <p:nvSpPr>
          <p:cNvPr id="2" name="Rectangle 1">
            <a:extLst>
              <a:ext uri="{FF2B5EF4-FFF2-40B4-BE49-F238E27FC236}">
                <a16:creationId xmlns:a16="http://schemas.microsoft.com/office/drawing/2014/main" id="{705D275D-C771-AD4C-8D4D-6116CFB7043D}"/>
              </a:ext>
            </a:extLst>
          </p:cNvPr>
          <p:cNvSpPr/>
          <p:nvPr/>
        </p:nvSpPr>
        <p:spPr>
          <a:xfrm>
            <a:off x="1598714" y="257052"/>
            <a:ext cx="4277133" cy="923330"/>
          </a:xfrm>
          <a:prstGeom prst="rect">
            <a:avLst/>
          </a:prstGeom>
          <a:noFill/>
          <a:ln>
            <a:noFill/>
          </a:ln>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54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n-ea"/>
                <a:cs typeface="+mn-cs"/>
              </a:rPr>
              <a:t>Совет Э. Уайт:</a:t>
            </a:r>
            <a:endParaRPr kumimoji="0" lang="en-US" sz="5400" b="1" i="0" u="none" strike="noStrike" kern="1200" cap="none" spc="0" normalizeH="0" baseline="0" noProof="0" dirty="0">
              <a:ln w="12700">
                <a:solidFill>
                  <a:srgbClr val="44546A">
                    <a:satMod val="155000"/>
                  </a:srgbClr>
                </a:solidFill>
                <a:prstDash val="solid"/>
              </a:ln>
              <a:solidFill>
                <a:prstClr val="black"/>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439082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385831-431B-BA45-85B7-22EEE4F8CE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511AA7D6-740B-9549-B2F3-96382AA8ABF0}"/>
              </a:ext>
            </a:extLst>
          </p:cNvPr>
          <p:cNvSpPr>
            <a:spLocks noGrp="1"/>
          </p:cNvSpPr>
          <p:nvPr>
            <p:ph idx="1"/>
          </p:nvPr>
        </p:nvSpPr>
        <p:spPr>
          <a:xfrm>
            <a:off x="457200" y="838200"/>
            <a:ext cx="10972800" cy="5440363"/>
          </a:xfrm>
        </p:spPr>
        <p:txBody>
          <a:bodyPr>
            <a:normAutofit fontScale="62500" lnSpcReduction="20000"/>
          </a:bodyPr>
          <a:lstStyle/>
          <a:p>
            <a:pPr marL="0" indent="0" defTabSz="905255">
              <a:spcBef>
                <a:spcPts val="900"/>
              </a:spcBef>
              <a:buNone/>
              <a:defRPr sz="4752" b="1"/>
            </a:pPr>
            <a:r>
              <a:rPr lang="ru-RU" sz="8000" dirty="0"/>
              <a:t>Библия - лучшая книга в мире, дающая </a:t>
            </a:r>
            <a:r>
              <a:rPr lang="ru-RU" sz="8000" dirty="0">
                <a:solidFill>
                  <a:srgbClr val="FF0000"/>
                </a:solidFill>
              </a:rPr>
              <a:t>интеллектуальную культуру</a:t>
            </a:r>
            <a:r>
              <a:rPr lang="ru-RU" sz="8000" dirty="0"/>
              <a:t>. Ее изучение </a:t>
            </a:r>
            <a:r>
              <a:rPr lang="ru-RU" sz="8000" dirty="0">
                <a:solidFill>
                  <a:srgbClr val="FF0000"/>
                </a:solidFill>
              </a:rPr>
              <a:t>облагораживает ум</a:t>
            </a:r>
            <a:r>
              <a:rPr lang="ru-RU" sz="8000" dirty="0"/>
              <a:t>, укрепляет память и </a:t>
            </a:r>
            <a:r>
              <a:rPr lang="ru-RU" sz="8000" dirty="0">
                <a:solidFill>
                  <a:srgbClr val="FF0000"/>
                </a:solidFill>
              </a:rPr>
              <a:t>обостряет интеллект </a:t>
            </a:r>
            <a:r>
              <a:rPr lang="ru-RU" sz="8000" dirty="0"/>
              <a:t>больше, чем изучение всех предметов, которые охватывает человеческая философия". (Служители Евангелия, стр. 99).</a:t>
            </a:r>
          </a:p>
        </p:txBody>
      </p:sp>
    </p:spTree>
    <p:extLst>
      <p:ext uri="{BB962C8B-B14F-4D97-AF65-F5344CB8AC3E}">
        <p14:creationId xmlns:p14="http://schemas.microsoft.com/office/powerpoint/2010/main" val="20578180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a:extLst>
              <a:ext uri="{FF2B5EF4-FFF2-40B4-BE49-F238E27FC236}">
                <a16:creationId xmlns:a16="http://schemas.microsoft.com/office/drawing/2014/main" id="{FDA7216A-85B5-2E29-DE63-80A4E3B6B762}"/>
              </a:ext>
            </a:extLst>
          </p:cNvPr>
          <p:cNvPicPr>
            <a:picLocks noChangeAspect="1"/>
          </p:cNvPicPr>
          <p:nvPr/>
        </p:nvPicPr>
        <p:blipFill>
          <a:blip r:embed="rId3"/>
          <a:stretch>
            <a:fillRect/>
          </a:stretch>
        </p:blipFill>
        <p:spPr>
          <a:xfrm>
            <a:off x="-1" y="0"/>
            <a:ext cx="11643271" cy="6858000"/>
          </a:xfrm>
          <a:prstGeom prst="rect">
            <a:avLst/>
          </a:prstGeom>
          <a:ln w="12700">
            <a:miter lim="400000"/>
          </a:ln>
        </p:spPr>
      </p:pic>
      <p:sp>
        <p:nvSpPr>
          <p:cNvPr id="4" name="TextBox 5">
            <a:extLst>
              <a:ext uri="{FF2B5EF4-FFF2-40B4-BE49-F238E27FC236}">
                <a16:creationId xmlns:a16="http://schemas.microsoft.com/office/drawing/2014/main" id="{BA59A2F3-7778-CD0E-D920-E8CA76627335}"/>
              </a:ext>
            </a:extLst>
          </p:cNvPr>
          <p:cNvSpPr txBox="1"/>
          <p:nvPr/>
        </p:nvSpPr>
        <p:spPr>
          <a:xfrm>
            <a:off x="811774" y="352924"/>
            <a:ext cx="933552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5400" b="1">
                <a:solidFill>
                  <a:srgbClr val="2F5597"/>
                </a:solidFill>
              </a:defRPr>
            </a:lvl1pPr>
          </a:lstStyle>
          <a:p>
            <a:r>
              <a:rPr dirty="0"/>
              <a:t>1. </a:t>
            </a:r>
            <a:r>
              <a:rPr dirty="0" err="1"/>
              <a:t>Интеллектуальная</a:t>
            </a:r>
            <a:r>
              <a:rPr dirty="0"/>
              <a:t> </a:t>
            </a:r>
            <a:r>
              <a:rPr dirty="0" err="1"/>
              <a:t>культура</a:t>
            </a:r>
            <a:endParaRPr dirty="0"/>
          </a:p>
        </p:txBody>
      </p:sp>
      <p:sp>
        <p:nvSpPr>
          <p:cNvPr id="5" name="TextBox 11">
            <a:extLst>
              <a:ext uri="{FF2B5EF4-FFF2-40B4-BE49-F238E27FC236}">
                <a16:creationId xmlns:a16="http://schemas.microsoft.com/office/drawing/2014/main" id="{ABCFC7FE-E69F-1C8A-80A3-0862E35AFC63}"/>
              </a:ext>
            </a:extLst>
          </p:cNvPr>
          <p:cNvSpPr txBox="1"/>
          <p:nvPr/>
        </p:nvSpPr>
        <p:spPr>
          <a:xfrm>
            <a:off x="811774" y="1629178"/>
            <a:ext cx="8586226"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5400" b="1">
                <a:solidFill>
                  <a:srgbClr val="2F5597"/>
                </a:solidFill>
              </a:defRPr>
            </a:lvl1pPr>
          </a:lstStyle>
          <a:p>
            <a:r>
              <a:rPr dirty="0"/>
              <a:t>2. </a:t>
            </a:r>
            <a:r>
              <a:rPr dirty="0" err="1"/>
              <a:t>Упражн</a:t>
            </a:r>
            <a:r>
              <a:rPr lang="ru-RU" dirty="0" err="1"/>
              <a:t>ение</a:t>
            </a:r>
            <a:r>
              <a:rPr lang="ru-RU" dirty="0"/>
              <a:t> для</a:t>
            </a:r>
            <a:r>
              <a:rPr dirty="0"/>
              <a:t> </a:t>
            </a:r>
            <a:r>
              <a:rPr dirty="0" err="1"/>
              <a:t>ум</a:t>
            </a:r>
            <a:r>
              <a:rPr lang="ru-RU" dirty="0"/>
              <a:t>а</a:t>
            </a:r>
            <a:r>
              <a:rPr dirty="0"/>
              <a:t>  </a:t>
            </a:r>
          </a:p>
        </p:txBody>
      </p:sp>
      <p:sp>
        <p:nvSpPr>
          <p:cNvPr id="7" name="TextBox 13">
            <a:extLst>
              <a:ext uri="{FF2B5EF4-FFF2-40B4-BE49-F238E27FC236}">
                <a16:creationId xmlns:a16="http://schemas.microsoft.com/office/drawing/2014/main" id="{E391004B-C27A-8B9C-B8F1-3737408AF1B5}"/>
              </a:ext>
            </a:extLst>
          </p:cNvPr>
          <p:cNvSpPr txBox="1"/>
          <p:nvPr/>
        </p:nvSpPr>
        <p:spPr>
          <a:xfrm>
            <a:off x="811774" y="2905431"/>
            <a:ext cx="984260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5400" b="1">
                <a:solidFill>
                  <a:srgbClr val="2F5597"/>
                </a:solidFill>
              </a:defRPr>
            </a:lvl1pPr>
          </a:lstStyle>
          <a:p>
            <a:r>
              <a:t>3. Укрепляет память</a:t>
            </a:r>
          </a:p>
        </p:txBody>
      </p:sp>
      <p:sp>
        <p:nvSpPr>
          <p:cNvPr id="8" name="TextBox 14">
            <a:extLst>
              <a:ext uri="{FF2B5EF4-FFF2-40B4-BE49-F238E27FC236}">
                <a16:creationId xmlns:a16="http://schemas.microsoft.com/office/drawing/2014/main" id="{651FAC2A-31A3-C322-38C7-4C8CB3CDA584}"/>
              </a:ext>
            </a:extLst>
          </p:cNvPr>
          <p:cNvSpPr txBox="1"/>
          <p:nvPr/>
        </p:nvSpPr>
        <p:spPr>
          <a:xfrm>
            <a:off x="811774" y="4181685"/>
            <a:ext cx="9842603" cy="9233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5400" b="1">
                <a:solidFill>
                  <a:srgbClr val="2F5597"/>
                </a:solidFill>
              </a:defRPr>
            </a:lvl1pPr>
          </a:lstStyle>
          <a:p>
            <a:r>
              <a:t>4. Обостряет интеллект</a:t>
            </a:r>
          </a:p>
        </p:txBody>
      </p:sp>
    </p:spTree>
    <p:extLst>
      <p:ext uri="{BB962C8B-B14F-4D97-AF65-F5344CB8AC3E}">
        <p14:creationId xmlns:p14="http://schemas.microsoft.com/office/powerpoint/2010/main" val="38700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fill="hold" grpId="0" nodeType="clickEffect">
                                  <p:stCondLst>
                                    <p:cond delay="0"/>
                                  </p:stCondLst>
                                  <p:iterate>
                                    <p:tmAbs val="0"/>
                                  </p:iterate>
                                  <p:childTnLst>
                                    <p:set>
                                      <p:cBhvr>
                                        <p:cTn id="14" fill="hold"/>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P spid="5" grpId="0" animBg="1" advAuto="0"/>
      <p:bldP spid="7" grpId="0" animBg="1" advAuto="0"/>
      <p:bldP spid="8"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6273B-9193-75A5-1897-44DB9BD2392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23FBC24-68AF-CCF2-DFE5-83425F89B8A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493635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60C76-97E2-7642-B910-7F87565691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stretch>
            <a:fillRect/>
          </a:stretch>
        </p:blipFill>
        <p:spPr>
          <a:xfrm>
            <a:off x="5862" y="-1"/>
            <a:ext cx="5099538" cy="6795915"/>
          </a:xfrm>
          <a:prstGeom prst="rect">
            <a:avLst/>
          </a:prstGeom>
        </p:spPr>
      </p:pic>
      <p:sp>
        <p:nvSpPr>
          <p:cNvPr id="6" name="Rectangle 5">
            <a:extLst>
              <a:ext uri="{FF2B5EF4-FFF2-40B4-BE49-F238E27FC236}">
                <a16:creationId xmlns:a16="http://schemas.microsoft.com/office/drawing/2014/main" id="{3757C5F4-7BF3-2940-AAB5-C6D73CA6A0A7}"/>
              </a:ext>
            </a:extLst>
          </p:cNvPr>
          <p:cNvSpPr/>
          <p:nvPr/>
        </p:nvSpPr>
        <p:spPr>
          <a:xfrm>
            <a:off x="5257800" y="581800"/>
            <a:ext cx="6734908"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4000" b="1" i="0" u="none" strike="noStrike" kern="1200" cap="none" spc="0" normalizeH="0" baseline="0" noProof="0" dirty="0">
                <a:ln>
                  <a:noFill/>
                </a:ln>
                <a:solidFill>
                  <a:prstClr val="black"/>
                </a:solidFill>
                <a:effectLst/>
                <a:uLnTx/>
                <a:uFillTx/>
                <a:latin typeface="Calibri" panose="020F0502020204030204"/>
                <a:ea typeface="+mn-ea"/>
                <a:cs typeface="+mn-cs"/>
              </a:rPr>
              <a:t>Я не знаю ни одной другой практики в христианской жизни, более полезной, с практической точки зрения, чем </a:t>
            </a:r>
            <a:r>
              <a:rPr kumimoji="0" lang="ru-RU" sz="4000" b="1" i="0" u="none" strike="noStrike" kern="1200" cap="none" spc="0" normalizeH="0" baseline="0" noProof="0" dirty="0">
                <a:ln>
                  <a:noFill/>
                </a:ln>
                <a:solidFill>
                  <a:schemeClr val="accent4"/>
                </a:solidFill>
                <a:effectLst/>
                <a:uLnTx/>
                <a:uFillTx/>
                <a:latin typeface="Calibri" panose="020F0502020204030204"/>
                <a:ea typeface="+mn-ea"/>
                <a:cs typeface="+mn-cs"/>
              </a:rPr>
              <a:t>заучивание Писания</a:t>
            </a:r>
            <a:r>
              <a:rPr kumimoji="0" lang="ru-RU" sz="4000" b="1" i="0" u="none" strike="noStrike" kern="1200" cap="none" spc="0" normalizeH="0" baseline="0" noProof="0" dirty="0">
                <a:ln>
                  <a:noFill/>
                </a:ln>
                <a:solidFill>
                  <a:prstClr val="black"/>
                </a:solidFill>
                <a:effectLst/>
                <a:uLnTx/>
                <a:uFillTx/>
                <a:latin typeface="Calibri" panose="020F0502020204030204"/>
                <a:ea typeface="+mn-ea"/>
                <a:cs typeface="+mn-cs"/>
              </a:rPr>
              <a:t>. . . Ни одно другое упражнение не приносит большей духовной прибыли! </a:t>
            </a:r>
          </a:p>
        </p:txBody>
      </p:sp>
    </p:spTree>
    <p:extLst>
      <p:ext uri="{BB962C8B-B14F-4D97-AF65-F5344CB8AC3E}">
        <p14:creationId xmlns:p14="http://schemas.microsoft.com/office/powerpoint/2010/main" val="2972649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4C6C6C-B6C7-5D45-9DB6-ED7BEA86F4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cstate="print"/>
          <a:stretch>
            <a:fillRect/>
          </a:stretch>
        </p:blipFill>
        <p:spPr>
          <a:xfrm>
            <a:off x="5862" y="-1"/>
            <a:ext cx="5099538" cy="6795915"/>
          </a:xfrm>
          <a:prstGeom prst="rect">
            <a:avLst/>
          </a:prstGeom>
        </p:spPr>
      </p:pic>
      <p:sp>
        <p:nvSpPr>
          <p:cNvPr id="2" name="Rectangle 5">
            <a:extLst>
              <a:ext uri="{FF2B5EF4-FFF2-40B4-BE49-F238E27FC236}">
                <a16:creationId xmlns:a16="http://schemas.microsoft.com/office/drawing/2014/main" id="{2DCAC251-11BF-B7D7-E2BB-DC753292252D}"/>
              </a:ext>
            </a:extLst>
          </p:cNvPr>
          <p:cNvSpPr txBox="1"/>
          <p:nvPr/>
        </p:nvSpPr>
        <p:spPr>
          <a:xfrm>
            <a:off x="5151119" y="446397"/>
            <a:ext cx="6643470" cy="4401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514350" indent="-514350">
              <a:buSzPct val="100000"/>
              <a:buAutoNum type="arabicPeriod"/>
              <a:defRPr sz="2800" b="1">
                <a:solidFill>
                  <a:srgbClr val="FF0000"/>
                </a:solidFill>
                <a:effectLst>
                  <a:outerShdw blurRad="38100" dist="38100" dir="2700000" rotWithShape="0">
                    <a:srgbClr val="000000">
                      <a:alpha val="43137"/>
                    </a:srgbClr>
                  </a:outerShdw>
                </a:effectLst>
              </a:defRPr>
            </a:pPr>
            <a:r>
              <a:rPr dirty="0" err="1"/>
              <a:t>Ваша</a:t>
            </a:r>
            <a:r>
              <a:rPr dirty="0"/>
              <a:t> </a:t>
            </a:r>
            <a:r>
              <a:rPr dirty="0" err="1"/>
              <a:t>молитвенная</a:t>
            </a:r>
            <a:r>
              <a:rPr dirty="0"/>
              <a:t> </a:t>
            </a:r>
            <a:r>
              <a:rPr dirty="0" err="1"/>
              <a:t>жизнь</a:t>
            </a:r>
            <a:r>
              <a:rPr dirty="0"/>
              <a:t> </a:t>
            </a:r>
            <a:r>
              <a:rPr dirty="0" err="1">
                <a:solidFill>
                  <a:srgbClr val="000000"/>
                </a:solidFill>
              </a:rPr>
              <a:t>укрепится</a:t>
            </a:r>
            <a:r>
              <a:rPr dirty="0">
                <a:solidFill>
                  <a:srgbClr val="000000"/>
                </a:solidFill>
              </a:rPr>
              <a:t>. </a:t>
            </a:r>
          </a:p>
          <a:p>
            <a:pPr marL="514350" indent="-514350">
              <a:buSzPct val="100000"/>
              <a:buAutoNum type="arabicPeriod"/>
              <a:defRPr sz="2800" b="1">
                <a:solidFill>
                  <a:srgbClr val="FF0000"/>
                </a:solidFill>
              </a:defRPr>
            </a:pPr>
            <a:r>
              <a:rPr dirty="0" err="1"/>
              <a:t>Ваше</a:t>
            </a:r>
            <a:r>
              <a:rPr dirty="0"/>
              <a:t> </a:t>
            </a:r>
            <a:r>
              <a:rPr dirty="0" err="1">
                <a:effectLst>
                  <a:outerShdw blurRad="38100" dist="38100" dir="2700000" rotWithShape="0">
                    <a:srgbClr val="000000">
                      <a:alpha val="43137"/>
                    </a:srgbClr>
                  </a:outerShdw>
                </a:effectLst>
              </a:rPr>
              <a:t>свидетельство</a:t>
            </a:r>
            <a:r>
              <a:rPr dirty="0">
                <a:effectLst>
                  <a:outerShdw blurRad="38100" dist="38100" dir="2700000" rotWithShape="0">
                    <a:srgbClr val="000000">
                      <a:alpha val="43137"/>
                    </a:srgbClr>
                  </a:outerShdw>
                </a:effectLst>
              </a:rPr>
              <a:t> </a:t>
            </a:r>
            <a:r>
              <a:rPr b="0" dirty="0" err="1">
                <a:solidFill>
                  <a:srgbClr val="000000"/>
                </a:solidFill>
              </a:rPr>
              <a:t>будет</a:t>
            </a:r>
            <a:r>
              <a:rPr b="0" dirty="0">
                <a:solidFill>
                  <a:srgbClr val="000000"/>
                </a:solidFill>
              </a:rPr>
              <a:t> </a:t>
            </a:r>
            <a:r>
              <a:rPr b="0" dirty="0" err="1">
                <a:solidFill>
                  <a:srgbClr val="000000"/>
                </a:solidFill>
              </a:rPr>
              <a:t>более</a:t>
            </a:r>
            <a:r>
              <a:rPr b="0" dirty="0">
                <a:solidFill>
                  <a:srgbClr val="000000"/>
                </a:solidFill>
              </a:rPr>
              <a:t> </a:t>
            </a:r>
            <a:r>
              <a:rPr b="0" dirty="0" err="1">
                <a:solidFill>
                  <a:srgbClr val="000000"/>
                </a:solidFill>
              </a:rPr>
              <a:t>четким</a:t>
            </a:r>
            <a:r>
              <a:rPr b="0" dirty="0">
                <a:solidFill>
                  <a:srgbClr val="000000"/>
                </a:solidFill>
              </a:rPr>
              <a:t> </a:t>
            </a:r>
            <a:r>
              <a:rPr b="0" dirty="0" err="1">
                <a:solidFill>
                  <a:srgbClr val="000000"/>
                </a:solidFill>
              </a:rPr>
              <a:t>и</a:t>
            </a:r>
            <a:r>
              <a:rPr b="0" dirty="0">
                <a:solidFill>
                  <a:srgbClr val="000000"/>
                </a:solidFill>
              </a:rPr>
              <a:t> </a:t>
            </a:r>
            <a:r>
              <a:rPr b="0" dirty="0" err="1">
                <a:solidFill>
                  <a:srgbClr val="000000"/>
                </a:solidFill>
              </a:rPr>
              <a:t>эффективным</a:t>
            </a:r>
            <a:r>
              <a:rPr b="0" dirty="0">
                <a:solidFill>
                  <a:srgbClr val="000000"/>
                </a:solidFill>
              </a:rPr>
              <a:t>. </a:t>
            </a:r>
          </a:p>
          <a:p>
            <a:pPr marL="514350" indent="-514350">
              <a:buSzPct val="100000"/>
              <a:buAutoNum type="arabicPeriod"/>
              <a:defRPr sz="2800">
                <a:solidFill>
                  <a:srgbClr val="FF0000"/>
                </a:solidFill>
              </a:defRPr>
            </a:pPr>
            <a:r>
              <a:rPr dirty="0" err="1"/>
              <a:t>Ваши</a:t>
            </a:r>
            <a:r>
              <a:rPr dirty="0"/>
              <a:t> </a:t>
            </a:r>
            <a:r>
              <a:rPr b="1" dirty="0" err="1">
                <a:effectLst>
                  <a:outerShdw blurRad="38100" dist="38100" dir="2700000" rotWithShape="0">
                    <a:srgbClr val="000000">
                      <a:alpha val="43137"/>
                    </a:srgbClr>
                  </a:outerShdw>
                </a:effectLst>
              </a:rPr>
              <a:t>взгляды</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и</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мировоззрение</a:t>
            </a:r>
            <a:r>
              <a:rPr b="1" dirty="0">
                <a:effectLst>
                  <a:outerShdw blurRad="38100" dist="38100" dir="2700000" rotWithShape="0">
                    <a:srgbClr val="000000">
                      <a:alpha val="43137"/>
                    </a:srgbClr>
                  </a:outerShdw>
                </a:effectLst>
              </a:rPr>
              <a:t> </a:t>
            </a:r>
            <a:r>
              <a:rPr dirty="0" err="1">
                <a:solidFill>
                  <a:srgbClr val="000000"/>
                </a:solidFill>
              </a:rPr>
              <a:t>начнут</a:t>
            </a:r>
            <a:r>
              <a:rPr dirty="0">
                <a:solidFill>
                  <a:srgbClr val="000000"/>
                </a:solidFill>
              </a:rPr>
              <a:t> </a:t>
            </a:r>
            <a:r>
              <a:rPr dirty="0" err="1">
                <a:solidFill>
                  <a:srgbClr val="000000"/>
                </a:solidFill>
              </a:rPr>
              <a:t>меняться</a:t>
            </a:r>
            <a:r>
              <a:rPr dirty="0">
                <a:solidFill>
                  <a:srgbClr val="000000"/>
                </a:solidFill>
              </a:rPr>
              <a:t>. </a:t>
            </a:r>
          </a:p>
          <a:p>
            <a:pPr marL="514350" indent="-514350">
              <a:buSzPct val="100000"/>
              <a:buAutoNum type="arabicPeriod"/>
              <a:defRPr sz="2800">
                <a:solidFill>
                  <a:srgbClr val="FF0000"/>
                </a:solidFill>
              </a:defRPr>
            </a:pPr>
            <a:r>
              <a:rPr dirty="0" err="1"/>
              <a:t>Ваш</a:t>
            </a:r>
            <a:r>
              <a:rPr dirty="0"/>
              <a:t> </a:t>
            </a:r>
            <a:r>
              <a:rPr b="1" dirty="0" err="1">
                <a:effectLst>
                  <a:outerShdw blurRad="38100" dist="38100" dir="2700000" rotWithShape="0">
                    <a:srgbClr val="000000">
                      <a:alpha val="43137"/>
                    </a:srgbClr>
                  </a:outerShdw>
                </a:effectLst>
              </a:rPr>
              <a:t>ум</a:t>
            </a:r>
            <a:r>
              <a:rPr b="1" dirty="0">
                <a:effectLst>
                  <a:outerShdw blurRad="38100" dist="38100" dir="2700000" rotWithShape="0">
                    <a:srgbClr val="000000">
                      <a:alpha val="43137"/>
                    </a:srgbClr>
                  </a:outerShdw>
                </a:effectLst>
              </a:rPr>
              <a:t> </a:t>
            </a:r>
            <a:r>
              <a:rPr dirty="0" err="1">
                <a:solidFill>
                  <a:srgbClr val="000000"/>
                </a:solidFill>
              </a:rPr>
              <a:t>станет</a:t>
            </a:r>
            <a:r>
              <a:rPr dirty="0">
                <a:solidFill>
                  <a:srgbClr val="000000"/>
                </a:solidFill>
              </a:rPr>
              <a:t> </a:t>
            </a:r>
            <a:r>
              <a:rPr dirty="0" err="1">
                <a:solidFill>
                  <a:srgbClr val="000000"/>
                </a:solidFill>
              </a:rPr>
              <a:t>бдительным</a:t>
            </a:r>
            <a:r>
              <a:rPr dirty="0">
                <a:solidFill>
                  <a:srgbClr val="000000"/>
                </a:solidFill>
              </a:rPr>
              <a:t> </a:t>
            </a:r>
            <a:r>
              <a:rPr dirty="0" err="1">
                <a:solidFill>
                  <a:srgbClr val="000000"/>
                </a:solidFill>
              </a:rPr>
              <a:t>и</a:t>
            </a:r>
            <a:r>
              <a:rPr dirty="0">
                <a:solidFill>
                  <a:srgbClr val="000000"/>
                </a:solidFill>
              </a:rPr>
              <a:t> </a:t>
            </a:r>
            <a:r>
              <a:rPr dirty="0" err="1">
                <a:solidFill>
                  <a:srgbClr val="000000"/>
                </a:solidFill>
              </a:rPr>
              <a:t>наблюдательным</a:t>
            </a:r>
            <a:r>
              <a:rPr dirty="0">
                <a:solidFill>
                  <a:srgbClr val="000000"/>
                </a:solidFill>
              </a:rPr>
              <a:t>. </a:t>
            </a:r>
            <a:endParaRPr b="1" dirty="0"/>
          </a:p>
          <a:p>
            <a:pPr marL="514350" indent="-514350">
              <a:buSzPct val="100000"/>
              <a:buAutoNum type="arabicPeriod"/>
              <a:defRPr sz="2800">
                <a:solidFill>
                  <a:srgbClr val="FF0000"/>
                </a:solidFill>
              </a:defRPr>
            </a:pPr>
            <a:r>
              <a:rPr dirty="0" err="1"/>
              <a:t>Ваша</a:t>
            </a:r>
            <a:r>
              <a:rPr dirty="0"/>
              <a:t> </a:t>
            </a:r>
            <a:r>
              <a:rPr b="1" dirty="0" err="1">
                <a:effectLst>
                  <a:outerShdw blurRad="38100" dist="38100" dir="2700000" rotWithShape="0">
                    <a:srgbClr val="000000">
                      <a:alpha val="43137"/>
                    </a:srgbClr>
                  </a:outerShdw>
                </a:effectLst>
              </a:rPr>
              <a:t>уверенность</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в</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себе</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и</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своих</a:t>
            </a:r>
            <a:r>
              <a:rPr b="1" dirty="0">
                <a:effectLst>
                  <a:outerShdw blurRad="38100" dist="38100" dir="2700000" rotWithShape="0">
                    <a:srgbClr val="000000">
                      <a:alpha val="43137"/>
                    </a:srgbClr>
                  </a:outerShdw>
                </a:effectLst>
              </a:rPr>
              <a:t> </a:t>
            </a:r>
            <a:r>
              <a:rPr b="1" dirty="0" err="1">
                <a:effectLst>
                  <a:outerShdw blurRad="38100" dist="38100" dir="2700000" rotWithShape="0">
                    <a:srgbClr val="000000">
                      <a:alpha val="43137"/>
                    </a:srgbClr>
                  </a:outerShdw>
                </a:effectLst>
              </a:rPr>
              <a:t>силах</a:t>
            </a:r>
            <a:r>
              <a:rPr b="1" dirty="0">
                <a:effectLst>
                  <a:outerShdw blurRad="38100" dist="38100" dir="2700000" rotWithShape="0">
                    <a:srgbClr val="000000">
                      <a:alpha val="43137"/>
                    </a:srgbClr>
                  </a:outerShdw>
                </a:effectLst>
              </a:rPr>
              <a:t> </a:t>
            </a:r>
            <a:r>
              <a:rPr dirty="0" err="1">
                <a:solidFill>
                  <a:srgbClr val="000000"/>
                </a:solidFill>
              </a:rPr>
              <a:t>возрастет</a:t>
            </a:r>
            <a:r>
              <a:rPr dirty="0">
                <a:solidFill>
                  <a:srgbClr val="000000"/>
                </a:solidFill>
              </a:rPr>
              <a:t>. </a:t>
            </a:r>
          </a:p>
          <a:p>
            <a:pPr marL="514350" indent="-514350">
              <a:buSzPct val="100000"/>
              <a:buAutoNum type="arabicPeriod"/>
              <a:defRPr sz="2800">
                <a:solidFill>
                  <a:srgbClr val="FF0000"/>
                </a:solidFill>
              </a:defRPr>
            </a:pPr>
            <a:r>
              <a:rPr dirty="0" err="1"/>
              <a:t>Ваша</a:t>
            </a:r>
            <a:r>
              <a:rPr dirty="0"/>
              <a:t> </a:t>
            </a:r>
            <a:r>
              <a:rPr b="1" dirty="0" err="1">
                <a:effectLst>
                  <a:outerShdw blurRad="38100" dist="38100" dir="2700000" rotWithShape="0">
                    <a:srgbClr val="000000">
                      <a:alpha val="43137"/>
                    </a:srgbClr>
                  </a:outerShdw>
                </a:effectLst>
              </a:rPr>
              <a:t>вера</a:t>
            </a:r>
            <a:r>
              <a:rPr b="1" dirty="0">
                <a:effectLst>
                  <a:outerShdw blurRad="38100" dist="38100" dir="2700000" rotWithShape="0">
                    <a:srgbClr val="000000">
                      <a:alpha val="43137"/>
                    </a:srgbClr>
                  </a:outerShdw>
                </a:effectLst>
              </a:rPr>
              <a:t> </a:t>
            </a:r>
            <a:r>
              <a:rPr lang="ru-RU" dirty="0">
                <a:effectLst>
                  <a:outerShdw blurRad="38100" dist="38100" dir="2700000" rotWithShape="0">
                    <a:srgbClr val="000000">
                      <a:alpha val="43137"/>
                    </a:srgbClr>
                  </a:outerShdw>
                </a:effectLst>
              </a:rPr>
              <a:t>окрепнет</a:t>
            </a:r>
            <a:r>
              <a:rPr dirty="0">
                <a:solidFill>
                  <a:srgbClr val="000000"/>
                </a:solidFill>
              </a:rPr>
              <a:t>. - </a:t>
            </a:r>
            <a:r>
              <a:rPr dirty="0" err="1">
                <a:solidFill>
                  <a:srgbClr val="000000"/>
                </a:solidFill>
              </a:rPr>
              <a:t>Чак</a:t>
            </a:r>
            <a:r>
              <a:rPr dirty="0">
                <a:solidFill>
                  <a:srgbClr val="000000"/>
                </a:solidFill>
              </a:rPr>
              <a:t> </a:t>
            </a:r>
            <a:r>
              <a:rPr dirty="0" err="1">
                <a:solidFill>
                  <a:srgbClr val="000000"/>
                </a:solidFill>
              </a:rPr>
              <a:t>Суиндолл</a:t>
            </a:r>
            <a:endParaRPr b="1" dirty="0"/>
          </a:p>
        </p:txBody>
      </p:sp>
    </p:spTree>
    <p:extLst>
      <p:ext uri="{BB962C8B-B14F-4D97-AF65-F5344CB8AC3E}">
        <p14:creationId xmlns:p14="http://schemas.microsoft.com/office/powerpoint/2010/main" val="542996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66221-883C-A04C-A970-79DF3B369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767A199-6541-8DF5-5B2F-A377F4046D82}"/>
              </a:ext>
            </a:extLst>
          </p:cNvPr>
          <p:cNvSpPr txBox="1"/>
          <p:nvPr/>
        </p:nvSpPr>
        <p:spPr>
          <a:xfrm>
            <a:off x="7454900" y="4469647"/>
            <a:ext cx="68910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Э. </a:t>
            </a:r>
            <a:r>
              <a:rPr lang="ru-RU" kern="0" dirty="0">
                <a:solidFill>
                  <a:prstClr val="black"/>
                </a:solidFill>
                <a:latin typeface="Times New Roman" panose="02020603050405020304" pitchFamily="18" charset="0"/>
                <a:ea typeface="Times New Roman" panose="02020603050405020304" pitchFamily="18" charset="0"/>
              </a:rPr>
              <a:t>Уайт, «Наше высшее призвание»</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6">
            <a:extLst>
              <a:ext uri="{FF2B5EF4-FFF2-40B4-BE49-F238E27FC236}">
                <a16:creationId xmlns:a16="http://schemas.microsoft.com/office/drawing/2014/main" id="{60E01CA4-7EFE-267E-E4A6-9D62DF805ED6}"/>
              </a:ext>
            </a:extLst>
          </p:cNvPr>
          <p:cNvSpPr txBox="1"/>
          <p:nvPr/>
        </p:nvSpPr>
        <p:spPr>
          <a:xfrm>
            <a:off x="45719" y="683994"/>
            <a:ext cx="11414309"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8000" b="1">
                <a:solidFill>
                  <a:srgbClr val="2F5597"/>
                </a:solidFill>
                <a:latin typeface="Overlock-Black"/>
                <a:ea typeface="Overlock-Black"/>
                <a:cs typeface="Overlock-Black"/>
                <a:sym typeface="Overlock-Black"/>
              </a:defRPr>
            </a:pPr>
            <a:r>
              <a:rPr dirty="0" err="1"/>
              <a:t>Ум</a:t>
            </a:r>
            <a:r>
              <a:rPr dirty="0"/>
              <a:t> </a:t>
            </a:r>
            <a:r>
              <a:rPr dirty="0" err="1">
                <a:solidFill>
                  <a:srgbClr val="C00000"/>
                </a:solidFill>
              </a:rPr>
              <a:t>всех</a:t>
            </a:r>
            <a:r>
              <a:rPr dirty="0">
                <a:solidFill>
                  <a:srgbClr val="C00000"/>
                </a:solidFill>
              </a:rPr>
              <a:t>, </a:t>
            </a:r>
            <a:r>
              <a:rPr dirty="0" err="1">
                <a:solidFill>
                  <a:srgbClr val="C00000"/>
                </a:solidFill>
              </a:rPr>
              <a:t>кто</a:t>
            </a:r>
            <a:r>
              <a:rPr dirty="0">
                <a:solidFill>
                  <a:srgbClr val="C00000"/>
                </a:solidFill>
              </a:rPr>
              <a:t> </a:t>
            </a:r>
            <a:r>
              <a:rPr dirty="0" err="1">
                <a:solidFill>
                  <a:srgbClr val="C00000"/>
                </a:solidFill>
              </a:rPr>
              <a:t>изучает</a:t>
            </a:r>
            <a:r>
              <a:rPr dirty="0">
                <a:solidFill>
                  <a:srgbClr val="C00000"/>
                </a:solidFill>
              </a:rPr>
              <a:t> </a:t>
            </a:r>
            <a:r>
              <a:rPr dirty="0" err="1">
                <a:solidFill>
                  <a:srgbClr val="C00000"/>
                </a:solidFill>
              </a:rPr>
              <a:t>Слово</a:t>
            </a:r>
            <a:r>
              <a:rPr dirty="0">
                <a:solidFill>
                  <a:srgbClr val="C00000"/>
                </a:solidFill>
              </a:rPr>
              <a:t> </a:t>
            </a:r>
            <a:r>
              <a:rPr dirty="0" err="1">
                <a:solidFill>
                  <a:srgbClr val="C00000"/>
                </a:solidFill>
              </a:rPr>
              <a:t>Божье</a:t>
            </a:r>
            <a:r>
              <a:rPr dirty="0"/>
              <a:t>, </a:t>
            </a:r>
            <a:r>
              <a:rPr dirty="0" err="1"/>
              <a:t>будет</a:t>
            </a:r>
            <a:r>
              <a:rPr dirty="0"/>
              <a:t> </a:t>
            </a:r>
            <a:r>
              <a:rPr lang="ru-RU" dirty="0"/>
              <a:t>развиваться</a:t>
            </a:r>
            <a:r>
              <a:rPr dirty="0">
                <a:solidFill>
                  <a:srgbClr val="1F4E79"/>
                </a:solidFill>
              </a:rPr>
              <a:t>. </a:t>
            </a:r>
          </a:p>
        </p:txBody>
      </p:sp>
    </p:spTree>
    <p:extLst>
      <p:ext uri="{BB962C8B-B14F-4D97-AF65-F5344CB8AC3E}">
        <p14:creationId xmlns:p14="http://schemas.microsoft.com/office/powerpoint/2010/main" val="169369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06ACB-41C5-9A25-FE0B-488D9800E3D4}"/>
            </a:ext>
          </a:extLst>
        </p:cNvPr>
        <p:cNvGrpSpPr/>
        <p:nvPr/>
      </p:nvGrpSpPr>
      <p:grpSpPr>
        <a:xfrm>
          <a:off x="0" y="0"/>
          <a:ext cx="0" cy="0"/>
          <a:chOff x="0" y="0"/>
          <a:chExt cx="0" cy="0"/>
        </a:xfrm>
      </p:grpSpPr>
    </p:spTree>
    <p:extLst>
      <p:ext uri="{BB962C8B-B14F-4D97-AF65-F5344CB8AC3E}">
        <p14:creationId xmlns:p14="http://schemas.microsoft.com/office/powerpoint/2010/main" val="147295699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4563E8-8FF1-55C3-1029-D45C67A842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 y="0"/>
            <a:ext cx="12191977" cy="6858022"/>
          </a:xfrm>
          <a:prstGeom prst="rect">
            <a:avLst/>
          </a:prstGeom>
        </p:spPr>
      </p:pic>
      <p:sp>
        <p:nvSpPr>
          <p:cNvPr id="2" name="Title 1">
            <a:extLst>
              <a:ext uri="{FF2B5EF4-FFF2-40B4-BE49-F238E27FC236}">
                <a16:creationId xmlns:a16="http://schemas.microsoft.com/office/drawing/2014/main" id="{5E27494C-B322-8708-18BD-72EBFA3ADFC2}"/>
              </a:ext>
            </a:extLst>
          </p:cNvPr>
          <p:cNvSpPr>
            <a:spLocks noGrp="1"/>
          </p:cNvSpPr>
          <p:nvPr>
            <p:ph type="ctrTitle"/>
          </p:nvPr>
        </p:nvSpPr>
        <p:spPr>
          <a:xfrm>
            <a:off x="2444844" y="231390"/>
            <a:ext cx="7600856" cy="3569242"/>
          </a:xfrm>
        </p:spPr>
        <p:txBody>
          <a:bodyPr anchor="t">
            <a:normAutofit/>
          </a:bodyPr>
          <a:lstStyle/>
          <a:p>
            <a:pPr algn="l"/>
            <a:r>
              <a:rPr lang="en-US" sz="7200" b="1" dirty="0">
                <a:ln>
                  <a:solidFill>
                    <a:schemeClr val="tx1"/>
                  </a:solidFill>
                </a:ln>
                <a:solidFill>
                  <a:srgbClr val="FFFFFF"/>
                </a:solidFill>
                <a:effectLst>
                  <a:outerShdw blurRad="50800" dist="38100" dir="2700000" algn="tl" rotWithShape="0">
                    <a:prstClr val="black">
                      <a:alpha val="40000"/>
                    </a:prstClr>
                  </a:outerShdw>
                </a:effectLst>
                <a:latin typeface="Calibri" panose="020F0502020204030204" pitchFamily="34" charset="0"/>
              </a:rPr>
              <a:t>3. </a:t>
            </a:r>
            <a:r>
              <a:rPr lang="ru-RU" sz="7200" b="1" dirty="0">
                <a:ln>
                  <a:solidFill>
                    <a:schemeClr val="tx1"/>
                  </a:solidFill>
                </a:ln>
                <a:solidFill>
                  <a:srgbClr val="FFFFFF"/>
                </a:solidFill>
                <a:effectLst>
                  <a:outerShdw blurRad="50800" dist="38100" dir="2700000" algn="tl" rotWithShape="0">
                    <a:prstClr val="black">
                      <a:alpha val="40000"/>
                    </a:prstClr>
                  </a:outerShdw>
                </a:effectLst>
                <a:latin typeface="Calibri" panose="020F0502020204030204" pitchFamily="34" charset="0"/>
              </a:rPr>
              <a:t>Переписывайте Библию от руки</a:t>
            </a:r>
            <a:r>
              <a:rPr lang="en-US" sz="7200" b="1" dirty="0">
                <a:ln>
                  <a:solidFill>
                    <a:schemeClr val="tx1"/>
                  </a:solidFill>
                </a:ln>
                <a:solidFill>
                  <a:srgbClr val="FFFFFF"/>
                </a:solidFill>
                <a:effectLst>
                  <a:outerShdw blurRad="50800" dist="38100" dir="2700000" algn="tl" rotWithShape="0">
                    <a:prstClr val="black">
                      <a:alpha val="40000"/>
                    </a:prstClr>
                  </a:outerShdw>
                </a:effectLst>
                <a:latin typeface="Calibri" panose="020F0502020204030204" pitchFamily="34" charset="0"/>
              </a:rPr>
              <a:t>.</a:t>
            </a:r>
          </a:p>
        </p:txBody>
      </p:sp>
      <p:sp>
        <p:nvSpPr>
          <p:cNvPr id="3" name="Subtitle 2">
            <a:extLst>
              <a:ext uri="{FF2B5EF4-FFF2-40B4-BE49-F238E27FC236}">
                <a16:creationId xmlns:a16="http://schemas.microsoft.com/office/drawing/2014/main" id="{C548F6FA-0DBD-459B-7A24-5942BD9A2178}"/>
              </a:ext>
            </a:extLst>
          </p:cNvPr>
          <p:cNvSpPr>
            <a:spLocks noGrp="1"/>
          </p:cNvSpPr>
          <p:nvPr>
            <p:ph type="subTitle" idx="1"/>
          </p:nvPr>
        </p:nvSpPr>
        <p:spPr>
          <a:xfrm>
            <a:off x="643466" y="4551037"/>
            <a:ext cx="5449479" cy="1578054"/>
          </a:xfrm>
        </p:spPr>
        <p:txBody>
          <a:bodyPr anchor="b">
            <a:normAutofit/>
          </a:bodyPr>
          <a:lstStyle/>
          <a:p>
            <a:pPr algn="l"/>
            <a:endParaRPr lang="en-US">
              <a:solidFill>
                <a:srgbClr val="FFFFFF"/>
              </a:solidFill>
            </a:endParaRPr>
          </a:p>
        </p:txBody>
      </p:sp>
    </p:spTree>
    <p:extLst>
      <p:ext uri="{BB962C8B-B14F-4D97-AF65-F5344CB8AC3E}">
        <p14:creationId xmlns:p14="http://schemas.microsoft.com/office/powerpoint/2010/main" val="1537025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25D389B-3994-F227-4A68-9B52FC12AC20}"/>
              </a:ext>
            </a:extLst>
          </p:cNvPr>
          <p:cNvSpPr txBox="1"/>
          <p:nvPr/>
        </p:nvSpPr>
        <p:spPr>
          <a:xfrm>
            <a:off x="888125" y="561881"/>
            <a:ext cx="9994350" cy="3416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5400" b="1">
                <a:solidFill>
                  <a:srgbClr val="FFFFFF"/>
                </a:solidFill>
                <a:latin typeface="Chalkboard"/>
                <a:ea typeface="Chalkboard"/>
                <a:cs typeface="Chalkboard"/>
                <a:sym typeface="Chalkboard"/>
              </a:defRPr>
            </a:pPr>
            <a:endParaRPr dirty="0">
              <a:latin typeface="Calibri" panose="020F0502020204030204" pitchFamily="34" charset="0"/>
              <a:cs typeface="Calibri" panose="020F0502020204030204" pitchFamily="34" charset="0"/>
            </a:endParaRPr>
          </a:p>
          <a:p>
            <a:pPr marL="800100" lvl="1" indent="-342900">
              <a:buSzPct val="100000"/>
              <a:buAutoNum type="arabicPeriod"/>
              <a:tabLst>
                <a:tab pos="457200" algn="l"/>
              </a:tabLst>
              <a:defRPr sz="5400" b="1">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Напишите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руки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стихи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из</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Библии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которые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хотите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заучивать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ежедневно</a:t>
            </a:r>
            <a:r>
              <a:rP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04355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8EC7FE3-6BF1-A4C1-2231-0A01280D651B}"/>
              </a:ext>
            </a:extLst>
          </p:cNvPr>
          <p:cNvSpPr txBox="1"/>
          <p:nvPr/>
        </p:nvSpPr>
        <p:spPr>
          <a:xfrm>
            <a:off x="352867" y="405763"/>
            <a:ext cx="10574214" cy="4247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5400" b="1">
                <a:solidFill>
                  <a:srgbClr val="FFFFFF"/>
                </a:solidFill>
                <a:latin typeface="Chalkboard"/>
                <a:ea typeface="Chalkboard"/>
                <a:cs typeface="Chalkboard"/>
                <a:sym typeface="Chalkboard"/>
              </a:defRPr>
            </a:pPr>
            <a:endParaRPr dirty="0">
              <a:latin typeface="Calibri" panose="020F0502020204030204" pitchFamily="34" charset="0"/>
              <a:cs typeface="Calibri" panose="020F0502020204030204" pitchFamily="34" charset="0"/>
            </a:endParaRPr>
          </a:p>
          <a:p>
            <a:pPr lvl="1">
              <a:tabLst>
                <a:tab pos="457200" algn="l"/>
              </a:tabLst>
              <a:defRPr sz="5400"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2. </a:t>
            </a:r>
            <a:r>
              <a:rPr dirty="0" err="1">
                <a:latin typeface="Calibri" panose="020F0502020204030204" pitchFamily="34" charset="0"/>
                <a:cs typeface="Calibri" panose="020F0502020204030204" pitchFamily="34" charset="0"/>
              </a:rPr>
              <a:t>Напишите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пару</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предложений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попросив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у</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Бога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духовной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мудрости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для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запоминания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Слова</a:t>
            </a:r>
            <a:r>
              <a:rP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3900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7932FD8-1AEB-EAD1-E53A-A7389FD54C3E}"/>
              </a:ext>
            </a:extLst>
          </p:cNvPr>
          <p:cNvSpPr txBox="1"/>
          <p:nvPr/>
        </p:nvSpPr>
        <p:spPr>
          <a:xfrm>
            <a:off x="352865" y="405763"/>
            <a:ext cx="11466313"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0" b="1">
                <a:solidFill>
                  <a:srgbClr val="FFFFFF"/>
                </a:solidFill>
                <a:latin typeface="Chalkboard"/>
                <a:ea typeface="Chalkboard"/>
                <a:cs typeface="Chalkboard"/>
                <a:sym typeface="Chalkboard"/>
              </a:defRPr>
            </a:pPr>
            <a:endParaRPr dirty="0">
              <a:latin typeface="Calibri" panose="020F0502020204030204" pitchFamily="34" charset="0"/>
              <a:cs typeface="Calibri" panose="020F0502020204030204" pitchFamily="34" charset="0"/>
            </a:endParaRPr>
          </a:p>
          <a:p>
            <a:pPr lvl="1">
              <a:tabLst>
                <a:tab pos="457200" algn="l"/>
              </a:tabLst>
              <a:defRPr sz="6000"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3. </a:t>
            </a:r>
            <a:r>
              <a:rPr dirty="0" err="1">
                <a:latin typeface="Calibri" panose="020F0502020204030204" pitchFamily="34" charset="0"/>
                <a:cs typeface="Calibri" panose="020F0502020204030204" pitchFamily="34" charset="0"/>
              </a:rPr>
              <a:t>Выписывая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библейский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стих</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попросите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Святого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Духа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помочь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вам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закрепить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памяти</a:t>
            </a:r>
            <a:r>
              <a:rPr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35298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A56005-A7D2-B912-E7FB-E0E29781F0B4}"/>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3755119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EA7761A4-FB19-BC60-10E7-7C9DC2B93DEB}"/>
              </a:ext>
            </a:extLst>
          </p:cNvPr>
          <p:cNvSpPr>
            <a:spLocks noGrp="1"/>
          </p:cNvSpPr>
          <p:nvPr>
            <p:ph type="title"/>
          </p:nvPr>
        </p:nvSpPr>
        <p:spPr/>
        <p:txBody>
          <a:bodyPr/>
          <a:lstStyle/>
          <a:p>
            <a:endParaRPr lang="ru-US"/>
          </a:p>
        </p:txBody>
      </p:sp>
      <p:sp>
        <p:nvSpPr>
          <p:cNvPr id="4" name="Rectangle 3">
            <a:extLst>
              <a:ext uri="{FF2B5EF4-FFF2-40B4-BE49-F238E27FC236}">
                <a16:creationId xmlns:a16="http://schemas.microsoft.com/office/drawing/2014/main" id="{5489DDDB-8857-15E2-441A-118F1DDF1C9D}"/>
              </a:ext>
            </a:extLst>
          </p:cNvPr>
          <p:cNvSpPr txBox="1">
            <a:spLocks/>
          </p:cNvSpPr>
          <p:nvPr/>
        </p:nvSpPr>
        <p:spPr>
          <a:xfrm>
            <a:off x="1526345" y="1690688"/>
            <a:ext cx="9829801" cy="3871912"/>
          </a:xfrm>
          <a:prstGeom prst="rect">
            <a:avLst/>
          </a:prstGeom>
        </p:spPr>
        <p:txBody>
          <a:bodyPr vert="horz" lIns="91440" tIns="45720" rIns="91440" bIns="45720" rtlCol="0" anchor="ctr">
            <a:noAutofit/>
          </a:bodyPr>
          <a:lstStyle>
            <a:lvl1pPr algn="l" defTabSz="365760" rtl="0" eaLnBrk="1" latinLnBrk="0" hangingPunct="1">
              <a:lnSpc>
                <a:spcPct val="90000"/>
              </a:lnSpc>
              <a:spcBef>
                <a:spcPct val="0"/>
              </a:spcBef>
              <a:buNone/>
              <a:defRPr sz="2160" b="1" kern="1200">
                <a:solidFill>
                  <a:srgbClr val="FFFFFF"/>
                </a:solidFill>
                <a:latin typeface="Chalkboard"/>
                <a:ea typeface="Chalkboard"/>
                <a:cs typeface="Chalkboard"/>
                <a:sym typeface="Chalkboard"/>
              </a:defRPr>
            </a:lvl1pPr>
          </a:lstStyle>
          <a:p>
            <a:r>
              <a:rPr lang="ru-RU" sz="5400" dirty="0">
                <a:latin typeface="Calibri" panose="020F0502020204030204" pitchFamily="34" charset="0"/>
                <a:cs typeface="Calibri" panose="020F0502020204030204" pitchFamily="34" charset="0"/>
              </a:rPr>
              <a:t>Христианская жизнь - это борьба и поход, но победа, которую мы должны одержать, не достигается человеческой силой. </a:t>
            </a:r>
          </a:p>
        </p:txBody>
      </p:sp>
    </p:spTree>
    <p:extLst>
      <p:ext uri="{BB962C8B-B14F-4D97-AF65-F5344CB8AC3E}">
        <p14:creationId xmlns:p14="http://schemas.microsoft.com/office/powerpoint/2010/main" val="198989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electronic devices on a table&#10;&#10;AI-generated content may be incorrect.">
            <a:extLst>
              <a:ext uri="{FF2B5EF4-FFF2-40B4-BE49-F238E27FC236}">
                <a16:creationId xmlns:a16="http://schemas.microsoft.com/office/drawing/2014/main" id="{545BE65C-0843-67A2-74A3-0C7CA569BD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0578227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8A14731F-A0D1-86CB-FA3F-6DDEF42C268E}"/>
              </a:ext>
            </a:extLst>
          </p:cNvPr>
          <p:cNvSpPr>
            <a:spLocks noGrp="1"/>
          </p:cNvSpPr>
          <p:nvPr>
            <p:ph type="title"/>
          </p:nvPr>
        </p:nvSpPr>
        <p:spPr/>
        <p:txBody>
          <a:bodyPr/>
          <a:lstStyle/>
          <a:p>
            <a:endParaRPr lang="ru-US"/>
          </a:p>
        </p:txBody>
      </p:sp>
      <p:sp>
        <p:nvSpPr>
          <p:cNvPr id="4" name="Rectangle 3">
            <a:extLst>
              <a:ext uri="{FF2B5EF4-FFF2-40B4-BE49-F238E27FC236}">
                <a16:creationId xmlns:a16="http://schemas.microsoft.com/office/drawing/2014/main" id="{391A4776-EE69-C876-2156-C35842E02D25}"/>
              </a:ext>
            </a:extLst>
          </p:cNvPr>
          <p:cNvSpPr txBox="1">
            <a:spLocks/>
          </p:cNvSpPr>
          <p:nvPr/>
        </p:nvSpPr>
        <p:spPr>
          <a:xfrm>
            <a:off x="951913" y="1028700"/>
            <a:ext cx="9677401" cy="4800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86384">
              <a:defRPr sz="5676" b="1">
                <a:solidFill>
                  <a:srgbClr val="FFFFFF"/>
                </a:solidFill>
                <a:latin typeface="Chalkboard"/>
                <a:ea typeface="Chalkboard"/>
                <a:cs typeface="Chalkboard"/>
                <a:sym typeface="Chalkboard"/>
              </a:defRPr>
            </a:pPr>
            <a:r>
              <a:rPr lang="ru-RU" sz="5676" dirty="0">
                <a:solidFill>
                  <a:srgbClr val="FFFFFF"/>
                </a:solidFill>
                <a:latin typeface="Calibri" panose="020F0502020204030204" pitchFamily="34" charset="0"/>
                <a:ea typeface="Chalkboard"/>
                <a:cs typeface="Calibri" panose="020F0502020204030204" pitchFamily="34" charset="0"/>
                <a:sym typeface="Chalkboard"/>
              </a:rPr>
              <a:t>"Самая большая битва, которую нам предстоит вести, - это </a:t>
            </a:r>
            <a:r>
              <a:rPr lang="ru-RU" sz="5676" dirty="0">
                <a:solidFill>
                  <a:srgbClr val="FFD966"/>
                </a:solidFill>
                <a:latin typeface="Calibri" panose="020F0502020204030204" pitchFamily="34" charset="0"/>
                <a:ea typeface="Chalkboard"/>
                <a:cs typeface="Calibri" panose="020F0502020204030204" pitchFamily="34" charset="0"/>
                <a:sym typeface="Chalkboard"/>
              </a:rPr>
              <a:t>безоговорочное предание себя воле Божьей".</a:t>
            </a:r>
          </a:p>
        </p:txBody>
      </p:sp>
    </p:spTree>
    <p:extLst>
      <p:ext uri="{BB962C8B-B14F-4D97-AF65-F5344CB8AC3E}">
        <p14:creationId xmlns:p14="http://schemas.microsoft.com/office/powerpoint/2010/main" val="3224649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2E1B2AE-7E03-AA9A-C35C-E79691422D24}"/>
              </a:ext>
            </a:extLst>
          </p:cNvPr>
          <p:cNvSpPr>
            <a:spLocks noGrp="1"/>
          </p:cNvSpPr>
          <p:nvPr>
            <p:ph type="title"/>
          </p:nvPr>
        </p:nvSpPr>
        <p:spPr/>
        <p:txBody>
          <a:bodyPr/>
          <a:lstStyle/>
          <a:p>
            <a:endParaRPr lang="ru-US"/>
          </a:p>
        </p:txBody>
      </p:sp>
      <p:sp>
        <p:nvSpPr>
          <p:cNvPr id="5" name="Rectangle 3">
            <a:extLst>
              <a:ext uri="{FF2B5EF4-FFF2-40B4-BE49-F238E27FC236}">
                <a16:creationId xmlns:a16="http://schemas.microsoft.com/office/drawing/2014/main" id="{CE197F12-00E9-1B54-4EA5-40A9DA21023C}"/>
              </a:ext>
            </a:extLst>
          </p:cNvPr>
          <p:cNvSpPr txBox="1">
            <a:spLocks/>
          </p:cNvSpPr>
          <p:nvPr/>
        </p:nvSpPr>
        <p:spPr>
          <a:xfrm>
            <a:off x="807719" y="266700"/>
            <a:ext cx="10784059" cy="6324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96111">
              <a:defRPr sz="5292" b="1">
                <a:solidFill>
                  <a:srgbClr val="FFFFFF"/>
                </a:solidFill>
                <a:latin typeface="Chalkboard"/>
                <a:ea typeface="Chalkboard"/>
                <a:cs typeface="Chalkboard"/>
                <a:sym typeface="Chalkboard"/>
              </a:defRPr>
            </a:pPr>
            <a:r>
              <a:rPr lang="ru-RU" sz="5292" dirty="0">
                <a:solidFill>
                  <a:srgbClr val="FFFFFF"/>
                </a:solidFill>
                <a:latin typeface="Calibri" panose="020F0502020204030204" pitchFamily="34" charset="0"/>
                <a:ea typeface="Chalkboard"/>
                <a:cs typeface="Calibri" panose="020F0502020204030204" pitchFamily="34" charset="0"/>
                <a:sym typeface="Chalkboard"/>
              </a:rPr>
              <a:t>"Ветхая природа, рожденная от крови и по воле плоти, не может наследовать Царство Божье. Наследственные наклонности, прежние привычки должны быть оставлены".</a:t>
            </a:r>
            <a:br>
              <a:rPr lang="ru-RU" sz="5292" dirty="0">
                <a:solidFill>
                  <a:srgbClr val="FFFFFF"/>
                </a:solidFill>
                <a:latin typeface="Calibri" panose="020F0502020204030204" pitchFamily="34" charset="0"/>
                <a:ea typeface="Chalkboard"/>
                <a:cs typeface="Calibri" panose="020F0502020204030204" pitchFamily="34" charset="0"/>
                <a:sym typeface="Chalkboard"/>
              </a:rPr>
            </a:br>
            <a:r>
              <a:rPr lang="ru-RU" sz="2744" dirty="0">
                <a:solidFill>
                  <a:srgbClr val="FFFFFF"/>
                </a:solidFill>
                <a:latin typeface="Calibri" panose="020F0502020204030204" pitchFamily="34" charset="0"/>
                <a:ea typeface="Chalkboard"/>
                <a:cs typeface="Calibri" panose="020F0502020204030204" pitchFamily="34" charset="0"/>
                <a:sym typeface="Chalkboard"/>
              </a:rPr>
              <a:t> 		Мысли с горы благословения, стр. 141.2</a:t>
            </a:r>
          </a:p>
        </p:txBody>
      </p:sp>
    </p:spTree>
    <p:extLst>
      <p:ext uri="{BB962C8B-B14F-4D97-AF65-F5344CB8AC3E}">
        <p14:creationId xmlns:p14="http://schemas.microsoft.com/office/powerpoint/2010/main" val="16245284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1881AA5E-EC5F-FE2E-1027-5BACD80B89A9}"/>
              </a:ext>
            </a:extLst>
          </p:cNvPr>
          <p:cNvSpPr>
            <a:spLocks noGrp="1"/>
          </p:cNvSpPr>
          <p:nvPr>
            <p:ph type="title"/>
          </p:nvPr>
        </p:nvSpPr>
        <p:spPr/>
        <p:txBody>
          <a:bodyPr/>
          <a:lstStyle/>
          <a:p>
            <a:endParaRPr lang="ru-US"/>
          </a:p>
        </p:txBody>
      </p:sp>
      <p:sp>
        <p:nvSpPr>
          <p:cNvPr id="4" name="Rectangle 3">
            <a:extLst>
              <a:ext uri="{FF2B5EF4-FFF2-40B4-BE49-F238E27FC236}">
                <a16:creationId xmlns:a16="http://schemas.microsoft.com/office/drawing/2014/main" id="{4201D19D-60F9-F85E-7859-279308E0D898}"/>
              </a:ext>
            </a:extLst>
          </p:cNvPr>
          <p:cNvSpPr txBox="1">
            <a:spLocks/>
          </p:cNvSpPr>
          <p:nvPr/>
        </p:nvSpPr>
        <p:spPr>
          <a:xfrm>
            <a:off x="430822" y="863600"/>
            <a:ext cx="11049001" cy="5422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65760">
              <a:defRPr sz="2400" b="1">
                <a:solidFill>
                  <a:srgbClr val="FFFFFF"/>
                </a:solidFill>
                <a:latin typeface="Chalkboard"/>
                <a:ea typeface="Chalkboard"/>
                <a:cs typeface="Chalkboard"/>
                <a:sym typeface="Chalkboard"/>
              </a:defRPr>
            </a:pPr>
            <a:r>
              <a:rPr lang="ru-RU" sz="5400" dirty="0">
                <a:solidFill>
                  <a:srgbClr val="FFFFFF"/>
                </a:solidFill>
                <a:latin typeface="Calibri" panose="020F0502020204030204" pitchFamily="34" charset="0"/>
                <a:ea typeface="Chalkboard"/>
                <a:cs typeface="Calibri" panose="020F0502020204030204" pitchFamily="34" charset="0"/>
                <a:sym typeface="Chalkboard"/>
              </a:rPr>
              <a:t>"И увидел Господь, что велико развращение человеков на земле, </a:t>
            </a:r>
          </a:p>
          <a:p>
            <a:pPr defTabSz="365760">
              <a:defRPr sz="2400" b="1">
                <a:solidFill>
                  <a:srgbClr val="FFFFFF"/>
                </a:solidFill>
                <a:latin typeface="Chalkboard"/>
                <a:ea typeface="Chalkboard"/>
                <a:cs typeface="Chalkboard"/>
                <a:sym typeface="Chalkboard"/>
              </a:defRPr>
            </a:pPr>
            <a:r>
              <a:rPr lang="ru-RU" sz="5400" dirty="0">
                <a:solidFill>
                  <a:srgbClr val="FFFFFF"/>
                </a:solidFill>
                <a:latin typeface="Calibri" panose="020F0502020204030204" pitchFamily="34" charset="0"/>
                <a:ea typeface="Chalkboard"/>
                <a:cs typeface="Calibri" panose="020F0502020204030204" pitchFamily="34" charset="0"/>
                <a:sym typeface="Chalkboard"/>
              </a:rPr>
              <a:t>и что все мысли и помышления сердца их были зло во всякое время". </a:t>
            </a:r>
            <a:br>
              <a:rPr lang="ru-RU" sz="5400" dirty="0">
                <a:solidFill>
                  <a:srgbClr val="FFFFFF"/>
                </a:solidFill>
                <a:latin typeface="Calibri" panose="020F0502020204030204" pitchFamily="34" charset="0"/>
                <a:ea typeface="Chalkboard"/>
                <a:cs typeface="Calibri" panose="020F0502020204030204" pitchFamily="34" charset="0"/>
                <a:sym typeface="Chalkboard"/>
              </a:rPr>
            </a:br>
            <a:r>
              <a:rPr lang="ru-RU" sz="5400" dirty="0">
                <a:solidFill>
                  <a:srgbClr val="FFFFFF"/>
                </a:solidFill>
                <a:latin typeface="Calibri" panose="020F0502020204030204" pitchFamily="34" charset="0"/>
                <a:ea typeface="Chalkboard"/>
                <a:cs typeface="Calibri" panose="020F0502020204030204" pitchFamily="34" charset="0"/>
                <a:sym typeface="Chalkboard"/>
              </a:rPr>
              <a:t>	Бытие 6:5 </a:t>
            </a:r>
          </a:p>
        </p:txBody>
      </p:sp>
    </p:spTree>
    <p:extLst>
      <p:ext uri="{BB962C8B-B14F-4D97-AF65-F5344CB8AC3E}">
        <p14:creationId xmlns:p14="http://schemas.microsoft.com/office/powerpoint/2010/main" val="2571863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61B2E79C-4C96-753A-6727-511CDE943318}"/>
              </a:ext>
            </a:extLst>
          </p:cNvPr>
          <p:cNvSpPr>
            <a:spLocks noGrp="1"/>
          </p:cNvSpPr>
          <p:nvPr>
            <p:ph type="title"/>
          </p:nvPr>
        </p:nvSpPr>
        <p:spPr/>
        <p:txBody>
          <a:bodyPr/>
          <a:lstStyle/>
          <a:p>
            <a:endParaRPr lang="ru-US"/>
          </a:p>
        </p:txBody>
      </p:sp>
      <p:sp>
        <p:nvSpPr>
          <p:cNvPr id="4" name="Rectangle 3">
            <a:extLst>
              <a:ext uri="{FF2B5EF4-FFF2-40B4-BE49-F238E27FC236}">
                <a16:creationId xmlns:a16="http://schemas.microsoft.com/office/drawing/2014/main" id="{484625FC-2120-E541-6B71-821356B57AB1}"/>
              </a:ext>
            </a:extLst>
          </p:cNvPr>
          <p:cNvSpPr txBox="1">
            <a:spLocks/>
          </p:cNvSpPr>
          <p:nvPr/>
        </p:nvSpPr>
        <p:spPr>
          <a:xfrm>
            <a:off x="1219200" y="228600"/>
            <a:ext cx="9601200" cy="6096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sz="4800" b="1">
                <a:solidFill>
                  <a:srgbClr val="FFFFFF"/>
                </a:solidFill>
                <a:latin typeface="Chalkboard"/>
                <a:ea typeface="Chalkboard"/>
                <a:cs typeface="Chalkboard"/>
                <a:sym typeface="Chalkboard"/>
              </a:defRPr>
            </a:pPr>
            <a:r>
              <a:rPr lang="ru-RU" sz="4800" dirty="0">
                <a:solidFill>
                  <a:srgbClr val="FFFFFF"/>
                </a:solidFill>
                <a:latin typeface="Calibri" panose="020F0502020204030204" pitchFamily="34" charset="0"/>
                <a:ea typeface="Chalkboard"/>
                <a:cs typeface="Calibri" panose="020F0502020204030204" pitchFamily="34" charset="0"/>
                <a:sym typeface="Chalkboard"/>
              </a:rPr>
              <a:t>"Ко всякому, слушающему слово о Царствии и не разумеющему, приходит лукавый и похищает посеянное в сердце его — вот кого означает посеянное при дороге".</a:t>
            </a:r>
            <a:br>
              <a:rPr lang="ru-RU" sz="4800" dirty="0">
                <a:solidFill>
                  <a:srgbClr val="FFFFFF"/>
                </a:solidFill>
                <a:latin typeface="Calibri" panose="020F0502020204030204" pitchFamily="34" charset="0"/>
                <a:ea typeface="Chalkboard"/>
                <a:cs typeface="Calibri" panose="020F0502020204030204" pitchFamily="34" charset="0"/>
                <a:sym typeface="Chalkboard"/>
              </a:rPr>
            </a:br>
            <a:r>
              <a:rPr lang="ru-RU" dirty="0">
                <a:solidFill>
                  <a:srgbClr val="FFFFFF"/>
                </a:solidFill>
                <a:latin typeface="Calibri" panose="020F0502020204030204" pitchFamily="34" charset="0"/>
                <a:ea typeface="Chalkboard"/>
                <a:cs typeface="Calibri" panose="020F0502020204030204" pitchFamily="34" charset="0"/>
                <a:sym typeface="Chalkboard"/>
              </a:rPr>
              <a:t>				Матфея 13:19. </a:t>
            </a:r>
          </a:p>
        </p:txBody>
      </p:sp>
    </p:spTree>
    <p:extLst>
      <p:ext uri="{BB962C8B-B14F-4D97-AF65-F5344CB8AC3E}">
        <p14:creationId xmlns:p14="http://schemas.microsoft.com/office/powerpoint/2010/main" val="35508871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4226B67-0599-E1EE-AEFD-21ACC14B727F}"/>
              </a:ext>
            </a:extLst>
          </p:cNvPr>
          <p:cNvSpPr>
            <a:spLocks noGrp="1"/>
          </p:cNvSpPr>
          <p:nvPr>
            <p:ph type="title"/>
          </p:nvPr>
        </p:nvSpPr>
        <p:spPr/>
        <p:txBody>
          <a:bodyPr/>
          <a:lstStyle/>
          <a:p>
            <a:endParaRPr lang="ru-US"/>
          </a:p>
        </p:txBody>
      </p:sp>
      <p:sp>
        <p:nvSpPr>
          <p:cNvPr id="5" name="Rectangle 3">
            <a:extLst>
              <a:ext uri="{FF2B5EF4-FFF2-40B4-BE49-F238E27FC236}">
                <a16:creationId xmlns:a16="http://schemas.microsoft.com/office/drawing/2014/main" id="{F0047794-F686-F119-07E7-4DA546D3B161}"/>
              </a:ext>
            </a:extLst>
          </p:cNvPr>
          <p:cNvSpPr txBox="1">
            <a:spLocks/>
          </p:cNvSpPr>
          <p:nvPr/>
        </p:nvSpPr>
        <p:spPr>
          <a:xfrm>
            <a:off x="1209675" y="685800"/>
            <a:ext cx="9772650" cy="6172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850391">
              <a:defRPr sz="4464" b="1">
                <a:solidFill>
                  <a:srgbClr val="FFFFFF"/>
                </a:solidFill>
                <a:latin typeface="Chalkboard"/>
                <a:ea typeface="Chalkboard"/>
                <a:cs typeface="Chalkboard"/>
                <a:sym typeface="Chalkboard"/>
              </a:defRPr>
            </a:pPr>
            <a:r>
              <a:rPr lang="ru-RU" sz="4464" dirty="0">
                <a:solidFill>
                  <a:srgbClr val="FFFFFF"/>
                </a:solidFill>
                <a:latin typeface="Calibri" panose="020F0502020204030204" pitchFamily="34" charset="0"/>
                <a:ea typeface="Chalkboard"/>
                <a:cs typeface="Calibri" panose="020F0502020204030204" pitchFamily="34" charset="0"/>
                <a:sym typeface="Chalkboard"/>
              </a:rPr>
              <a:t> "Надвигается буря, буря, которая испытает веру каждого человека, какого бы рода она ни была. Верующие должны быть твердо укоренены во Христе, иначе они будут сбиты с пути той или иной фазой заблуждения".</a:t>
            </a:r>
            <a:br>
              <a:rPr lang="ru-RU" sz="4464" dirty="0">
                <a:solidFill>
                  <a:srgbClr val="FFFFFF"/>
                </a:solidFill>
                <a:latin typeface="Calibri" panose="020F0502020204030204" pitchFamily="34" charset="0"/>
                <a:ea typeface="Chalkboard"/>
                <a:cs typeface="Calibri" panose="020F0502020204030204" pitchFamily="34" charset="0"/>
                <a:sym typeface="Chalkboard"/>
              </a:rPr>
            </a:br>
            <a:br>
              <a:rPr lang="ru-RU" sz="4464" dirty="0">
                <a:solidFill>
                  <a:srgbClr val="FFFFFF"/>
                </a:solidFill>
                <a:latin typeface="Calibri" panose="020F0502020204030204" pitchFamily="34" charset="0"/>
                <a:ea typeface="Chalkboard"/>
                <a:cs typeface="Calibri" panose="020F0502020204030204" pitchFamily="34" charset="0"/>
                <a:sym typeface="Chalkboard"/>
              </a:rPr>
            </a:br>
            <a:r>
              <a:rPr lang="ru-RU" sz="2976" i="1" dirty="0">
                <a:solidFill>
                  <a:srgbClr val="FFFFFF"/>
                </a:solidFill>
                <a:latin typeface="Calibri Light"/>
                <a:ea typeface="Calibri Light"/>
                <a:cs typeface="Calibri Light"/>
                <a:sym typeface="Calibri Light"/>
              </a:rPr>
              <a:t>					Евангелизм</a:t>
            </a:r>
            <a:r>
              <a:rPr lang="ru-RU" sz="2976" dirty="0">
                <a:solidFill>
                  <a:srgbClr val="FFFFFF"/>
                </a:solidFill>
                <a:latin typeface="Calibri Light"/>
                <a:ea typeface="Calibri Light"/>
                <a:cs typeface="Calibri Light"/>
                <a:sym typeface="Calibri Light"/>
              </a:rPr>
              <a:t>, с. 361-2</a:t>
            </a:r>
          </a:p>
        </p:txBody>
      </p:sp>
    </p:spTree>
    <p:extLst>
      <p:ext uri="{BB962C8B-B14F-4D97-AF65-F5344CB8AC3E}">
        <p14:creationId xmlns:p14="http://schemas.microsoft.com/office/powerpoint/2010/main" val="1698238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83405CD5-4C32-E187-422D-0F340595912D}"/>
              </a:ext>
            </a:extLst>
          </p:cNvPr>
          <p:cNvSpPr>
            <a:spLocks noGrp="1"/>
          </p:cNvSpPr>
          <p:nvPr>
            <p:ph type="title"/>
          </p:nvPr>
        </p:nvSpPr>
        <p:spPr/>
        <p:txBody>
          <a:bodyPr/>
          <a:lstStyle/>
          <a:p>
            <a:endParaRPr lang="ru-US"/>
          </a:p>
        </p:txBody>
      </p:sp>
      <p:sp>
        <p:nvSpPr>
          <p:cNvPr id="5" name="Title 1">
            <a:extLst>
              <a:ext uri="{FF2B5EF4-FFF2-40B4-BE49-F238E27FC236}">
                <a16:creationId xmlns:a16="http://schemas.microsoft.com/office/drawing/2014/main" id="{95A1DF65-693F-0539-FB20-7BA6B0BC6143}"/>
              </a:ext>
            </a:extLst>
          </p:cNvPr>
          <p:cNvSpPr txBox="1">
            <a:spLocks/>
          </p:cNvSpPr>
          <p:nvPr/>
        </p:nvSpPr>
        <p:spPr>
          <a:xfrm>
            <a:off x="838200" y="1323975"/>
            <a:ext cx="10515601" cy="5168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65760">
              <a:defRPr sz="1920" b="1">
                <a:solidFill>
                  <a:srgbClr val="FFFFFF"/>
                </a:solidFill>
                <a:latin typeface="Chalkboard"/>
                <a:ea typeface="Chalkboard"/>
                <a:cs typeface="Chalkboard"/>
                <a:sym typeface="Chalkboard"/>
              </a:defRPr>
            </a:pPr>
            <a:r>
              <a:rPr lang="ru-RU" sz="3600" dirty="0">
                <a:solidFill>
                  <a:srgbClr val="FFFFFF"/>
                </a:solidFill>
                <a:latin typeface="Calibri" panose="020F0502020204030204" pitchFamily="34" charset="0"/>
                <a:ea typeface="Chalkboard"/>
                <a:cs typeface="Calibri" panose="020F0502020204030204" pitchFamily="34" charset="0"/>
                <a:sym typeface="Chalkboard"/>
              </a:rPr>
              <a:t>Сила Библии:</a:t>
            </a:r>
            <a:br>
              <a:rPr lang="ru-RU" sz="3600" dirty="0">
                <a:solidFill>
                  <a:srgbClr val="FFFFFF"/>
                </a:solidFill>
                <a:latin typeface="Calibri" panose="020F0502020204030204" pitchFamily="34" charset="0"/>
                <a:ea typeface="Chalkboard"/>
                <a:cs typeface="Calibri" panose="020F0502020204030204" pitchFamily="34" charset="0"/>
                <a:sym typeface="Chalkboard"/>
              </a:rPr>
            </a:br>
            <a:br>
              <a:rPr lang="ru-RU" sz="3600" dirty="0">
                <a:solidFill>
                  <a:srgbClr val="FFFFFF"/>
                </a:solidFill>
                <a:latin typeface="Calibri" panose="020F0502020204030204" pitchFamily="34" charset="0"/>
                <a:ea typeface="Chalkboard"/>
                <a:cs typeface="Calibri" panose="020F0502020204030204" pitchFamily="34" charset="0"/>
                <a:sym typeface="Chalkboard"/>
              </a:rPr>
            </a:br>
            <a:r>
              <a:rPr lang="ru-RU" sz="3600" dirty="0">
                <a:solidFill>
                  <a:srgbClr val="FFD966"/>
                </a:solidFill>
                <a:latin typeface="Calibri" panose="020F0502020204030204" pitchFamily="34" charset="0"/>
                <a:ea typeface="Chalkboard"/>
                <a:cs typeface="Calibri" panose="020F0502020204030204" pitchFamily="34" charset="0"/>
                <a:sym typeface="Chalkboard"/>
              </a:rPr>
              <a:t>1.   Библия - единственное правило веры и учения.</a:t>
            </a:r>
            <a:br>
              <a:rPr lang="ru-RU" sz="3600" dirty="0">
                <a:solidFill>
                  <a:srgbClr val="FFD966"/>
                </a:solidFill>
                <a:latin typeface="Calibri" panose="020F0502020204030204" pitchFamily="34" charset="0"/>
                <a:ea typeface="Chalkboard"/>
                <a:cs typeface="Calibri" panose="020F0502020204030204" pitchFamily="34" charset="0"/>
                <a:sym typeface="Chalkboard"/>
              </a:rPr>
            </a:br>
            <a:br>
              <a:rPr lang="ru-RU" sz="3600" dirty="0">
                <a:solidFill>
                  <a:srgbClr val="FFD966"/>
                </a:solidFill>
                <a:latin typeface="Calibri" panose="020F0502020204030204" pitchFamily="34" charset="0"/>
                <a:ea typeface="Chalkboard"/>
                <a:cs typeface="Calibri" panose="020F0502020204030204" pitchFamily="34" charset="0"/>
                <a:sym typeface="Chalkboard"/>
              </a:rPr>
            </a:br>
            <a:r>
              <a:rPr lang="ru-RU" sz="3600" dirty="0">
                <a:solidFill>
                  <a:srgbClr val="FFD966"/>
                </a:solidFill>
                <a:latin typeface="Calibri" panose="020F0502020204030204" pitchFamily="34" charset="0"/>
                <a:ea typeface="Chalkboard"/>
                <a:cs typeface="Calibri" panose="020F0502020204030204" pitchFamily="34" charset="0"/>
                <a:sym typeface="Chalkboard"/>
              </a:rPr>
              <a:t>2.  Она заряжает энергией разум и укрепляет интеллект.</a:t>
            </a:r>
            <a:br>
              <a:rPr lang="ru-RU" sz="3600" dirty="0">
                <a:solidFill>
                  <a:srgbClr val="FFD966"/>
                </a:solidFill>
                <a:latin typeface="Calibri" panose="020F0502020204030204" pitchFamily="34" charset="0"/>
                <a:ea typeface="Chalkboard"/>
                <a:cs typeface="Calibri" panose="020F0502020204030204" pitchFamily="34" charset="0"/>
                <a:sym typeface="Chalkboard"/>
              </a:rPr>
            </a:br>
            <a:br>
              <a:rPr lang="ru-RU" sz="3600" dirty="0">
                <a:solidFill>
                  <a:srgbClr val="FFD966"/>
                </a:solidFill>
                <a:latin typeface="Calibri" panose="020F0502020204030204" pitchFamily="34" charset="0"/>
                <a:ea typeface="Chalkboard"/>
                <a:cs typeface="Calibri" panose="020F0502020204030204" pitchFamily="34" charset="0"/>
                <a:sym typeface="Chalkboard"/>
              </a:rPr>
            </a:br>
            <a:r>
              <a:rPr lang="ru-RU" sz="3600" dirty="0">
                <a:solidFill>
                  <a:srgbClr val="FFD966"/>
                </a:solidFill>
                <a:latin typeface="Calibri" panose="020F0502020204030204" pitchFamily="34" charset="0"/>
                <a:ea typeface="Chalkboard"/>
                <a:cs typeface="Calibri" panose="020F0502020204030204" pitchFamily="34" charset="0"/>
                <a:sym typeface="Chalkboard"/>
              </a:rPr>
              <a:t>3. 	При правильном изучении она способна возвысить мысли, придать бодрость способностям и сформировать характер, отражающий Иисуса Христа.</a:t>
            </a:r>
            <a:br>
              <a:rPr lang="ru-RU" sz="3600" dirty="0">
                <a:solidFill>
                  <a:srgbClr val="FFD966"/>
                </a:solidFill>
                <a:latin typeface="Calibri" panose="020F0502020204030204" pitchFamily="34" charset="0"/>
                <a:ea typeface="Chalkboard"/>
                <a:cs typeface="Calibri" panose="020F0502020204030204" pitchFamily="34" charset="0"/>
                <a:sym typeface="Chalkboard"/>
              </a:rPr>
            </a:br>
            <a:br>
              <a:rPr lang="ru-RU" sz="3600" dirty="0">
                <a:solidFill>
                  <a:srgbClr val="FFD966"/>
                </a:solidFill>
                <a:latin typeface="Calibri" panose="020F0502020204030204" pitchFamily="34" charset="0"/>
                <a:ea typeface="Chalkboard"/>
                <a:cs typeface="Calibri" panose="020F0502020204030204" pitchFamily="34" charset="0"/>
                <a:sym typeface="Chalkboard"/>
              </a:rPr>
            </a:br>
            <a:endParaRPr lang="ru-RU" sz="3600" dirty="0">
              <a:solidFill>
                <a:srgbClr val="FFD966"/>
              </a:solidFill>
              <a:latin typeface="Calibri" panose="020F0502020204030204" pitchFamily="34" charset="0"/>
              <a:ea typeface="Chalkboard"/>
              <a:cs typeface="Calibri" panose="020F0502020204030204" pitchFamily="34" charset="0"/>
              <a:sym typeface="Chalkboard"/>
            </a:endParaRPr>
          </a:p>
        </p:txBody>
      </p:sp>
    </p:spTree>
    <p:extLst>
      <p:ext uri="{BB962C8B-B14F-4D97-AF65-F5344CB8AC3E}">
        <p14:creationId xmlns:p14="http://schemas.microsoft.com/office/powerpoint/2010/main" val="15655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6D1F437-A975-0D4E-4434-8C8189BB68ED}"/>
              </a:ext>
            </a:extLst>
          </p:cNvPr>
          <p:cNvSpPr>
            <a:spLocks noGrp="1"/>
          </p:cNvSpPr>
          <p:nvPr>
            <p:ph type="title"/>
          </p:nvPr>
        </p:nvSpPr>
        <p:spPr/>
        <p:txBody>
          <a:bodyPr/>
          <a:lstStyle/>
          <a:p>
            <a:endParaRPr lang="ru-US"/>
          </a:p>
        </p:txBody>
      </p:sp>
      <p:sp>
        <p:nvSpPr>
          <p:cNvPr id="5" name="Rectangle 3">
            <a:extLst>
              <a:ext uri="{FF2B5EF4-FFF2-40B4-BE49-F238E27FC236}">
                <a16:creationId xmlns:a16="http://schemas.microsoft.com/office/drawing/2014/main" id="{31B4F9F5-CDD6-3949-B37E-54138D1F84B1}"/>
              </a:ext>
            </a:extLst>
          </p:cNvPr>
          <p:cNvSpPr txBox="1">
            <a:spLocks/>
          </p:cNvSpPr>
          <p:nvPr/>
        </p:nvSpPr>
        <p:spPr>
          <a:xfrm>
            <a:off x="1066800" y="228600"/>
            <a:ext cx="9772650" cy="6324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68095">
              <a:defRPr sz="3696">
                <a:solidFill>
                  <a:srgbClr val="FFFFFF"/>
                </a:solidFill>
                <a:latin typeface="Chalkboard"/>
                <a:ea typeface="Chalkboard"/>
                <a:cs typeface="Chalkboard"/>
                <a:sym typeface="Chalkboard"/>
              </a:defRPr>
            </a:pPr>
            <a:r>
              <a:rPr lang="ru-RU" sz="3696" b="1" dirty="0">
                <a:solidFill>
                  <a:srgbClr val="FFFFFF"/>
                </a:solidFill>
                <a:latin typeface="Calibri" panose="020F0502020204030204" pitchFamily="34" charset="0"/>
                <a:ea typeface="Chalkboard"/>
                <a:cs typeface="Calibri" panose="020F0502020204030204" pitchFamily="34" charset="0"/>
                <a:sym typeface="Chalkboard"/>
              </a:rPr>
              <a:t>"Было бы хорошо, если бы мы каждый день проводили один час в созерцании жизни Христа. Мы должны проходить ее пункт за пунктом и позволять воображению живо представлять каждую сцену, особенно заключительные эпизоды Его земной жизни".</a:t>
            </a:r>
            <a:br>
              <a:rPr lang="ru-RU" sz="3696" b="1" dirty="0">
                <a:solidFill>
                  <a:srgbClr val="FFFFFF"/>
                </a:solidFill>
                <a:latin typeface="Calibri" panose="020F0502020204030204" pitchFamily="34" charset="0"/>
                <a:ea typeface="Chalkboard"/>
                <a:cs typeface="Calibri" panose="020F0502020204030204" pitchFamily="34" charset="0"/>
                <a:sym typeface="Chalkboard"/>
              </a:rPr>
            </a:br>
            <a:br>
              <a:rPr lang="ru-RU" sz="3696" b="1" dirty="0">
                <a:solidFill>
                  <a:srgbClr val="FFFFFF"/>
                </a:solidFill>
                <a:latin typeface="Calibri" panose="020F0502020204030204" pitchFamily="34" charset="0"/>
                <a:ea typeface="Chalkboard"/>
                <a:cs typeface="Calibri" panose="020F0502020204030204" pitchFamily="34" charset="0"/>
                <a:sym typeface="Chalkboard"/>
              </a:rPr>
            </a:br>
            <a:r>
              <a:rPr lang="ru-RU" sz="3696" b="1" dirty="0">
                <a:solidFill>
                  <a:srgbClr val="FFFFFF"/>
                </a:solidFill>
                <a:latin typeface="Calibri" panose="020F0502020204030204" pitchFamily="34" charset="0"/>
                <a:ea typeface="Chalkboard"/>
                <a:cs typeface="Calibri" panose="020F0502020204030204" pitchFamily="34" charset="0"/>
                <a:sym typeface="Chalkboard"/>
              </a:rPr>
              <a:t>			Желание веков, стр. 83</a:t>
            </a:r>
          </a:p>
        </p:txBody>
      </p:sp>
    </p:spTree>
    <p:extLst>
      <p:ext uri="{BB962C8B-B14F-4D97-AF65-F5344CB8AC3E}">
        <p14:creationId xmlns:p14="http://schemas.microsoft.com/office/powerpoint/2010/main" val="2099335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Rectangle 3"/>
          <p:cNvSpPr txBox="1">
            <a:spLocks noGrp="1"/>
          </p:cNvSpPr>
          <p:nvPr>
            <p:ph type="title"/>
          </p:nvPr>
        </p:nvSpPr>
        <p:spPr>
          <a:xfrm>
            <a:off x="828675" y="609600"/>
            <a:ext cx="10534650" cy="6096000"/>
          </a:xfrm>
          <a:prstGeom prst="rect">
            <a:avLst/>
          </a:prstGeom>
        </p:spPr>
        <p:txBody>
          <a:bodyPr/>
          <a:lstStyle/>
          <a:p>
            <a:pPr defTabSz="886968">
              <a:defRPr sz="4268">
                <a:solidFill>
                  <a:srgbClr val="FFFFFF"/>
                </a:solidFill>
              </a:defRPr>
            </a:pPr>
            <a:r>
              <a:rPr b="1" dirty="0">
                <a:latin typeface="Calibri" panose="020F0502020204030204" pitchFamily="34" charset="0"/>
                <a:cs typeface="Calibri" panose="020F0502020204030204" pitchFamily="34" charset="0"/>
              </a:rPr>
              <a:t>"</a:t>
            </a:r>
            <a:r>
              <a:rPr sz="4656" b="1" dirty="0" err="1">
                <a:latin typeface="Calibri" panose="020F0502020204030204" pitchFamily="34" charset="0"/>
                <a:ea typeface="Chalkboard"/>
                <a:cs typeface="Calibri" panose="020F0502020204030204" pitchFamily="34" charset="0"/>
                <a:sym typeface="Chalkboard"/>
              </a:rPr>
              <a:t>Ни</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одно</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обновленное</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сердце</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не</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может</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оставаться</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в</a:t>
            </a:r>
            <a:r>
              <a:rPr sz="4656" b="1" dirty="0">
                <a:latin typeface="Calibri" panose="020F0502020204030204" pitchFamily="34" charset="0"/>
                <a:ea typeface="Chalkboard"/>
                <a:cs typeface="Calibri" panose="020F0502020204030204" pitchFamily="34" charset="0"/>
                <a:sym typeface="Chalkboard"/>
              </a:rPr>
              <a:t> </a:t>
            </a:r>
            <a:r>
              <a:rPr lang="ru-RU" sz="4656" b="1" dirty="0">
                <a:latin typeface="Calibri" panose="020F0502020204030204" pitchFamily="34" charset="0"/>
                <a:ea typeface="Chalkboard"/>
                <a:cs typeface="Calibri" panose="020F0502020204030204" pitchFamily="34" charset="0"/>
                <a:sym typeface="Chalkboard"/>
              </a:rPr>
              <a:t>сладостном </a:t>
            </a:r>
            <a:r>
              <a:rPr sz="4656" b="1" dirty="0" err="1">
                <a:latin typeface="Calibri" panose="020F0502020204030204" pitchFamily="34" charset="0"/>
                <a:ea typeface="Chalkboard"/>
                <a:cs typeface="Calibri" panose="020F0502020204030204" pitchFamily="34" charset="0"/>
                <a:sym typeface="Chalkboard"/>
              </a:rPr>
              <a:t>состоянии</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без</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ежедневного</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применения</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соли</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Слова</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Божественную</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благодать</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нужно</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получать</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ежедневно</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иначе</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ни</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один</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человек</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не</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останется</a:t>
            </a:r>
            <a:r>
              <a:rPr sz="4656" b="1" dirty="0">
                <a:latin typeface="Calibri" panose="020F0502020204030204" pitchFamily="34" charset="0"/>
                <a:ea typeface="Chalkboard"/>
                <a:cs typeface="Calibri" panose="020F0502020204030204" pitchFamily="34" charset="0"/>
                <a:sym typeface="Chalkboard"/>
              </a:rPr>
              <a:t> </a:t>
            </a:r>
            <a:r>
              <a:rPr sz="4656" b="1" dirty="0" err="1">
                <a:latin typeface="Calibri" panose="020F0502020204030204" pitchFamily="34" charset="0"/>
                <a:ea typeface="Chalkboard"/>
                <a:cs typeface="Calibri" panose="020F0502020204030204" pitchFamily="34" charset="0"/>
                <a:sym typeface="Chalkboard"/>
              </a:rPr>
              <a:t>обращенным</a:t>
            </a:r>
            <a:r>
              <a:rPr sz="4656" b="1" dirty="0">
                <a:latin typeface="Calibri" panose="020F0502020204030204" pitchFamily="34" charset="0"/>
                <a:ea typeface="Chalkboard"/>
                <a:cs typeface="Calibri" panose="020F0502020204030204" pitchFamily="34" charset="0"/>
                <a:sym typeface="Chalkboard"/>
              </a:rPr>
              <a:t>".</a:t>
            </a:r>
            <a:br>
              <a:rPr sz="4656" b="1" dirty="0">
                <a:latin typeface="Calibri" panose="020F0502020204030204" pitchFamily="34" charset="0"/>
                <a:ea typeface="Chalkboard"/>
                <a:cs typeface="Calibri" panose="020F0502020204030204" pitchFamily="34" charset="0"/>
                <a:sym typeface="Chalkboard"/>
              </a:rPr>
            </a:br>
            <a:r>
              <a:rPr sz="3104" b="1" i="1" dirty="0">
                <a:latin typeface="Calibri" panose="020F0502020204030204" pitchFamily="34" charset="0"/>
                <a:cs typeface="Calibri" panose="020F0502020204030204" pitchFamily="34" charset="0"/>
              </a:rPr>
              <a:t>		</a:t>
            </a:r>
            <a:r>
              <a:rPr sz="3104" b="1" i="1" dirty="0" err="1">
                <a:latin typeface="Calibri" panose="020F0502020204030204" pitchFamily="34" charset="0"/>
                <a:cs typeface="Calibri" panose="020F0502020204030204" pitchFamily="34" charset="0"/>
              </a:rPr>
              <a:t>Ревью</a:t>
            </a:r>
            <a:r>
              <a:rPr sz="3104" b="1" i="1" dirty="0">
                <a:latin typeface="Calibri" panose="020F0502020204030204" pitchFamily="34" charset="0"/>
                <a:cs typeface="Calibri" panose="020F0502020204030204" pitchFamily="34" charset="0"/>
              </a:rPr>
              <a:t> </a:t>
            </a:r>
            <a:r>
              <a:rPr sz="3104" b="1" i="1" dirty="0" err="1">
                <a:latin typeface="Calibri" panose="020F0502020204030204" pitchFamily="34" charset="0"/>
                <a:cs typeface="Calibri" panose="020F0502020204030204" pitchFamily="34" charset="0"/>
              </a:rPr>
              <a:t>энд</a:t>
            </a:r>
            <a:r>
              <a:rPr sz="3104" b="1" i="1" dirty="0">
                <a:latin typeface="Calibri" panose="020F0502020204030204" pitchFamily="34" charset="0"/>
                <a:cs typeface="Calibri" panose="020F0502020204030204" pitchFamily="34" charset="0"/>
              </a:rPr>
              <a:t> </a:t>
            </a:r>
            <a:r>
              <a:rPr sz="3104" b="1" i="1" dirty="0" err="1">
                <a:latin typeface="Calibri" panose="020F0502020204030204" pitchFamily="34" charset="0"/>
                <a:cs typeface="Calibri" panose="020F0502020204030204" pitchFamily="34" charset="0"/>
              </a:rPr>
              <a:t>Геральд</a:t>
            </a:r>
            <a:r>
              <a:rPr sz="3104" b="1" dirty="0">
                <a:latin typeface="Calibri" panose="020F0502020204030204" pitchFamily="34" charset="0"/>
                <a:cs typeface="Calibri" panose="020F0502020204030204" pitchFamily="34" charset="0"/>
              </a:rPr>
              <a:t>, 14 </a:t>
            </a:r>
            <a:r>
              <a:rPr sz="3104" b="1" dirty="0" err="1">
                <a:latin typeface="Calibri" panose="020F0502020204030204" pitchFamily="34" charset="0"/>
                <a:cs typeface="Calibri" panose="020F0502020204030204" pitchFamily="34" charset="0"/>
              </a:rPr>
              <a:t>сентября</a:t>
            </a:r>
            <a:r>
              <a:rPr sz="3104" b="1" dirty="0">
                <a:latin typeface="Calibri" panose="020F0502020204030204" pitchFamily="34" charset="0"/>
                <a:cs typeface="Calibri" panose="020F0502020204030204" pitchFamily="34" charset="0"/>
              </a:rPr>
              <a:t> 1897 </a:t>
            </a:r>
            <a:r>
              <a:rPr sz="3104" b="1" dirty="0" err="1">
                <a:latin typeface="Calibri" panose="020F0502020204030204" pitchFamily="34" charset="0"/>
                <a:cs typeface="Calibri" panose="020F0502020204030204" pitchFamily="34" charset="0"/>
              </a:rPr>
              <a:t>года</a:t>
            </a:r>
            <a:endParaRPr sz="3104" b="1"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Rectangle 3"/>
          <p:cNvSpPr txBox="1">
            <a:spLocks noGrp="1"/>
          </p:cNvSpPr>
          <p:nvPr>
            <p:ph type="title"/>
          </p:nvPr>
        </p:nvSpPr>
        <p:spPr>
          <a:xfrm>
            <a:off x="1066800" y="838200"/>
            <a:ext cx="9639300" cy="5791200"/>
          </a:xfrm>
          <a:prstGeom prst="rect">
            <a:avLst/>
          </a:prstGeom>
        </p:spPr>
        <p:txBody>
          <a:bodyPr/>
          <a:lstStyle/>
          <a:p>
            <a:pPr defTabSz="886968">
              <a:defRPr sz="4268"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a:t>
            </a:r>
            <a:r>
              <a:rPr dirty="0" err="1">
                <a:latin typeface="Calibri" panose="020F0502020204030204" pitchFamily="34" charset="0"/>
                <a:cs typeface="Calibri" panose="020F0502020204030204" pitchFamily="34" charset="0"/>
              </a:rPr>
              <a:t>Несколько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раз</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день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драгоценные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золотые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минуты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должны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быть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посвящены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молитве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изучению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Писания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хотя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для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того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чтобы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запомнить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текст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чтобы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душе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была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духовная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жизнь</a:t>
            </a:r>
            <a:r>
              <a:rPr dirty="0">
                <a:latin typeface="Calibri" panose="020F0502020204030204" pitchFamily="34" charset="0"/>
                <a:cs typeface="Calibri" panose="020F0502020204030204" pitchFamily="34" charset="0"/>
              </a:rPr>
              <a:t>". </a:t>
            </a:r>
            <a:br>
              <a:rPr dirty="0">
                <a:latin typeface="Calibri" panose="020F0502020204030204" pitchFamily="34" charset="0"/>
                <a:cs typeface="Calibri" panose="020F0502020204030204" pitchFamily="34" charset="0"/>
              </a:rPr>
            </a:br>
            <a:br>
              <a:rPr dirty="0">
                <a:latin typeface="Calibri" panose="020F0502020204030204" pitchFamily="34" charset="0"/>
                <a:cs typeface="Calibri" panose="020F0502020204030204" pitchFamily="34" charset="0"/>
              </a:rPr>
            </a:br>
            <a:r>
              <a:rPr sz="2716" dirty="0">
                <a:latin typeface="Calibri" panose="020F0502020204030204" pitchFamily="34" charset="0"/>
                <a:cs typeface="Calibri" panose="020F0502020204030204" pitchFamily="34" charset="0"/>
              </a:rPr>
              <a:t>				</a:t>
            </a:r>
            <a:r>
              <a:rPr sz="2716" dirty="0" err="1">
                <a:latin typeface="Calibri" panose="020F0502020204030204" pitchFamily="34" charset="0"/>
                <a:cs typeface="Calibri" panose="020F0502020204030204" pitchFamily="34" charset="0"/>
              </a:rPr>
              <a:t>Свидетельства</a:t>
            </a:r>
            <a:r>
              <a:rPr sz="2716" dirty="0">
                <a:latin typeface="Calibri" panose="020F0502020204030204" pitchFamily="34" charset="0"/>
                <a:cs typeface="Calibri" panose="020F0502020204030204" pitchFamily="34" charset="0"/>
              </a:rPr>
              <a:t> </a:t>
            </a:r>
            <a:r>
              <a:rPr sz="2716" dirty="0" err="1">
                <a:latin typeface="Calibri" panose="020F0502020204030204" pitchFamily="34" charset="0"/>
                <a:cs typeface="Calibri" panose="020F0502020204030204" pitchFamily="34" charset="0"/>
              </a:rPr>
              <a:t>для</a:t>
            </a:r>
            <a:r>
              <a:rPr sz="2716" dirty="0">
                <a:latin typeface="Calibri" panose="020F0502020204030204" pitchFamily="34" charset="0"/>
                <a:cs typeface="Calibri" panose="020F0502020204030204" pitchFamily="34" charset="0"/>
              </a:rPr>
              <a:t> </a:t>
            </a:r>
            <a:r>
              <a:rPr sz="2716" dirty="0" err="1">
                <a:latin typeface="Calibri" panose="020F0502020204030204" pitchFamily="34" charset="0"/>
                <a:cs typeface="Calibri" panose="020F0502020204030204" pitchFamily="34" charset="0"/>
              </a:rPr>
              <a:t>Церкви</a:t>
            </a:r>
            <a:r>
              <a:rPr sz="2716" dirty="0">
                <a:latin typeface="Calibri" panose="020F0502020204030204" pitchFamily="34" charset="0"/>
                <a:cs typeface="Calibri" panose="020F0502020204030204" pitchFamily="34" charset="0"/>
              </a:rPr>
              <a:t> - 4:459</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Rectangle 3"/>
          <p:cNvSpPr txBox="1"/>
          <p:nvPr/>
        </p:nvSpPr>
        <p:spPr>
          <a:xfrm>
            <a:off x="960119" y="911499"/>
            <a:ext cx="8787399"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pPr algn="l"/>
            <a:r>
              <a:t>2. Каждый день учите по памяти библейские тексты. </a:t>
            </a:r>
          </a:p>
        </p:txBody>
      </p:sp>
      <p:sp>
        <p:nvSpPr>
          <p:cNvPr id="413" name="Rectangle 4"/>
          <p:cNvSpPr txBox="1"/>
          <p:nvPr/>
        </p:nvSpPr>
        <p:spPr>
          <a:xfrm>
            <a:off x="960119" y="360061"/>
            <a:ext cx="8439659"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pPr algn="l"/>
            <a:r>
              <a:rPr dirty="0"/>
              <a:t>1. </a:t>
            </a:r>
            <a:r>
              <a:rPr dirty="0" err="1"/>
              <a:t>Ежедневно</a:t>
            </a:r>
            <a:r>
              <a:rPr dirty="0"/>
              <a:t> </a:t>
            </a:r>
            <a:r>
              <a:rPr dirty="0" err="1"/>
              <a:t>изучайте</a:t>
            </a:r>
            <a:r>
              <a:rPr dirty="0"/>
              <a:t> </a:t>
            </a:r>
            <a:r>
              <a:rPr dirty="0" err="1"/>
              <a:t>Священные</a:t>
            </a:r>
            <a:r>
              <a:rPr dirty="0"/>
              <a:t> </a:t>
            </a:r>
            <a:r>
              <a:rPr dirty="0" err="1"/>
              <a:t>Писания</a:t>
            </a:r>
            <a:r>
              <a:rPr dirty="0"/>
              <a:t>.               </a:t>
            </a:r>
          </a:p>
        </p:txBody>
      </p:sp>
      <p:sp>
        <p:nvSpPr>
          <p:cNvPr id="414" name="Rectangle 6"/>
          <p:cNvSpPr txBox="1"/>
          <p:nvPr/>
        </p:nvSpPr>
        <p:spPr>
          <a:xfrm>
            <a:off x="960119" y="1955380"/>
            <a:ext cx="7279567"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pPr algn="l"/>
            <a:r>
              <a:rPr dirty="0"/>
              <a:t>3. </a:t>
            </a:r>
            <a:r>
              <a:rPr dirty="0" err="1"/>
              <a:t>Ежедневная</a:t>
            </a:r>
            <a:r>
              <a:rPr dirty="0"/>
              <a:t> </a:t>
            </a:r>
            <a:r>
              <a:rPr dirty="0" err="1"/>
              <a:t>молитва</a:t>
            </a:r>
            <a:r>
              <a:rPr dirty="0"/>
              <a:t> </a:t>
            </a:r>
            <a:r>
              <a:rPr dirty="0" err="1"/>
              <a:t>и</a:t>
            </a:r>
            <a:r>
              <a:rPr dirty="0"/>
              <a:t> </a:t>
            </a:r>
            <a:r>
              <a:rPr dirty="0" err="1"/>
              <a:t>изучение</a:t>
            </a:r>
            <a:r>
              <a:rPr dirty="0"/>
              <a:t> </a:t>
            </a:r>
            <a:r>
              <a:rPr dirty="0" err="1"/>
              <a:t>Библии</a:t>
            </a:r>
            <a:r>
              <a:rPr dirty="0"/>
              <a:t>. </a:t>
            </a:r>
          </a:p>
        </p:txBody>
      </p:sp>
      <p:sp>
        <p:nvSpPr>
          <p:cNvPr id="415" name="Rectangle 7"/>
          <p:cNvSpPr txBox="1"/>
          <p:nvPr/>
        </p:nvSpPr>
        <p:spPr>
          <a:xfrm>
            <a:off x="960119" y="2999261"/>
            <a:ext cx="9474256"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pPr algn="l"/>
            <a:r>
              <a:t>4. Запомните Библию и используйте ее против сатаны.</a:t>
            </a:r>
          </a:p>
        </p:txBody>
      </p:sp>
      <p:sp>
        <p:nvSpPr>
          <p:cNvPr id="416" name="Rectangle 8"/>
          <p:cNvSpPr txBox="1"/>
          <p:nvPr/>
        </p:nvSpPr>
        <p:spPr>
          <a:xfrm>
            <a:off x="960119" y="4043142"/>
            <a:ext cx="9578532"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r>
              <a:rPr dirty="0"/>
              <a:t>5. </a:t>
            </a:r>
            <a:r>
              <a:rPr dirty="0" err="1"/>
              <a:t>Постройте</a:t>
            </a:r>
            <a:r>
              <a:rPr dirty="0"/>
              <a:t> </a:t>
            </a:r>
            <a:r>
              <a:rPr dirty="0" err="1"/>
              <a:t>вокруг</a:t>
            </a:r>
            <a:r>
              <a:rPr dirty="0"/>
              <a:t> </a:t>
            </a:r>
            <a:r>
              <a:rPr dirty="0" err="1"/>
              <a:t>себя</a:t>
            </a:r>
            <a:r>
              <a:rPr dirty="0"/>
              <a:t> </a:t>
            </a:r>
            <a:r>
              <a:rPr dirty="0" err="1"/>
              <a:t>ограду</a:t>
            </a:r>
            <a:r>
              <a:rPr dirty="0"/>
              <a:t> </a:t>
            </a:r>
            <a:r>
              <a:rPr dirty="0" err="1"/>
              <a:t>из</a:t>
            </a:r>
            <a:r>
              <a:rPr dirty="0"/>
              <a:t> </a:t>
            </a:r>
            <a:r>
              <a:rPr lang="ru-RU" dirty="0"/>
              <a:t>обетований</a:t>
            </a:r>
            <a:r>
              <a:rPr dirty="0"/>
              <a:t>.</a:t>
            </a:r>
          </a:p>
        </p:txBody>
      </p:sp>
      <p:sp>
        <p:nvSpPr>
          <p:cNvPr id="417" name="Rectangle 9"/>
          <p:cNvSpPr txBox="1"/>
          <p:nvPr/>
        </p:nvSpPr>
        <p:spPr>
          <a:xfrm>
            <a:off x="960119" y="4594580"/>
            <a:ext cx="9093257" cy="5847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r>
              <a:t>6. Храните в памяти драгоценные слова Иисуса.</a:t>
            </a:r>
          </a:p>
        </p:txBody>
      </p:sp>
      <p:sp>
        <p:nvSpPr>
          <p:cNvPr id="418" name="Rectangle 10"/>
          <p:cNvSpPr txBox="1"/>
          <p:nvPr/>
        </p:nvSpPr>
        <p:spPr>
          <a:xfrm>
            <a:off x="960119" y="5146016"/>
            <a:ext cx="10652762"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3200" b="1">
                <a:ln w="10160" cap="flat">
                  <a:solidFill>
                    <a:schemeClr val="accent5"/>
                  </a:solidFill>
                  <a:prstDash val="solid"/>
                  <a:round/>
                </a:ln>
                <a:solidFill>
                  <a:srgbClr val="FFFFFF"/>
                </a:solidFill>
                <a:effectLst>
                  <a:outerShdw blurRad="38100" dist="22860" dir="5400000" rotWithShape="0">
                    <a:srgbClr val="000000">
                      <a:alpha val="30000"/>
                    </a:srgbClr>
                  </a:outerShdw>
                </a:effectLst>
              </a:defRPr>
            </a:lvl1pPr>
          </a:lstStyle>
          <a:p>
            <a:pPr algn="l"/>
            <a:r>
              <a:rPr dirty="0"/>
              <a:t>7. </a:t>
            </a:r>
            <a:r>
              <a:rPr dirty="0" err="1"/>
              <a:t>Используйте</a:t>
            </a:r>
            <a:r>
              <a:rPr dirty="0"/>
              <a:t> </a:t>
            </a:r>
            <a:r>
              <a:rPr dirty="0" err="1"/>
              <a:t>любую</a:t>
            </a:r>
            <a:r>
              <a:rPr dirty="0"/>
              <a:t> </a:t>
            </a:r>
            <a:r>
              <a:rPr dirty="0" err="1"/>
              <a:t>возможность</a:t>
            </a:r>
            <a:r>
              <a:rPr dirty="0"/>
              <a:t>, </a:t>
            </a:r>
            <a:r>
              <a:rPr dirty="0" err="1"/>
              <a:t>чтобы</a:t>
            </a:r>
            <a:r>
              <a:rPr dirty="0"/>
              <a:t> </a:t>
            </a:r>
            <a:r>
              <a:rPr dirty="0" err="1"/>
              <a:t>запомнить</a:t>
            </a:r>
            <a:r>
              <a:rPr dirty="0"/>
              <a:t> </a:t>
            </a:r>
            <a:r>
              <a:rPr dirty="0" err="1"/>
              <a:t>драгоценные</a:t>
            </a:r>
            <a:r>
              <a:rPr dirty="0"/>
              <a:t> </a:t>
            </a:r>
            <a:r>
              <a:rPr dirty="0" err="1"/>
              <a:t>обетования</a:t>
            </a:r>
            <a:r>
              <a:rPr dirty="0"/>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13"/>
                                        </p:tgtEl>
                                        <p:attrNameLst>
                                          <p:attrName>style.visibility</p:attrName>
                                        </p:attrNameLst>
                                      </p:cBhvr>
                                      <p:to>
                                        <p:strVal val="visible"/>
                                      </p:to>
                                    </p:set>
                                    <p:animEffect transition="in" filter="fade">
                                      <p:cBhvr>
                                        <p:cTn id="7" dur="5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412"/>
                                        </p:tgtEl>
                                        <p:attrNameLst>
                                          <p:attrName>style.visibility</p:attrName>
                                        </p:attrNameLst>
                                      </p:cBhvr>
                                      <p:to>
                                        <p:strVal val="visible"/>
                                      </p:to>
                                    </p:set>
                                    <p:animEffect transition="in" filter="fade">
                                      <p:cBhvr>
                                        <p:cTn id="12" dur="500"/>
                                        <p:tgtEl>
                                          <p:spTgt spid="4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414"/>
                                        </p:tgtEl>
                                        <p:attrNameLst>
                                          <p:attrName>style.visibility</p:attrName>
                                        </p:attrNameLst>
                                      </p:cBhvr>
                                      <p:to>
                                        <p:strVal val="visible"/>
                                      </p:to>
                                    </p:set>
                                    <p:animEffect transition="in" filter="fade">
                                      <p:cBhvr>
                                        <p:cTn id="17" dur="500"/>
                                        <p:tgtEl>
                                          <p:spTgt spid="4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415"/>
                                        </p:tgtEl>
                                        <p:attrNameLst>
                                          <p:attrName>style.visibility</p:attrName>
                                        </p:attrNameLst>
                                      </p:cBhvr>
                                      <p:to>
                                        <p:strVal val="visible"/>
                                      </p:to>
                                    </p:set>
                                    <p:animEffect transition="in" filter="fade">
                                      <p:cBhvr>
                                        <p:cTn id="22" dur="500"/>
                                        <p:tgtEl>
                                          <p:spTgt spid="4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416"/>
                                        </p:tgtEl>
                                        <p:attrNameLst>
                                          <p:attrName>style.visibility</p:attrName>
                                        </p:attrNameLst>
                                      </p:cBhvr>
                                      <p:to>
                                        <p:strVal val="visible"/>
                                      </p:to>
                                    </p:set>
                                    <p:animEffect transition="in" filter="fade">
                                      <p:cBhvr>
                                        <p:cTn id="27" dur="500"/>
                                        <p:tgtEl>
                                          <p:spTgt spid="4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417"/>
                                        </p:tgtEl>
                                        <p:attrNameLst>
                                          <p:attrName>style.visibility</p:attrName>
                                        </p:attrNameLst>
                                      </p:cBhvr>
                                      <p:to>
                                        <p:strVal val="visible"/>
                                      </p:to>
                                    </p:set>
                                    <p:animEffect transition="in" filter="fade">
                                      <p:cBhvr>
                                        <p:cTn id="32" dur="500"/>
                                        <p:tgtEl>
                                          <p:spTgt spid="4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fill="hold" grpId="0" nodeType="clickEffect">
                                  <p:stCondLst>
                                    <p:cond delay="0"/>
                                  </p:stCondLst>
                                  <p:iterate>
                                    <p:tmAbs val="0"/>
                                  </p:iterate>
                                  <p:childTnLst>
                                    <p:set>
                                      <p:cBhvr>
                                        <p:cTn id="36" fill="hold"/>
                                        <p:tgtEl>
                                          <p:spTgt spid="418"/>
                                        </p:tgtEl>
                                        <p:attrNameLst>
                                          <p:attrName>style.visibility</p:attrName>
                                        </p:attrNameLst>
                                      </p:cBhvr>
                                      <p:to>
                                        <p:strVal val="visible"/>
                                      </p:to>
                                    </p:set>
                                    <p:animEffect transition="in" filter="fade">
                                      <p:cBhvr>
                                        <p:cTn id="37" dur="500"/>
                                        <p:tgtEl>
                                          <p:spTgt spid="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advAuto="0"/>
      <p:bldP spid="413" grpId="0" animBg="1" advAuto="0"/>
      <p:bldP spid="414" grpId="0" animBg="1" advAuto="0"/>
      <p:bldP spid="415" grpId="0" animBg="1" advAuto="0"/>
      <p:bldP spid="416" grpId="0" animBg="1" advAuto="0"/>
      <p:bldP spid="417" grpId="0" animBg="1" advAuto="0"/>
      <p:bldP spid="418"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lying in bed looking at a phone&#10;&#10;AI-generated content may be incorrect.">
            <a:extLst>
              <a:ext uri="{FF2B5EF4-FFF2-40B4-BE49-F238E27FC236}">
                <a16:creationId xmlns:a16="http://schemas.microsoft.com/office/drawing/2014/main" id="{9B423BA3-6250-97AF-3192-84D3FA21CA8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36458391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Rectangle 3"/>
          <p:cNvSpPr txBox="1">
            <a:spLocks noGrp="1"/>
          </p:cNvSpPr>
          <p:nvPr>
            <p:ph type="title"/>
          </p:nvPr>
        </p:nvSpPr>
        <p:spPr>
          <a:xfrm>
            <a:off x="1404425" y="1498600"/>
            <a:ext cx="9200075" cy="3073400"/>
          </a:xfrm>
          <a:prstGeom prst="rect">
            <a:avLst/>
          </a:prstGeom>
        </p:spPr>
        <p:txBody>
          <a:bodyPr>
            <a:noAutofit/>
          </a:bodyPr>
          <a:lstStyle/>
          <a:p>
            <a:pPr algn="ctr" defTabSz="365760">
              <a:defRPr sz="2880" b="1">
                <a:solidFill>
                  <a:srgbClr val="FFFFFF"/>
                </a:solidFill>
                <a:latin typeface="Chalkboard"/>
                <a:ea typeface="Chalkboard"/>
                <a:cs typeface="Chalkboard"/>
                <a:sym typeface="Chalkboard"/>
              </a:defRPr>
            </a:pPr>
            <a:r>
              <a:rPr sz="4800" dirty="0" err="1">
                <a:latin typeface="Calibri" panose="020F0502020204030204" pitchFamily="34" charset="0"/>
                <a:cs typeface="Calibri" panose="020F0502020204030204" pitchFamily="34" charset="0"/>
              </a:rPr>
              <a:t>Почему</a:t>
            </a:r>
            <a:r>
              <a:rPr sz="4800" dirty="0">
                <a:latin typeface="Calibri" panose="020F0502020204030204" pitchFamily="34" charset="0"/>
                <a:cs typeface="Calibri" panose="020F0502020204030204" pitchFamily="34" charset="0"/>
              </a:rPr>
              <a:t> </a:t>
            </a:r>
            <a:r>
              <a:rPr sz="4800" dirty="0" err="1">
                <a:latin typeface="Calibri" panose="020F0502020204030204" pitchFamily="34" charset="0"/>
                <a:cs typeface="Calibri" panose="020F0502020204030204" pitchFamily="34" charset="0"/>
              </a:rPr>
              <a:t>важно</a:t>
            </a:r>
            <a:r>
              <a:rPr sz="4800" dirty="0">
                <a:latin typeface="Calibri" panose="020F0502020204030204" pitchFamily="34" charset="0"/>
                <a:cs typeface="Calibri" panose="020F0502020204030204" pitchFamily="34" charset="0"/>
              </a:rPr>
              <a:t> </a:t>
            </a:r>
            <a:r>
              <a:rPr sz="4800" dirty="0" err="1">
                <a:latin typeface="Calibri" panose="020F0502020204030204" pitchFamily="34" charset="0"/>
                <a:cs typeface="Calibri" panose="020F0502020204030204" pitchFamily="34" charset="0"/>
              </a:rPr>
              <a:t>хранить</a:t>
            </a:r>
            <a:r>
              <a:rPr sz="4800" dirty="0">
                <a:latin typeface="Calibri" panose="020F0502020204030204" pitchFamily="34" charset="0"/>
                <a:cs typeface="Calibri" panose="020F0502020204030204" pitchFamily="34" charset="0"/>
              </a:rPr>
              <a:t> </a:t>
            </a:r>
            <a:br>
              <a:rPr lang="ru-RU" sz="4800" dirty="0">
                <a:latin typeface="Calibri" panose="020F0502020204030204" pitchFamily="34" charset="0"/>
                <a:cs typeface="Calibri" panose="020F0502020204030204" pitchFamily="34" charset="0"/>
              </a:rPr>
            </a:br>
            <a:r>
              <a:rPr sz="4800" dirty="0" err="1">
                <a:latin typeface="Calibri" panose="020F0502020204030204" pitchFamily="34" charset="0"/>
                <a:cs typeface="Calibri" panose="020F0502020204030204" pitchFamily="34" charset="0"/>
              </a:rPr>
              <a:t>Божье</a:t>
            </a:r>
            <a:r>
              <a:rPr sz="4800" dirty="0">
                <a:latin typeface="Calibri" panose="020F0502020204030204" pitchFamily="34" charset="0"/>
                <a:cs typeface="Calibri" panose="020F0502020204030204" pitchFamily="34" charset="0"/>
              </a:rPr>
              <a:t> </a:t>
            </a:r>
            <a:r>
              <a:rPr sz="4800" dirty="0" err="1">
                <a:latin typeface="Calibri" panose="020F0502020204030204" pitchFamily="34" charset="0"/>
                <a:cs typeface="Calibri" panose="020F0502020204030204" pitchFamily="34" charset="0"/>
              </a:rPr>
              <a:t>Слово</a:t>
            </a:r>
            <a:br>
              <a:rPr sz="4800" dirty="0">
                <a:latin typeface="Calibri" panose="020F0502020204030204" pitchFamily="34" charset="0"/>
                <a:cs typeface="Calibri" panose="020F0502020204030204" pitchFamily="34" charset="0"/>
              </a:rPr>
            </a:br>
            <a:r>
              <a:rPr sz="4800" dirty="0">
                <a:latin typeface="Calibri" panose="020F0502020204030204" pitchFamily="34" charset="0"/>
                <a:cs typeface="Calibri" panose="020F0502020204030204" pitchFamily="34" charset="0"/>
              </a:rPr>
              <a:t> </a:t>
            </a:r>
            <a:r>
              <a:rPr sz="4800" dirty="0" err="1">
                <a:latin typeface="Calibri" panose="020F0502020204030204" pitchFamily="34" charset="0"/>
                <a:cs typeface="Calibri" panose="020F0502020204030204" pitchFamily="34" charset="0"/>
              </a:rPr>
              <a:t>в</a:t>
            </a:r>
            <a:r>
              <a:rPr sz="4800" dirty="0">
                <a:latin typeface="Calibri" panose="020F0502020204030204" pitchFamily="34" charset="0"/>
                <a:cs typeface="Calibri" panose="020F0502020204030204" pitchFamily="34" charset="0"/>
              </a:rPr>
              <a:t> </a:t>
            </a:r>
            <a:r>
              <a:rPr sz="4800" dirty="0" err="1">
                <a:latin typeface="Calibri" panose="020F0502020204030204" pitchFamily="34" charset="0"/>
                <a:cs typeface="Calibri" panose="020F0502020204030204" pitchFamily="34" charset="0"/>
              </a:rPr>
              <a:t>наше</a:t>
            </a:r>
            <a:r>
              <a:rPr lang="ru-RU" sz="4800" dirty="0">
                <a:latin typeface="Calibri" panose="020F0502020204030204" pitchFamily="34" charset="0"/>
                <a:cs typeface="Calibri" panose="020F0502020204030204" pitchFamily="34" charset="0"/>
              </a:rPr>
              <a:t>м</a:t>
            </a:r>
            <a:r>
              <a:rPr sz="4800" dirty="0">
                <a:latin typeface="Calibri" panose="020F0502020204030204" pitchFamily="34" charset="0"/>
                <a:cs typeface="Calibri" panose="020F0502020204030204" pitchFamily="34" charset="0"/>
              </a:rPr>
              <a:t> </a:t>
            </a:r>
            <a:r>
              <a:rPr sz="4800" dirty="0" err="1">
                <a:latin typeface="Calibri" panose="020F0502020204030204" pitchFamily="34" charset="0"/>
                <a:cs typeface="Calibri" panose="020F0502020204030204" pitchFamily="34" charset="0"/>
              </a:rPr>
              <a:t>сердце</a:t>
            </a:r>
            <a:r>
              <a:rPr sz="4800" dirty="0">
                <a:latin typeface="Calibri" panose="020F0502020204030204" pitchFamily="34" charset="0"/>
                <a:cs typeface="Calibri" panose="020F0502020204030204" pitchFamily="34" charset="0"/>
              </a:rPr>
              <a:t>?</a:t>
            </a:r>
            <a:br>
              <a:rPr sz="4800" dirty="0">
                <a:latin typeface="Calibri" panose="020F0502020204030204" pitchFamily="34" charset="0"/>
                <a:cs typeface="Calibri" panose="020F0502020204030204" pitchFamily="34" charset="0"/>
              </a:rPr>
            </a:br>
            <a:endParaRPr sz="4800" dirty="0">
              <a:latin typeface="Calibri" panose="020F0502020204030204" pitchFamily="34" charset="0"/>
              <a:cs typeface="Calibri" panose="020F0502020204030204" pitchFamily="34" charset="0"/>
            </a:endParaRP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Rectangle 3"/>
          <p:cNvSpPr txBox="1">
            <a:spLocks noGrp="1"/>
          </p:cNvSpPr>
          <p:nvPr>
            <p:ph type="title"/>
          </p:nvPr>
        </p:nvSpPr>
        <p:spPr>
          <a:xfrm>
            <a:off x="1866900" y="3650565"/>
            <a:ext cx="8458200" cy="1143001"/>
          </a:xfrm>
          <a:prstGeom prst="rect">
            <a:avLst/>
          </a:prstGeom>
        </p:spPr>
        <p:txBody>
          <a:bodyPr>
            <a:noAutofit/>
          </a:bodyPr>
          <a:lstStyle/>
          <a:p>
            <a:pPr defTabSz="365760">
              <a:defRPr sz="2880" b="1">
                <a:ln w="10160" cap="flat">
                  <a:solidFill>
                    <a:schemeClr val="accent5"/>
                  </a:solidFill>
                  <a:prstDash val="solid"/>
                  <a:round/>
                </a:ln>
                <a:solidFill>
                  <a:srgbClr val="FFFFFF"/>
                </a:solidFill>
                <a:effectLst>
                  <a:outerShdw blurRad="15240" dist="9144" dir="5400000" rotWithShape="0">
                    <a:srgbClr val="000000">
                      <a:alpha val="30000"/>
                    </a:srgbClr>
                  </a:outerShdw>
                </a:effectLst>
                <a:latin typeface="Chalkboard"/>
                <a:ea typeface="Chalkboard"/>
                <a:cs typeface="Chalkboard"/>
                <a:sym typeface="Chalkboard"/>
              </a:defRPr>
            </a:pPr>
            <a:r>
              <a:rPr sz="5400" dirty="0">
                <a:latin typeface="Calibri" panose="020F0502020204030204" pitchFamily="34" charset="0"/>
                <a:cs typeface="Calibri" panose="020F0502020204030204" pitchFamily="34" charset="0"/>
              </a:rPr>
              <a:t>1. </a:t>
            </a:r>
            <a:r>
              <a:rPr sz="5400" dirty="0" err="1">
                <a:latin typeface="Calibri" panose="020F0502020204030204" pitchFamily="34" charset="0"/>
                <a:cs typeface="Calibri" panose="020F0502020204030204" pitchFamily="34" charset="0"/>
              </a:rPr>
              <a:t>Познать</a:t>
            </a:r>
            <a:r>
              <a:rPr sz="5400" dirty="0">
                <a:latin typeface="Calibri" panose="020F0502020204030204" pitchFamily="34" charset="0"/>
                <a:cs typeface="Calibri" panose="020F0502020204030204" pitchFamily="34" charset="0"/>
              </a:rPr>
              <a:t> </a:t>
            </a:r>
            <a:r>
              <a:rPr sz="5400" dirty="0" err="1">
                <a:latin typeface="Calibri" panose="020F0502020204030204" pitchFamily="34" charset="0"/>
                <a:cs typeface="Calibri" panose="020F0502020204030204" pitchFamily="34" charset="0"/>
              </a:rPr>
              <a:t>Бога</a:t>
            </a:r>
            <a:r>
              <a:rPr sz="5400" dirty="0">
                <a:latin typeface="Calibri" panose="020F0502020204030204" pitchFamily="34" charset="0"/>
                <a:cs typeface="Calibri" panose="020F0502020204030204" pitchFamily="34" charset="0"/>
              </a:rPr>
              <a:t>:</a:t>
            </a:r>
            <a:br>
              <a:rPr sz="5400" dirty="0">
                <a:latin typeface="Calibri" panose="020F0502020204030204" pitchFamily="34" charset="0"/>
                <a:cs typeface="Calibri" panose="020F0502020204030204" pitchFamily="34" charset="0"/>
              </a:rPr>
            </a:br>
            <a:br>
              <a:rPr sz="5400" dirty="0">
                <a:latin typeface="Calibri" panose="020F0502020204030204" pitchFamily="34" charset="0"/>
                <a:cs typeface="Calibri" panose="020F0502020204030204" pitchFamily="34" charset="0"/>
              </a:rPr>
            </a:br>
            <a:r>
              <a:rPr sz="5400" dirty="0" err="1">
                <a:latin typeface="Calibri" panose="020F0502020204030204" pitchFamily="34" charset="0"/>
                <a:cs typeface="Calibri" panose="020F0502020204030204" pitchFamily="34" charset="0"/>
              </a:rPr>
              <a:t>Иоанна</a:t>
            </a:r>
            <a:r>
              <a:rPr sz="5400" dirty="0">
                <a:latin typeface="Calibri" panose="020F0502020204030204" pitchFamily="34" charset="0"/>
                <a:cs typeface="Calibri" panose="020F0502020204030204" pitchFamily="34" charset="0"/>
              </a:rPr>
              <a:t> 17:3; </a:t>
            </a:r>
            <a:r>
              <a:rPr sz="5400" dirty="0" err="1">
                <a:latin typeface="Calibri" panose="020F0502020204030204" pitchFamily="34" charset="0"/>
                <a:cs typeface="Calibri" panose="020F0502020204030204" pitchFamily="34" charset="0"/>
              </a:rPr>
              <a:t>Исаии</a:t>
            </a:r>
            <a:r>
              <a:rPr sz="5400" dirty="0">
                <a:latin typeface="Calibri" panose="020F0502020204030204" pitchFamily="34" charset="0"/>
                <a:cs typeface="Calibri" panose="020F0502020204030204" pitchFamily="34" charset="0"/>
              </a:rPr>
              <a:t> 11:9; </a:t>
            </a:r>
            <a:r>
              <a:rPr sz="5400" dirty="0" err="1">
                <a:latin typeface="Calibri" panose="020F0502020204030204" pitchFamily="34" charset="0"/>
                <a:cs typeface="Calibri" panose="020F0502020204030204" pitchFamily="34" charset="0"/>
              </a:rPr>
              <a:t>Осии</a:t>
            </a:r>
            <a:r>
              <a:rPr sz="5400" dirty="0">
                <a:latin typeface="Calibri" panose="020F0502020204030204" pitchFamily="34" charset="0"/>
                <a:cs typeface="Calibri" panose="020F0502020204030204" pitchFamily="34" charset="0"/>
              </a:rPr>
              <a:t> 6:6; </a:t>
            </a:r>
            <a:r>
              <a:rPr sz="5400" dirty="0" err="1">
                <a:latin typeface="Calibri" panose="020F0502020204030204" pitchFamily="34" charset="0"/>
                <a:cs typeface="Calibri" panose="020F0502020204030204" pitchFamily="34" charset="0"/>
              </a:rPr>
              <a:t>Псалом</a:t>
            </a:r>
            <a:r>
              <a:rPr sz="5400" dirty="0">
                <a:latin typeface="Calibri" panose="020F0502020204030204" pitchFamily="34" charset="0"/>
                <a:cs typeface="Calibri" panose="020F0502020204030204" pitchFamily="34" charset="0"/>
              </a:rPr>
              <a:t> 34:8</a:t>
            </a:r>
            <a:br>
              <a:rPr sz="5400" dirty="0">
                <a:latin typeface="Calibri" panose="020F0502020204030204" pitchFamily="34" charset="0"/>
                <a:cs typeface="Calibri" panose="020F0502020204030204" pitchFamily="34" charset="0"/>
              </a:rPr>
            </a:br>
            <a:br>
              <a:rPr sz="5400" dirty="0">
                <a:latin typeface="Calibri" panose="020F0502020204030204" pitchFamily="34" charset="0"/>
                <a:cs typeface="Calibri" panose="020F0502020204030204" pitchFamily="34" charset="0"/>
              </a:rPr>
            </a:br>
            <a:endParaRPr sz="5400"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22"/>
                                        </p:tgtEl>
                                        <p:attrNameLst>
                                          <p:attrName>style.visibility</p:attrName>
                                        </p:attrNameLst>
                                      </p:cBhvr>
                                      <p:to>
                                        <p:strVal val="visible"/>
                                      </p:to>
                                    </p:set>
                                    <p:animEffect transition="in" filter="fade">
                                      <p:cBhvr>
                                        <p:cTn id="7" dur="5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 grpId="0"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Rectangle 3"/>
          <p:cNvSpPr txBox="1">
            <a:spLocks noGrp="1"/>
          </p:cNvSpPr>
          <p:nvPr>
            <p:ph type="title"/>
          </p:nvPr>
        </p:nvSpPr>
        <p:spPr>
          <a:xfrm>
            <a:off x="1416523" y="1028700"/>
            <a:ext cx="9358953" cy="4267201"/>
          </a:xfrm>
          <a:prstGeom prst="rect">
            <a:avLst/>
          </a:prstGeom>
        </p:spPr>
        <p:txBody>
          <a:bodyPr>
            <a:noAutofit/>
          </a:bodyPr>
          <a:lstStyle/>
          <a:p>
            <a:pPr defTabSz="667512">
              <a:defRPr sz="3139" b="1">
                <a:ln w="10160" cap="flat">
                  <a:solidFill>
                    <a:schemeClr val="accent5"/>
                  </a:solidFill>
                  <a:prstDash val="solid"/>
                  <a:round/>
                </a:ln>
                <a:solidFill>
                  <a:srgbClr val="FFFFFF"/>
                </a:solidFill>
                <a:effectLst>
                  <a:outerShdw blurRad="27813" dist="16687" dir="5400000" rotWithShape="0">
                    <a:srgbClr val="000000">
                      <a:alpha val="30000"/>
                    </a:srgbClr>
                  </a:outerShdw>
                </a:effectLst>
                <a:latin typeface="Chalkboard"/>
                <a:ea typeface="Chalkboard"/>
                <a:cs typeface="Chalkboard"/>
                <a:sym typeface="Chalkboard"/>
              </a:defRPr>
            </a:pPr>
            <a:br>
              <a:rPr sz="5400" dirty="0">
                <a:latin typeface="Calibri" panose="020F0502020204030204" pitchFamily="34" charset="0"/>
                <a:cs typeface="Calibri" panose="020F0502020204030204" pitchFamily="34" charset="0"/>
              </a:rPr>
            </a:br>
            <a:r>
              <a:rPr sz="5400" dirty="0">
                <a:latin typeface="Calibri" panose="020F0502020204030204" pitchFamily="34" charset="0"/>
                <a:cs typeface="Calibri" panose="020F0502020204030204" pitchFamily="34" charset="0"/>
              </a:rPr>
              <a:t>2. </a:t>
            </a:r>
            <a:r>
              <a:rPr sz="5400" dirty="0" err="1">
                <a:latin typeface="Calibri" panose="020F0502020204030204" pitchFamily="34" charset="0"/>
                <a:cs typeface="Calibri" panose="020F0502020204030204" pitchFamily="34" charset="0"/>
              </a:rPr>
              <a:t>Обрести</a:t>
            </a:r>
            <a:r>
              <a:rPr sz="5400" dirty="0">
                <a:latin typeface="Calibri" panose="020F0502020204030204" pitchFamily="34" charset="0"/>
                <a:cs typeface="Calibri" panose="020F0502020204030204" pitchFamily="34" charset="0"/>
              </a:rPr>
              <a:t> </a:t>
            </a:r>
            <a:r>
              <a:rPr sz="5400" dirty="0" err="1">
                <a:latin typeface="Calibri" panose="020F0502020204030204" pitchFamily="34" charset="0"/>
                <a:cs typeface="Calibri" panose="020F0502020204030204" pitchFamily="34" charset="0"/>
              </a:rPr>
              <a:t>победу</a:t>
            </a:r>
            <a:r>
              <a:rPr sz="5400" dirty="0">
                <a:latin typeface="Calibri" panose="020F0502020204030204" pitchFamily="34" charset="0"/>
                <a:cs typeface="Calibri" panose="020F0502020204030204" pitchFamily="34" charset="0"/>
              </a:rPr>
              <a:t> </a:t>
            </a:r>
            <a:r>
              <a:rPr sz="5400" dirty="0" err="1">
                <a:latin typeface="Calibri" panose="020F0502020204030204" pitchFamily="34" charset="0"/>
                <a:cs typeface="Calibri" panose="020F0502020204030204" pitchFamily="34" charset="0"/>
              </a:rPr>
              <a:t>над</a:t>
            </a:r>
            <a:r>
              <a:rPr sz="5400" dirty="0">
                <a:latin typeface="Calibri" panose="020F0502020204030204" pitchFamily="34" charset="0"/>
                <a:cs typeface="Calibri" panose="020F0502020204030204" pitchFamily="34" charset="0"/>
              </a:rPr>
              <a:t> </a:t>
            </a:r>
            <a:r>
              <a:rPr sz="5400" dirty="0" err="1">
                <a:latin typeface="Calibri" panose="020F0502020204030204" pitchFamily="34" charset="0"/>
                <a:cs typeface="Calibri" panose="020F0502020204030204" pitchFamily="34" charset="0"/>
              </a:rPr>
              <a:t>грехом</a:t>
            </a:r>
            <a:r>
              <a:rPr sz="5400" dirty="0">
                <a:latin typeface="Calibri" panose="020F0502020204030204" pitchFamily="34" charset="0"/>
                <a:cs typeface="Calibri" panose="020F0502020204030204" pitchFamily="34" charset="0"/>
              </a:rPr>
              <a:t>:</a:t>
            </a:r>
            <a:br>
              <a:rPr sz="5400" dirty="0">
                <a:latin typeface="Calibri" panose="020F0502020204030204" pitchFamily="34" charset="0"/>
                <a:cs typeface="Calibri" panose="020F0502020204030204" pitchFamily="34" charset="0"/>
              </a:rPr>
            </a:br>
            <a:br>
              <a:rPr sz="5400" dirty="0">
                <a:latin typeface="Calibri" panose="020F0502020204030204" pitchFamily="34" charset="0"/>
                <a:cs typeface="Calibri" panose="020F0502020204030204" pitchFamily="34" charset="0"/>
              </a:rPr>
            </a:br>
            <a:r>
              <a:rPr sz="5400" b="0" dirty="0" err="1">
                <a:latin typeface="Calibri Light"/>
                <a:ea typeface="Calibri Light"/>
                <a:cs typeface="Calibri Light"/>
                <a:sym typeface="Calibri Light"/>
              </a:rPr>
              <a:t>Матфея</a:t>
            </a:r>
            <a:r>
              <a:rPr sz="5400" b="0" dirty="0">
                <a:latin typeface="Calibri Light"/>
                <a:ea typeface="Calibri Light"/>
                <a:cs typeface="Calibri Light"/>
                <a:sym typeface="Calibri Light"/>
              </a:rPr>
              <a:t> 4:4; </a:t>
            </a:r>
            <a:r>
              <a:rPr sz="5400" b="0" dirty="0" err="1">
                <a:latin typeface="Calibri Light"/>
                <a:ea typeface="Calibri Light"/>
                <a:cs typeface="Calibri Light"/>
                <a:sym typeface="Calibri Light"/>
              </a:rPr>
              <a:t>Псалом</a:t>
            </a:r>
            <a:r>
              <a:rPr sz="5400" b="0" dirty="0">
                <a:latin typeface="Calibri Light"/>
                <a:ea typeface="Calibri Light"/>
                <a:cs typeface="Calibri Light"/>
                <a:sym typeface="Calibri Light"/>
              </a:rPr>
              <a:t> 119:9-11</a:t>
            </a:r>
            <a:br>
              <a:rPr sz="5400" b="0" dirty="0">
                <a:latin typeface="Calibri Light"/>
                <a:ea typeface="Calibri Light"/>
                <a:cs typeface="Calibri Light"/>
                <a:sym typeface="Calibri Light"/>
              </a:rPr>
            </a:br>
            <a:br>
              <a:rPr sz="5400" b="0" dirty="0">
                <a:latin typeface="Calibri Light"/>
                <a:ea typeface="Calibri Light"/>
                <a:cs typeface="Calibri Light"/>
                <a:sym typeface="Calibri Light"/>
              </a:rPr>
            </a:br>
            <a:endParaRPr sz="5400" b="0" dirty="0">
              <a:latin typeface="Calibri Light"/>
              <a:ea typeface="Calibri Light"/>
              <a:cs typeface="Calibri Light"/>
              <a:sym typeface="Calibri Ligh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24"/>
                                        </p:tgtEl>
                                        <p:attrNameLst>
                                          <p:attrName>style.visibility</p:attrName>
                                        </p:attrNameLst>
                                      </p:cBhvr>
                                      <p:to>
                                        <p:strVal val="visible"/>
                                      </p:to>
                                    </p:set>
                                    <p:animEffect transition="in" filter="fade">
                                      <p:cBhvr>
                                        <p:cTn id="7" dur="500"/>
                                        <p:tgtEl>
                                          <p:spTgt spid="4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Rectangle 3"/>
          <p:cNvSpPr txBox="1">
            <a:spLocks noGrp="1"/>
          </p:cNvSpPr>
          <p:nvPr>
            <p:ph type="title"/>
          </p:nvPr>
        </p:nvSpPr>
        <p:spPr>
          <a:xfrm>
            <a:off x="1155700" y="558800"/>
            <a:ext cx="9525000" cy="5029200"/>
          </a:xfrm>
          <a:prstGeom prst="rect">
            <a:avLst/>
          </a:prstGeom>
        </p:spPr>
        <p:txBody>
          <a:bodyPr/>
          <a:lstStyle/>
          <a:p>
            <a:pPr defTabSz="795527">
              <a:defRPr sz="4176" b="1">
                <a:ln w="10160" cap="flat">
                  <a:solidFill>
                    <a:schemeClr val="accent5"/>
                  </a:solidFill>
                  <a:prstDash val="solid"/>
                  <a:round/>
                </a:ln>
                <a:solidFill>
                  <a:srgbClr val="FFFFFF"/>
                </a:solidFill>
                <a:effectLst>
                  <a:outerShdw blurRad="33147" dist="19888" dir="5400000" rotWithShape="0">
                    <a:srgbClr val="000000">
                      <a:alpha val="30000"/>
                    </a:srgbClr>
                  </a:outerShdw>
                </a:effectLst>
                <a:latin typeface="Chalkboard"/>
                <a:ea typeface="Chalkboard"/>
                <a:cs typeface="Chalkboard"/>
                <a:sym typeface="Chalkboard"/>
              </a:defRPr>
            </a:pPr>
            <a:br>
              <a:rPr dirty="0">
                <a:latin typeface="Calibri" panose="020F0502020204030204" pitchFamily="34" charset="0"/>
                <a:cs typeface="Calibri" panose="020F0502020204030204" pitchFamily="34" charset="0"/>
              </a:rPr>
            </a:br>
            <a:r>
              <a:rPr sz="6960" dirty="0">
                <a:latin typeface="Calibri" panose="020F0502020204030204" pitchFamily="34" charset="0"/>
                <a:cs typeface="Calibri" panose="020F0502020204030204" pitchFamily="34" charset="0"/>
              </a:rPr>
              <a:t> 3. </a:t>
            </a:r>
            <a:r>
              <a:rPr lang="ru-RU" sz="6960" dirty="0">
                <a:latin typeface="Calibri" panose="020F0502020204030204" pitchFamily="34" charset="0"/>
                <a:cs typeface="Calibri" panose="020F0502020204030204" pitchFamily="34" charset="0"/>
              </a:rPr>
              <a:t>Иметь</a:t>
            </a:r>
            <a:r>
              <a:rPr sz="6960" dirty="0">
                <a:latin typeface="Calibri" panose="020F0502020204030204" pitchFamily="34" charset="0"/>
                <a:cs typeface="Calibri" panose="020F0502020204030204" pitchFamily="34" charset="0"/>
              </a:rPr>
              <a:t> </a:t>
            </a:r>
            <a:r>
              <a:rPr sz="6960" dirty="0" err="1">
                <a:latin typeface="Calibri" panose="020F0502020204030204" pitchFamily="34" charset="0"/>
                <a:cs typeface="Calibri" panose="020F0502020204030204" pitchFamily="34" charset="0"/>
              </a:rPr>
              <a:t>ум</a:t>
            </a:r>
            <a:r>
              <a:rPr sz="6960" dirty="0">
                <a:latin typeface="Calibri" panose="020F0502020204030204" pitchFamily="34" charset="0"/>
                <a:cs typeface="Calibri" panose="020F0502020204030204" pitchFamily="34" charset="0"/>
              </a:rPr>
              <a:t> </a:t>
            </a:r>
            <a:r>
              <a:rPr sz="6960" dirty="0" err="1">
                <a:latin typeface="Calibri" panose="020F0502020204030204" pitchFamily="34" charset="0"/>
                <a:cs typeface="Calibri" panose="020F0502020204030204" pitchFamily="34" charset="0"/>
              </a:rPr>
              <a:t>Христ</a:t>
            </a:r>
            <a:r>
              <a:rPr lang="ru-RU" sz="6960" dirty="0" err="1">
                <a:latin typeface="Calibri" panose="020F0502020204030204" pitchFamily="34" charset="0"/>
                <a:cs typeface="Calibri" panose="020F0502020204030204" pitchFamily="34" charset="0"/>
              </a:rPr>
              <a:t>ов</a:t>
            </a:r>
            <a:r>
              <a:rPr sz="6960" dirty="0">
                <a:latin typeface="Calibri" panose="020F0502020204030204" pitchFamily="34" charset="0"/>
                <a:cs typeface="Calibri" panose="020F0502020204030204" pitchFamily="34" charset="0"/>
              </a:rPr>
              <a:t>:</a:t>
            </a:r>
            <a:br>
              <a:rPr sz="6960" dirty="0">
                <a:latin typeface="Calibri" panose="020F0502020204030204" pitchFamily="34" charset="0"/>
                <a:cs typeface="Calibri" panose="020F0502020204030204" pitchFamily="34" charset="0"/>
              </a:rPr>
            </a:br>
            <a:r>
              <a:rPr sz="2088" b="0" dirty="0">
                <a:latin typeface="Calibri Light"/>
                <a:ea typeface="Calibri Light"/>
                <a:cs typeface="Calibri Light"/>
                <a:sym typeface="Calibri Light"/>
              </a:rPr>
              <a:t> </a:t>
            </a:r>
            <a:br>
              <a:rPr sz="2088" b="0" dirty="0">
                <a:latin typeface="Calibri Light"/>
                <a:ea typeface="Calibri Light"/>
                <a:cs typeface="Calibri Light"/>
                <a:sym typeface="Calibri Light"/>
              </a:rPr>
            </a:br>
            <a:r>
              <a:rPr sz="3828" dirty="0">
                <a:latin typeface="Calibri" panose="020F0502020204030204" pitchFamily="34" charset="0"/>
                <a:cs typeface="Calibri" panose="020F0502020204030204" pitchFamily="34" charset="0"/>
              </a:rPr>
              <a:t>     </a:t>
            </a:r>
            <a:r>
              <a:rPr sz="3828" dirty="0" err="1">
                <a:latin typeface="Calibri" panose="020F0502020204030204" pitchFamily="34" charset="0"/>
                <a:cs typeface="Calibri" panose="020F0502020204030204" pitchFamily="34" charset="0"/>
              </a:rPr>
              <a:t>Филиппийцам</a:t>
            </a:r>
            <a:r>
              <a:rPr sz="3828" dirty="0">
                <a:latin typeface="Calibri" panose="020F0502020204030204" pitchFamily="34" charset="0"/>
                <a:cs typeface="Calibri" panose="020F0502020204030204" pitchFamily="34" charset="0"/>
              </a:rPr>
              <a:t> 2:1-7; </a:t>
            </a:r>
            <a:r>
              <a:rPr sz="3828" dirty="0" err="1">
                <a:latin typeface="Calibri" panose="020F0502020204030204" pitchFamily="34" charset="0"/>
                <a:cs typeface="Calibri" panose="020F0502020204030204" pitchFamily="34" charset="0"/>
              </a:rPr>
              <a:t>Ефесянам</a:t>
            </a:r>
            <a:r>
              <a:rPr sz="3828" dirty="0">
                <a:latin typeface="Calibri" panose="020F0502020204030204" pitchFamily="34" charset="0"/>
                <a:cs typeface="Calibri" panose="020F0502020204030204" pitchFamily="34" charset="0"/>
              </a:rPr>
              <a:t> 4:13</a:t>
            </a:r>
            <a:br>
              <a:rPr sz="3828" dirty="0">
                <a:latin typeface="Calibri" panose="020F0502020204030204" pitchFamily="34" charset="0"/>
                <a:cs typeface="Calibri" panose="020F0502020204030204" pitchFamily="34" charset="0"/>
              </a:rPr>
            </a:br>
            <a:endParaRPr sz="3828" dirty="0">
              <a:latin typeface="Calibri" panose="020F0502020204030204" pitchFamily="34" charset="0"/>
              <a:cs typeface="Calibri" panose="020F0502020204030204" pitchFamily="34"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Rectangle 3"/>
          <p:cNvSpPr txBox="1">
            <a:spLocks noGrp="1"/>
          </p:cNvSpPr>
          <p:nvPr>
            <p:ph type="title"/>
          </p:nvPr>
        </p:nvSpPr>
        <p:spPr>
          <a:xfrm>
            <a:off x="457200" y="914400"/>
            <a:ext cx="11125200" cy="3429000"/>
          </a:xfrm>
          <a:prstGeom prst="rect">
            <a:avLst/>
          </a:prstGeom>
        </p:spPr>
        <p:txBody>
          <a:bodyPr/>
          <a:lstStyle/>
          <a:p>
            <a:pPr defTabSz="740663">
              <a:defRPr sz="3888" b="1">
                <a:ln w="10160" cap="flat">
                  <a:solidFill>
                    <a:schemeClr val="accent5"/>
                  </a:solidFill>
                  <a:prstDash val="solid"/>
                  <a:round/>
                </a:ln>
                <a:solidFill>
                  <a:srgbClr val="FFFFFF"/>
                </a:solidFill>
                <a:effectLst>
                  <a:outerShdw blurRad="30861" dist="18516" dir="5400000" rotWithShape="0">
                    <a:srgbClr val="000000">
                      <a:alpha val="30000"/>
                    </a:srgbClr>
                  </a:outerShdw>
                </a:effectLst>
                <a:latin typeface="Chalkboard"/>
                <a:ea typeface="Chalkboard"/>
                <a:cs typeface="Chalkboard"/>
                <a:sym typeface="Chalkboard"/>
              </a:defRPr>
            </a:pPr>
            <a:br>
              <a:rPr dirty="0">
                <a:latin typeface="Calibri" panose="020F0502020204030204" pitchFamily="34" charset="0"/>
                <a:cs typeface="Calibri" panose="020F0502020204030204" pitchFamily="34" charset="0"/>
              </a:rPr>
            </a:br>
            <a:r>
              <a:rPr sz="5346" dirty="0">
                <a:latin typeface="Calibri" panose="020F0502020204030204" pitchFamily="34" charset="0"/>
                <a:cs typeface="Calibri" panose="020F0502020204030204" pitchFamily="34" charset="0"/>
              </a:rPr>
              <a:t>4. </a:t>
            </a:r>
            <a:r>
              <a:rPr sz="5346" dirty="0" err="1">
                <a:latin typeface="Calibri" panose="020F0502020204030204" pitchFamily="34" charset="0"/>
                <a:cs typeface="Calibri" panose="020F0502020204030204" pitchFamily="34" charset="0"/>
              </a:rPr>
              <a:t>Выполнить</a:t>
            </a:r>
            <a:r>
              <a:rPr sz="5346" dirty="0">
                <a:latin typeface="Calibri" panose="020F0502020204030204" pitchFamily="34" charset="0"/>
                <a:cs typeface="Calibri" panose="020F0502020204030204" pitchFamily="34" charset="0"/>
              </a:rPr>
              <a:t> </a:t>
            </a:r>
            <a:r>
              <a:rPr sz="5346" dirty="0" err="1">
                <a:latin typeface="Calibri" panose="020F0502020204030204" pitchFamily="34" charset="0"/>
                <a:cs typeface="Calibri" panose="020F0502020204030204" pitchFamily="34" charset="0"/>
              </a:rPr>
              <a:t>Великое</a:t>
            </a:r>
            <a:r>
              <a:rPr sz="5346" dirty="0">
                <a:latin typeface="Calibri" panose="020F0502020204030204" pitchFamily="34" charset="0"/>
                <a:cs typeface="Calibri" panose="020F0502020204030204" pitchFamily="34" charset="0"/>
              </a:rPr>
              <a:t> </a:t>
            </a:r>
            <a:r>
              <a:rPr sz="5346" dirty="0" err="1">
                <a:latin typeface="Calibri" panose="020F0502020204030204" pitchFamily="34" charset="0"/>
                <a:cs typeface="Calibri" panose="020F0502020204030204" pitchFamily="34" charset="0"/>
              </a:rPr>
              <a:t>поручение</a:t>
            </a:r>
            <a:r>
              <a:rPr sz="5346" dirty="0">
                <a:latin typeface="Calibri" panose="020F0502020204030204" pitchFamily="34" charset="0"/>
                <a:cs typeface="Calibri" panose="020F0502020204030204" pitchFamily="34" charset="0"/>
              </a:rPr>
              <a:t>:</a:t>
            </a:r>
            <a:br>
              <a:rPr sz="5346" dirty="0">
                <a:latin typeface="Calibri" panose="020F0502020204030204" pitchFamily="34" charset="0"/>
                <a:cs typeface="Calibri" panose="020F0502020204030204" pitchFamily="34" charset="0"/>
              </a:rPr>
            </a:br>
            <a:br>
              <a:rPr sz="5346" dirty="0">
                <a:latin typeface="Calibri" panose="020F0502020204030204" pitchFamily="34" charset="0"/>
                <a:cs typeface="Calibri" panose="020F0502020204030204" pitchFamily="34" charset="0"/>
              </a:rPr>
            </a:br>
            <a:r>
              <a:rPr sz="1944" b="0" dirty="0">
                <a:latin typeface="Calibri Light"/>
                <a:ea typeface="Calibri Light"/>
                <a:cs typeface="Calibri Light"/>
                <a:sym typeface="Calibri Light"/>
              </a:rPr>
              <a:t>	 </a:t>
            </a:r>
          </a:p>
        </p:txBody>
      </p:sp>
      <p:sp>
        <p:nvSpPr>
          <p:cNvPr id="429" name="Rectangle 1"/>
          <p:cNvSpPr txBox="1"/>
          <p:nvPr/>
        </p:nvSpPr>
        <p:spPr>
          <a:xfrm>
            <a:off x="2679478" y="4495799"/>
            <a:ext cx="6833043" cy="14465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400" b="1">
                <a:solidFill>
                  <a:srgbClr val="11151B"/>
                </a:solidFill>
              </a:defRPr>
            </a:lvl1pPr>
          </a:lstStyle>
          <a:p>
            <a:r>
              <a:rPr dirty="0">
                <a:solidFill>
                  <a:schemeClr val="bg1"/>
                </a:solidFill>
              </a:rPr>
              <a:t>2 </a:t>
            </a:r>
            <a:r>
              <a:rPr dirty="0" err="1">
                <a:solidFill>
                  <a:schemeClr val="bg1"/>
                </a:solidFill>
              </a:rPr>
              <a:t>Тимофею</a:t>
            </a:r>
            <a:r>
              <a:rPr dirty="0">
                <a:solidFill>
                  <a:schemeClr val="bg1"/>
                </a:solidFill>
              </a:rPr>
              <a:t> 2:15; 1 </a:t>
            </a:r>
            <a:r>
              <a:rPr dirty="0" err="1">
                <a:solidFill>
                  <a:schemeClr val="bg1"/>
                </a:solidFill>
              </a:rPr>
              <a:t>Петра</a:t>
            </a:r>
            <a:r>
              <a:rPr dirty="0">
                <a:solidFill>
                  <a:schemeClr val="bg1"/>
                </a:solidFill>
              </a:rPr>
              <a:t> 2:2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428"/>
                                        </p:tgtEl>
                                        <p:attrNameLst>
                                          <p:attrName>style.visibility</p:attrName>
                                        </p:attrNameLst>
                                      </p:cBhvr>
                                      <p:to>
                                        <p:strVal val="visible"/>
                                      </p:to>
                                    </p:set>
                                    <p:animEffect transition="in" filter="fade">
                                      <p:cBhvr>
                                        <p:cTn id="7" dur="5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xfrm>
            <a:off x="1981200" y="762000"/>
            <a:ext cx="8229600" cy="5715000"/>
          </a:xfrm>
          <a:prstGeom prst="rect">
            <a:avLst/>
          </a:prstGeom>
        </p:spPr>
        <p:txBody>
          <a:bodyPr/>
          <a:lstStyle/>
          <a:p>
            <a:pPr>
              <a:defRPr sz="3600">
                <a:solidFill>
                  <a:srgbClr val="FFFFFF"/>
                </a:solidFill>
              </a:defRPr>
            </a:pPr>
            <a:br/>
            <a:r>
              <a:t>		</a:t>
            </a:r>
          </a:p>
        </p:txBody>
      </p:sp>
      <p:sp>
        <p:nvSpPr>
          <p:cNvPr id="432" name="TextBox 3"/>
          <p:cNvSpPr txBox="1"/>
          <p:nvPr/>
        </p:nvSpPr>
        <p:spPr>
          <a:xfrm>
            <a:off x="1125415" y="1269510"/>
            <a:ext cx="9039665" cy="39087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8800" b="1">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Запечатлено</a:t>
            </a:r>
            <a:r>
              <a:rPr dirty="0">
                <a:latin typeface="Calibri" panose="020F0502020204030204" pitchFamily="34" charset="0"/>
                <a:cs typeface="Calibri" panose="020F0502020204030204" pitchFamily="34" charset="0"/>
              </a:rPr>
              <a:t> </a:t>
            </a:r>
            <a:endParaRPr lang="ru-RU" dirty="0">
              <a:latin typeface="Calibri" panose="020F0502020204030204" pitchFamily="34" charset="0"/>
              <a:cs typeface="Calibri" panose="020F0502020204030204" pitchFamily="34" charset="0"/>
            </a:endParaRPr>
          </a:p>
          <a:p>
            <a:pPr>
              <a:defRPr sz="8800" b="1">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solidFill>
                  <a:srgbClr val="FFD966"/>
                </a:solidFill>
                <a:latin typeface="Calibri" panose="020F0502020204030204" pitchFamily="34" charset="0"/>
                <a:cs typeface="Calibri" panose="020F0502020204030204" pitchFamily="34" charset="0"/>
              </a:rPr>
              <a:t>памяти</a:t>
            </a:r>
            <a:r>
              <a:rPr dirty="0">
                <a:latin typeface="Calibri" panose="020F0502020204030204" pitchFamily="34" charset="0"/>
                <a:cs typeface="Calibri" panose="020F0502020204030204" pitchFamily="34" charset="0"/>
              </a:rPr>
              <a:t>... </a:t>
            </a:r>
            <a:br>
              <a:rPr dirty="0">
                <a:latin typeface="Calibri" panose="020F0502020204030204" pitchFamily="34" charset="0"/>
                <a:cs typeface="Calibri" panose="020F0502020204030204" pitchFamily="34" charset="0"/>
              </a:rPr>
            </a:br>
            <a:r>
              <a:rPr sz="7200" b="0" dirty="0">
                <a:latin typeface="Calibri Light"/>
                <a:ea typeface="Calibri Light"/>
                <a:cs typeface="Calibri Light"/>
                <a:sym typeface="Calibri Light"/>
              </a:rPr>
              <a:t>		</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Title 1"/>
          <p:cNvSpPr txBox="1">
            <a:spLocks noGrp="1"/>
          </p:cNvSpPr>
          <p:nvPr>
            <p:ph type="title"/>
          </p:nvPr>
        </p:nvSpPr>
        <p:spPr>
          <a:xfrm>
            <a:off x="886264" y="500575"/>
            <a:ext cx="10112328" cy="5257801"/>
          </a:xfrm>
          <a:prstGeom prst="rect">
            <a:avLst/>
          </a:prstGeom>
        </p:spPr>
        <p:txBody>
          <a:bodyPr/>
          <a:lstStyle/>
          <a:p>
            <a:pPr defTabSz="850391">
              <a:defRPr sz="6696" b="1">
                <a:solidFill>
                  <a:srgbClr val="FFD966"/>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a:t>
            </a:r>
            <a:r>
              <a:rPr dirty="0" err="1">
                <a:latin typeface="Calibri" panose="020F0502020204030204" pitchFamily="34" charset="0"/>
                <a:cs typeface="Calibri" panose="020F0502020204030204" pitchFamily="34" charset="0"/>
              </a:rPr>
              <a:t>Запомните</a:t>
            </a:r>
            <a:br>
              <a:rPr dirty="0">
                <a:latin typeface="Calibri" panose="020F0502020204030204" pitchFamily="34" charset="0"/>
                <a:cs typeface="Calibri" panose="020F0502020204030204" pitchFamily="34" charset="0"/>
              </a:rPr>
            </a:br>
            <a:r>
              <a:rPr dirty="0" err="1">
                <a:solidFill>
                  <a:srgbClr val="FFFFFF"/>
                </a:solidFill>
                <a:latin typeface="Calibri" panose="020F0502020204030204" pitchFamily="34" charset="0"/>
                <a:cs typeface="Calibri" panose="020F0502020204030204" pitchFamily="34" charset="0"/>
              </a:rPr>
              <a:t>ее</a:t>
            </a:r>
            <a:r>
              <a:rPr dirty="0">
                <a:solidFill>
                  <a:srgbClr val="FFFFFF"/>
                </a:solidFill>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драгоценные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обещания</a:t>
            </a:r>
            <a:r>
              <a:rPr lang="ru-RU" dirty="0">
                <a:solidFill>
                  <a:srgbClr val="FFFFFF"/>
                </a:solidFill>
                <a:latin typeface="Calibri" panose="020F0502020204030204" pitchFamily="34" charset="0"/>
                <a:cs typeface="Calibri" panose="020F0502020204030204" pitchFamily="34" charset="0"/>
              </a:rPr>
              <a:t>»</a:t>
            </a:r>
            <a:r>
              <a:rPr dirty="0">
                <a:solidFill>
                  <a:srgbClr val="FFFFFF"/>
                </a:solidFill>
                <a:latin typeface="Calibri" panose="020F0502020204030204" pitchFamily="34" charset="0"/>
                <a:cs typeface="Calibri" panose="020F0502020204030204" pitchFamily="34" charset="0"/>
              </a:rPr>
              <a:t>.</a:t>
            </a:r>
            <a:br>
              <a:rPr dirty="0">
                <a:solidFill>
                  <a:srgbClr val="FFFFFF"/>
                </a:solidFill>
                <a:latin typeface="Calibri" panose="020F0502020204030204" pitchFamily="34" charset="0"/>
                <a:cs typeface="Calibri" panose="020F0502020204030204" pitchFamily="34" charset="0"/>
              </a:rPr>
            </a:br>
            <a:r>
              <a:rPr sz="3348" dirty="0">
                <a:solidFill>
                  <a:srgbClr val="FFFFFF"/>
                </a:solidFill>
                <a:latin typeface="Calibri" panose="020F0502020204030204" pitchFamily="34" charset="0"/>
                <a:cs typeface="Calibri" panose="020F0502020204030204" pitchFamily="34" charset="0"/>
              </a:rPr>
              <a:t>			</a:t>
            </a:r>
            <a:r>
              <a:rPr sz="3348" dirty="0" err="1">
                <a:solidFill>
                  <a:srgbClr val="FFFFFF"/>
                </a:solidFill>
                <a:latin typeface="Calibri" panose="020F0502020204030204" pitchFamily="34" charset="0"/>
                <a:cs typeface="Calibri" panose="020F0502020204030204" pitchFamily="34" charset="0"/>
              </a:rPr>
              <a:t>Ревью</a:t>
            </a:r>
            <a:r>
              <a:rPr sz="3348" dirty="0">
                <a:solidFill>
                  <a:srgbClr val="FFFFFF"/>
                </a:solidFill>
                <a:latin typeface="Calibri" panose="020F0502020204030204" pitchFamily="34" charset="0"/>
                <a:cs typeface="Calibri" panose="020F0502020204030204" pitchFamily="34" charset="0"/>
              </a:rPr>
              <a:t> </a:t>
            </a:r>
            <a:r>
              <a:rPr sz="3348" dirty="0" err="1">
                <a:solidFill>
                  <a:srgbClr val="FFFFFF"/>
                </a:solidFill>
                <a:latin typeface="Calibri" panose="020F0502020204030204" pitchFamily="34" charset="0"/>
                <a:cs typeface="Calibri" panose="020F0502020204030204" pitchFamily="34" charset="0"/>
              </a:rPr>
              <a:t>энд</a:t>
            </a:r>
            <a:r>
              <a:rPr sz="3348" dirty="0">
                <a:solidFill>
                  <a:srgbClr val="FFFFFF"/>
                </a:solidFill>
                <a:latin typeface="Calibri" panose="020F0502020204030204" pitchFamily="34" charset="0"/>
                <a:cs typeface="Calibri" panose="020F0502020204030204" pitchFamily="34" charset="0"/>
              </a:rPr>
              <a:t> </a:t>
            </a:r>
            <a:r>
              <a:rPr sz="3348" dirty="0" err="1">
                <a:solidFill>
                  <a:srgbClr val="FFFFFF"/>
                </a:solidFill>
                <a:latin typeface="Calibri" panose="020F0502020204030204" pitchFamily="34" charset="0"/>
                <a:cs typeface="Calibri" panose="020F0502020204030204" pitchFamily="34" charset="0"/>
              </a:rPr>
              <a:t>Геральд</a:t>
            </a:r>
            <a:r>
              <a:rPr sz="3348" dirty="0">
                <a:solidFill>
                  <a:srgbClr val="FFFFFF"/>
                </a:solidFill>
                <a:latin typeface="Calibri" panose="020F0502020204030204" pitchFamily="34" charset="0"/>
                <a:cs typeface="Calibri" panose="020F0502020204030204" pitchFamily="34" charset="0"/>
              </a:rPr>
              <a:t>, 27 </a:t>
            </a:r>
            <a:r>
              <a:rPr sz="3348" dirty="0" err="1">
                <a:solidFill>
                  <a:srgbClr val="FFFFFF"/>
                </a:solidFill>
                <a:latin typeface="Calibri" panose="020F0502020204030204" pitchFamily="34" charset="0"/>
                <a:cs typeface="Calibri" panose="020F0502020204030204" pitchFamily="34" charset="0"/>
              </a:rPr>
              <a:t>апреля</a:t>
            </a:r>
            <a:r>
              <a:rPr sz="3348" dirty="0">
                <a:solidFill>
                  <a:srgbClr val="FFFFFF"/>
                </a:solidFill>
                <a:latin typeface="Calibri" panose="020F0502020204030204" pitchFamily="34" charset="0"/>
                <a:cs typeface="Calibri" panose="020F0502020204030204" pitchFamily="34" charset="0"/>
              </a:rPr>
              <a:t> 1905 </a:t>
            </a:r>
            <a:r>
              <a:rPr sz="3348" dirty="0" err="1">
                <a:solidFill>
                  <a:srgbClr val="FFFFFF"/>
                </a:solidFill>
                <a:latin typeface="Calibri" panose="020F0502020204030204" pitchFamily="34" charset="0"/>
                <a:cs typeface="Calibri" panose="020F0502020204030204" pitchFamily="34" charset="0"/>
              </a:rPr>
              <a:t>г</a:t>
            </a:r>
            <a:r>
              <a:rPr sz="3348" dirty="0">
                <a:solidFill>
                  <a:srgbClr val="FFFFFF"/>
                </a:solidFill>
                <a:latin typeface="Calibri" panose="020F0502020204030204" pitchFamily="34" charset="0"/>
                <a:cs typeface="Calibri" panose="020F0502020204030204" pitchFamily="34" charset="0"/>
              </a:rPr>
              <a:t>.</a:t>
            </a:r>
            <a:br>
              <a:rPr sz="3348" dirty="0">
                <a:solidFill>
                  <a:srgbClr val="FFFFFF"/>
                </a:solidFill>
                <a:latin typeface="Calibri" panose="020F0502020204030204" pitchFamily="34" charset="0"/>
                <a:cs typeface="Calibri" panose="020F0502020204030204" pitchFamily="34" charset="0"/>
              </a:rPr>
            </a:br>
            <a:endParaRPr sz="3348" dirty="0">
              <a:solidFill>
                <a:srgbClr val="FFFFFF"/>
              </a:solidFill>
              <a:latin typeface="Calibri" panose="020F0502020204030204" pitchFamily="34" charset="0"/>
              <a:cs typeface="Calibri" panose="020F0502020204030204" pitchFamily="34" charset="0"/>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itle 1"/>
          <p:cNvSpPr txBox="1">
            <a:spLocks noGrp="1"/>
          </p:cNvSpPr>
          <p:nvPr>
            <p:ph type="title"/>
          </p:nvPr>
        </p:nvSpPr>
        <p:spPr>
          <a:xfrm>
            <a:off x="609600" y="1143000"/>
            <a:ext cx="9296400" cy="4876800"/>
          </a:xfrm>
          <a:prstGeom prst="rect">
            <a:avLst/>
          </a:prstGeom>
        </p:spPr>
        <p:txBody>
          <a:bodyPr/>
          <a:lstStyle/>
          <a:p>
            <a:pPr algn="ctr">
              <a:defRPr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a:t>
            </a:r>
            <a:r>
              <a:rPr dirty="0" err="1">
                <a:latin typeface="Calibri" panose="020F0502020204030204" pitchFamily="34" charset="0"/>
                <a:cs typeface="Calibri" panose="020F0502020204030204" pitchFamily="34" charset="0"/>
              </a:rPr>
              <a:t>Чтобы</a:t>
            </a:r>
            <a:r>
              <a:rPr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ум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имел</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ясность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силу</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мысли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память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умственную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силу</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мышцы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тела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должны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упражняться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каждый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день</a:t>
            </a:r>
            <a:r>
              <a:rPr dirty="0">
                <a:latin typeface="Calibri" panose="020F0502020204030204" pitchFamily="34" charset="0"/>
                <a:cs typeface="Calibri" panose="020F0502020204030204" pitchFamily="34" charset="0"/>
              </a:rPr>
              <a:t>".</a:t>
            </a:r>
            <a:br>
              <a:rPr dirty="0">
                <a:latin typeface="Calibri" panose="020F0502020204030204" pitchFamily="34" charset="0"/>
                <a:cs typeface="Calibri" panose="020F0502020204030204" pitchFamily="34" charset="0"/>
              </a:rPr>
            </a:br>
            <a:r>
              <a:rPr sz="1800" b="0" i="1" dirty="0">
                <a:latin typeface="Calibri Light"/>
                <a:ea typeface="Calibri Light"/>
                <a:cs typeface="Calibri Light"/>
                <a:sym typeface="Calibri Light"/>
              </a:rPr>
              <a:t>		</a:t>
            </a:r>
            <a:r>
              <a:rPr sz="1800" b="0" i="1" dirty="0" err="1">
                <a:latin typeface="Calibri Light"/>
                <a:ea typeface="Calibri Light"/>
                <a:cs typeface="Calibri Light"/>
                <a:sym typeface="Calibri Light"/>
              </a:rPr>
              <a:t>Знамения</a:t>
            </a:r>
            <a:r>
              <a:rPr sz="1800" b="0" i="1" dirty="0">
                <a:latin typeface="Calibri Light"/>
                <a:ea typeface="Calibri Light"/>
                <a:cs typeface="Calibri Light"/>
                <a:sym typeface="Calibri Light"/>
              </a:rPr>
              <a:t> </a:t>
            </a:r>
            <a:r>
              <a:rPr sz="1800" b="0" i="1" dirty="0" err="1">
                <a:latin typeface="Calibri Light"/>
                <a:ea typeface="Calibri Light"/>
                <a:cs typeface="Calibri Light"/>
                <a:sym typeface="Calibri Light"/>
              </a:rPr>
              <a:t>времени</a:t>
            </a:r>
            <a:r>
              <a:rPr sz="1800" b="0" dirty="0">
                <a:latin typeface="Calibri Light"/>
                <a:ea typeface="Calibri Light"/>
                <a:cs typeface="Calibri Light"/>
                <a:sym typeface="Calibri Light"/>
              </a:rPr>
              <a:t>, 29 </a:t>
            </a:r>
            <a:r>
              <a:rPr sz="1800" b="0" dirty="0" err="1">
                <a:latin typeface="Calibri Light"/>
                <a:ea typeface="Calibri Light"/>
                <a:cs typeface="Calibri Light"/>
                <a:sym typeface="Calibri Light"/>
              </a:rPr>
              <a:t>апреля</a:t>
            </a:r>
            <a:r>
              <a:rPr sz="1800" b="0" dirty="0">
                <a:latin typeface="Calibri Light"/>
                <a:ea typeface="Calibri Light"/>
                <a:cs typeface="Calibri Light"/>
                <a:sym typeface="Calibri Light"/>
              </a:rPr>
              <a:t> 1875 </a:t>
            </a:r>
            <a:r>
              <a:rPr sz="1800" b="0" dirty="0" err="1">
                <a:latin typeface="Calibri Light"/>
                <a:ea typeface="Calibri Light"/>
                <a:cs typeface="Calibri Light"/>
                <a:sym typeface="Calibri Light"/>
              </a:rPr>
              <a:t>года</a:t>
            </a:r>
            <a:r>
              <a:rPr sz="1800" b="0" dirty="0">
                <a:latin typeface="Calibri Light"/>
                <a:ea typeface="Calibri Light"/>
                <a:cs typeface="Calibri Light"/>
                <a:sym typeface="Calibri Light"/>
              </a:rPr>
              <a:t>, </a:t>
            </a:r>
            <a:r>
              <a:rPr sz="1800" b="0" dirty="0" err="1">
                <a:latin typeface="Calibri Light"/>
                <a:ea typeface="Calibri Light"/>
                <a:cs typeface="Calibri Light"/>
                <a:sym typeface="Calibri Light"/>
              </a:rPr>
              <a:t>параграф</a:t>
            </a:r>
            <a:r>
              <a:rPr sz="1800" b="0" dirty="0">
                <a:latin typeface="Calibri Light"/>
                <a:ea typeface="Calibri Light"/>
                <a:cs typeface="Calibri Light"/>
                <a:sym typeface="Calibri Light"/>
              </a:rPr>
              <a:t> 5</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noGrp="1"/>
          </p:cNvSpPr>
          <p:nvPr>
            <p:ph type="title"/>
          </p:nvPr>
        </p:nvSpPr>
        <p:spPr>
          <a:xfrm>
            <a:off x="838200" y="381000"/>
            <a:ext cx="9601200" cy="6248400"/>
          </a:xfrm>
          <a:prstGeom prst="rect">
            <a:avLst/>
          </a:prstGeom>
        </p:spPr>
        <p:txBody>
          <a:bodyPr/>
          <a:lstStyle/>
          <a:p>
            <a:pPr defTabSz="859536">
              <a:defRPr sz="3008">
                <a:solidFill>
                  <a:srgbClr val="FFFFFF"/>
                </a:solidFill>
                <a:latin typeface="Chalkboard"/>
                <a:ea typeface="Chalkboard"/>
                <a:cs typeface="Chalkboard"/>
                <a:sym typeface="Chalkboard"/>
              </a:defRPr>
            </a:pPr>
            <a:r>
              <a:rPr b="1" dirty="0">
                <a:latin typeface="Calibri" panose="020F0502020204030204" pitchFamily="34" charset="0"/>
                <a:cs typeface="Calibri" panose="020F0502020204030204" pitchFamily="34" charset="0"/>
              </a:rPr>
              <a:t>"</a:t>
            </a:r>
            <a:r>
              <a:rPr b="1" dirty="0" err="1">
                <a:latin typeface="Calibri" panose="020F0502020204030204" pitchFamily="34" charset="0"/>
                <a:cs typeface="Calibri" panose="020F0502020204030204" pitchFamily="34" charset="0"/>
              </a:rPr>
              <a:t>Слово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Божье</a:t>
            </a:r>
            <a:r>
              <a:rPr b="1" dirty="0">
                <a:latin typeface="Calibri" panose="020F0502020204030204" pitchFamily="34" charset="0"/>
                <a:cs typeface="Calibri" panose="020F0502020204030204" pitchFamily="34" charset="0"/>
              </a:rPr>
              <a:t> - </a:t>
            </a:r>
            <a:r>
              <a:rPr b="1" dirty="0" err="1">
                <a:latin typeface="Calibri" panose="020F0502020204030204" pitchFamily="34" charset="0"/>
                <a:cs typeface="Calibri" panose="020F0502020204030204" pitchFamily="34" charset="0"/>
              </a:rPr>
              <a:t>это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канал</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общения</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живым</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Богом</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Тот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кто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питается</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Словом</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будет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плодовит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во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всех</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добрых</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делах</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Тот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кто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трудится</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вместе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Богом</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станет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первооткрывателем</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богатых</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рудников</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истины</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над</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которыми</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ему</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придется</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потрудиться</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чтобы</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найти</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спрятанное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сокровище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Когда</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его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окружат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искушения</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Святой</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Дух</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приведет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ему</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на</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ум</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те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самые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слова</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которыми</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можно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ответить</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на</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искушение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в</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тот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самый</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момент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когда</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они</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больше</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всего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нужны</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и</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он</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сможет</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эффективно</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использовать</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их</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властной</a:t>
            </a:r>
            <a:r>
              <a:rPr b="1" dirty="0">
                <a:latin typeface="Calibri" panose="020F0502020204030204" pitchFamily="34" charset="0"/>
                <a:cs typeface="Calibri" panose="020F0502020204030204" pitchFamily="34" charset="0"/>
              </a:rPr>
              <a:t> </a:t>
            </a:r>
            <a:r>
              <a:rPr b="1" dirty="0" err="1">
                <a:latin typeface="Calibri" panose="020F0502020204030204" pitchFamily="34" charset="0"/>
                <a:cs typeface="Calibri" panose="020F0502020204030204" pitchFamily="34" charset="0"/>
              </a:rPr>
              <a:t>силой</a:t>
            </a:r>
            <a:r>
              <a:rPr sz="2256" b="1" dirty="0">
                <a:latin typeface="Calibri" panose="020F0502020204030204" pitchFamily="34" charset="0"/>
                <a:cs typeface="Calibri" panose="020F0502020204030204" pitchFamily="34" charset="0"/>
              </a:rPr>
              <a:t>."</a:t>
            </a:r>
            <a:br>
              <a:rPr sz="2256" b="1" dirty="0">
                <a:latin typeface="Calibri" panose="020F0502020204030204" pitchFamily="34" charset="0"/>
                <a:cs typeface="Calibri" panose="020F0502020204030204" pitchFamily="34" charset="0"/>
              </a:rPr>
            </a:br>
            <a:br>
              <a:rPr sz="2256" b="1" dirty="0">
                <a:latin typeface="Calibri" panose="020F0502020204030204" pitchFamily="34" charset="0"/>
                <a:cs typeface="Calibri" panose="020F0502020204030204" pitchFamily="34" charset="0"/>
              </a:rPr>
            </a:br>
            <a:r>
              <a:rPr sz="1504" b="1" i="1" dirty="0">
                <a:latin typeface="Calibri Light"/>
                <a:ea typeface="Calibri Light"/>
                <a:cs typeface="Calibri Light"/>
                <a:sym typeface="Calibri Light"/>
              </a:rPr>
              <a:t>				</a:t>
            </a:r>
            <a:r>
              <a:rPr sz="1504" b="1" i="1" dirty="0" err="1">
                <a:latin typeface="Calibri Light"/>
                <a:ea typeface="Calibri Light"/>
                <a:cs typeface="Calibri Light"/>
                <a:sym typeface="Calibri Light"/>
              </a:rPr>
              <a:t>Знамения</a:t>
            </a:r>
            <a:r>
              <a:rPr sz="1504" b="1" i="1" dirty="0">
                <a:latin typeface="Calibri Light"/>
                <a:ea typeface="Calibri Light"/>
                <a:cs typeface="Calibri Light"/>
                <a:sym typeface="Calibri Light"/>
              </a:rPr>
              <a:t> </a:t>
            </a:r>
            <a:r>
              <a:rPr sz="1504" b="1" i="1" dirty="0" err="1">
                <a:latin typeface="Calibri Light"/>
                <a:ea typeface="Calibri Light"/>
                <a:cs typeface="Calibri Light"/>
                <a:sym typeface="Calibri Light"/>
              </a:rPr>
              <a:t>времени</a:t>
            </a:r>
            <a:r>
              <a:rPr sz="1504" b="1" dirty="0">
                <a:latin typeface="Calibri Light"/>
                <a:ea typeface="Calibri Light"/>
                <a:cs typeface="Calibri Light"/>
                <a:sym typeface="Calibri Light"/>
              </a:rPr>
              <a:t>, 5 </a:t>
            </a:r>
            <a:r>
              <a:rPr sz="1504" b="1" dirty="0" err="1">
                <a:latin typeface="Calibri Light"/>
                <a:ea typeface="Calibri Light"/>
                <a:cs typeface="Calibri Light"/>
                <a:sym typeface="Calibri Light"/>
              </a:rPr>
              <a:t>сентября</a:t>
            </a:r>
            <a:r>
              <a:rPr sz="1504" b="1" dirty="0">
                <a:latin typeface="Calibri Light"/>
                <a:ea typeface="Calibri Light"/>
                <a:cs typeface="Calibri Light"/>
                <a:sym typeface="Calibri Light"/>
              </a:rPr>
              <a:t> 1895 </a:t>
            </a:r>
            <a:r>
              <a:rPr sz="1504" b="1" dirty="0" err="1">
                <a:latin typeface="Calibri Light"/>
                <a:ea typeface="Calibri Light"/>
                <a:cs typeface="Calibri Light"/>
                <a:sym typeface="Calibri Light"/>
              </a:rPr>
              <a:t>года</a:t>
            </a:r>
            <a:r>
              <a:rPr sz="1504" b="1" dirty="0">
                <a:latin typeface="Calibri Light"/>
                <a:ea typeface="Calibri Light"/>
                <a:cs typeface="Calibri Light"/>
                <a:sym typeface="Calibri Light"/>
              </a:rPr>
              <a:t> </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itle 1"/>
          <p:cNvSpPr txBox="1">
            <a:spLocks noGrp="1"/>
          </p:cNvSpPr>
          <p:nvPr>
            <p:ph type="title"/>
          </p:nvPr>
        </p:nvSpPr>
        <p:spPr>
          <a:xfrm>
            <a:off x="1066800" y="1371600"/>
            <a:ext cx="10744200" cy="3962400"/>
          </a:xfrm>
          <a:prstGeom prst="rect">
            <a:avLst/>
          </a:prstGeom>
        </p:spPr>
        <p:txBody>
          <a:bodyPr/>
          <a:lstStyle/>
          <a:p>
            <a:pPr>
              <a:defRPr sz="6000" b="1">
                <a:solidFill>
                  <a:srgbClr val="FFFFFF"/>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 1. </a:t>
            </a:r>
            <a:r>
              <a:rPr dirty="0" err="1">
                <a:latin typeface="Calibri" panose="020F0502020204030204" pitchFamily="34" charset="0"/>
                <a:cs typeface="Calibri" panose="020F0502020204030204" pitchFamily="34" charset="0"/>
              </a:rPr>
              <a:t>Слово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Божье</a:t>
            </a:r>
            <a:r>
              <a:rPr dirty="0">
                <a:latin typeface="Calibri" panose="020F0502020204030204" pitchFamily="34" charset="0"/>
                <a:cs typeface="Calibri" panose="020F0502020204030204" pitchFamily="34" charset="0"/>
              </a:rPr>
              <a:t> - </a:t>
            </a:r>
            <a:r>
              <a:rPr dirty="0" err="1">
                <a:solidFill>
                  <a:srgbClr val="FFD966"/>
                </a:solidFill>
                <a:latin typeface="Calibri" panose="020F0502020204030204" pitchFamily="34" charset="0"/>
                <a:cs typeface="Calibri" panose="020F0502020204030204" pitchFamily="34" charset="0"/>
              </a:rPr>
              <a:t>это</a:t>
            </a:r>
            <a:r>
              <a:rPr dirty="0">
                <a:solidFill>
                  <a:srgbClr val="FFD966"/>
                </a:solidFill>
                <a:latin typeface="Calibri" panose="020F0502020204030204" pitchFamily="34" charset="0"/>
                <a:cs typeface="Calibri" panose="020F0502020204030204" pitchFamily="34" charset="0"/>
              </a:rPr>
              <a:t> </a:t>
            </a:r>
            <a:r>
              <a:rPr dirty="0" err="1">
                <a:solidFill>
                  <a:srgbClr val="FFD966"/>
                </a:solidFill>
                <a:latin typeface="Calibri" panose="020F0502020204030204" pitchFamily="34" charset="0"/>
                <a:cs typeface="Calibri" panose="020F0502020204030204" pitchFamily="34" charset="0"/>
              </a:rPr>
              <a:t>канал</a:t>
            </a:r>
            <a:r>
              <a:rPr dirty="0">
                <a:solidFill>
                  <a:srgbClr val="FFD966"/>
                </a:solidFill>
                <a:latin typeface="Calibri" panose="020F0502020204030204" pitchFamily="34" charset="0"/>
                <a:cs typeface="Calibri" panose="020F0502020204030204" pitchFamily="34" charset="0"/>
              </a:rPr>
              <a:t> </a:t>
            </a:r>
            <a:r>
              <a:rPr dirty="0" err="1">
                <a:solidFill>
                  <a:srgbClr val="FFD966"/>
                </a:solidFill>
                <a:latin typeface="Calibri" panose="020F0502020204030204" pitchFamily="34" charset="0"/>
                <a:cs typeface="Calibri" panose="020F0502020204030204" pitchFamily="34" charset="0"/>
              </a:rPr>
              <a:t>общения</a:t>
            </a:r>
            <a:r>
              <a:rPr dirty="0">
                <a:solidFill>
                  <a:srgbClr val="FFD966"/>
                </a:solidFill>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Живым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Богом</a:t>
            </a:r>
            <a:r>
              <a:rPr dirty="0">
                <a:latin typeface="Calibri" panose="020F0502020204030204" pitchFamily="34" charset="0"/>
                <a:cs typeface="Calibri" panose="020F0502020204030204" pitchFamily="34" charset="0"/>
              </a:rPr>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EF9CB9-057E-B095-A078-1EB012719A2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111874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itle 1"/>
          <p:cNvSpPr txBox="1">
            <a:spLocks noGrp="1"/>
          </p:cNvSpPr>
          <p:nvPr>
            <p:ph type="title"/>
          </p:nvPr>
        </p:nvSpPr>
        <p:spPr>
          <a:xfrm>
            <a:off x="912054" y="2240279"/>
            <a:ext cx="9067801" cy="914401"/>
          </a:xfrm>
          <a:prstGeom prst="rect">
            <a:avLst/>
          </a:prstGeom>
        </p:spPr>
        <p:txBody>
          <a:bodyPr>
            <a:noAutofit/>
          </a:bodyPr>
          <a:lstStyle/>
          <a:p>
            <a:pPr defTabSz="365760">
              <a:defRPr sz="2160" b="1">
                <a:solidFill>
                  <a:srgbClr val="FFFFFF"/>
                </a:solidFill>
                <a:latin typeface="Chalkboard"/>
                <a:ea typeface="Chalkboard"/>
                <a:cs typeface="Chalkboard"/>
                <a:sym typeface="Chalkboard"/>
              </a:defRPr>
            </a:pPr>
            <a:r>
              <a:rPr sz="6000" dirty="0">
                <a:latin typeface="Calibri" panose="020F0502020204030204" pitchFamily="34" charset="0"/>
                <a:cs typeface="Calibri" panose="020F0502020204030204" pitchFamily="34" charset="0"/>
              </a:rPr>
              <a:t> 2. </a:t>
            </a:r>
            <a:r>
              <a:rPr sz="6000" dirty="0" err="1">
                <a:latin typeface="Calibri" panose="020F0502020204030204" pitchFamily="34" charset="0"/>
                <a:cs typeface="Calibri" panose="020F0502020204030204" pitchFamily="34" charset="0"/>
              </a:rPr>
              <a:t>Тот</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кто</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питается</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Словом</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будет</a:t>
            </a:r>
            <a:r>
              <a:rPr sz="6000" dirty="0">
                <a:solidFill>
                  <a:srgbClr val="FFD966"/>
                </a:solidFill>
                <a:latin typeface="Calibri" panose="020F0502020204030204" pitchFamily="34" charset="0"/>
                <a:cs typeface="Calibri" panose="020F0502020204030204" pitchFamily="34" charset="0"/>
              </a:rPr>
              <a:t> </a:t>
            </a:r>
            <a:r>
              <a:rPr lang="ru-RU" sz="6000" dirty="0">
                <a:solidFill>
                  <a:srgbClr val="FFD966"/>
                </a:solidFill>
                <a:latin typeface="Calibri" panose="020F0502020204030204" pitchFamily="34" charset="0"/>
                <a:cs typeface="Calibri" panose="020F0502020204030204" pitchFamily="34" charset="0"/>
              </a:rPr>
              <a:t>успешен</a:t>
            </a:r>
            <a:br>
              <a:rPr lang="ru-RU" sz="6000" dirty="0">
                <a:solidFill>
                  <a:srgbClr val="FFD966"/>
                </a:solidFill>
                <a:latin typeface="Calibri" panose="020F0502020204030204" pitchFamily="34" charset="0"/>
                <a:cs typeface="Calibri" panose="020F0502020204030204" pitchFamily="34" charset="0"/>
              </a:rPr>
            </a:br>
            <a:r>
              <a:rPr sz="6000" dirty="0">
                <a:solidFill>
                  <a:srgbClr val="FFD966"/>
                </a:solidFill>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во</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всех</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добрых</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делах</a:t>
            </a:r>
            <a:r>
              <a:rPr sz="6000" dirty="0">
                <a:latin typeface="Calibri" panose="020F0502020204030204" pitchFamily="34" charset="0"/>
                <a:cs typeface="Calibri" panose="020F0502020204030204" pitchFamily="34" charset="0"/>
              </a:rPr>
              <a:t>. </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itle 1"/>
          <p:cNvSpPr txBox="1">
            <a:spLocks noGrp="1"/>
          </p:cNvSpPr>
          <p:nvPr>
            <p:ph type="title"/>
          </p:nvPr>
        </p:nvSpPr>
        <p:spPr>
          <a:xfrm>
            <a:off x="1183249" y="2826823"/>
            <a:ext cx="8991601" cy="914401"/>
          </a:xfrm>
          <a:prstGeom prst="rect">
            <a:avLst/>
          </a:prstGeom>
        </p:spPr>
        <p:txBody>
          <a:bodyPr>
            <a:noAutofit/>
          </a:bodyPr>
          <a:lstStyle/>
          <a:p>
            <a:pPr defTabSz="365760">
              <a:defRPr sz="2160" b="1">
                <a:solidFill>
                  <a:srgbClr val="FFFFFF"/>
                </a:solidFill>
                <a:latin typeface="Chalkboard"/>
                <a:ea typeface="Chalkboard"/>
                <a:cs typeface="Chalkboard"/>
                <a:sym typeface="Chalkboard"/>
              </a:defRPr>
            </a:pPr>
            <a:r>
              <a:rPr sz="6000" dirty="0">
                <a:latin typeface="Calibri" panose="020F0502020204030204" pitchFamily="34" charset="0"/>
                <a:cs typeface="Calibri" panose="020F0502020204030204" pitchFamily="34" charset="0"/>
              </a:rPr>
              <a:t> 3. </a:t>
            </a:r>
            <a:r>
              <a:rPr sz="6000" dirty="0" err="1">
                <a:latin typeface="Calibri" panose="020F0502020204030204" pitchFamily="34" charset="0"/>
                <a:cs typeface="Calibri" panose="020F0502020204030204" pitchFamily="34" charset="0"/>
              </a:rPr>
              <a:t>Вам</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откроются</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богатые</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потоки</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истины</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в</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которых</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вы</a:t>
            </a:r>
            <a:r>
              <a:rPr sz="6000" dirty="0">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найдете</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спрятанные</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сокровища</a:t>
            </a:r>
            <a:r>
              <a:rPr sz="6000" dirty="0">
                <a:latin typeface="Calibri" panose="020F0502020204030204" pitchFamily="34" charset="0"/>
                <a:cs typeface="Calibri" panose="020F0502020204030204" pitchFamily="34" charset="0"/>
              </a:rPr>
              <a:t>.</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Title 1"/>
          <p:cNvSpPr txBox="1">
            <a:spLocks noGrp="1"/>
          </p:cNvSpPr>
          <p:nvPr>
            <p:ph type="title"/>
          </p:nvPr>
        </p:nvSpPr>
        <p:spPr>
          <a:xfrm>
            <a:off x="1111543" y="2682239"/>
            <a:ext cx="10210801" cy="914401"/>
          </a:xfrm>
          <a:prstGeom prst="rect">
            <a:avLst/>
          </a:prstGeom>
        </p:spPr>
        <p:txBody>
          <a:bodyPr>
            <a:noAutofit/>
          </a:bodyPr>
          <a:lstStyle/>
          <a:p>
            <a:pPr defTabSz="411479">
              <a:defRPr sz="2159" b="1">
                <a:solidFill>
                  <a:srgbClr val="FFFFFF"/>
                </a:solidFill>
                <a:latin typeface="Chalkboard"/>
                <a:ea typeface="Chalkboard"/>
                <a:cs typeface="Chalkboard"/>
                <a:sym typeface="Chalkboard"/>
              </a:defRPr>
            </a:pPr>
            <a:r>
              <a:rPr sz="6000" dirty="0">
                <a:latin typeface="Calibri" panose="020F0502020204030204" pitchFamily="34" charset="0"/>
                <a:cs typeface="Calibri" panose="020F0502020204030204" pitchFamily="34" charset="0"/>
              </a:rPr>
              <a:t> 4. </a:t>
            </a:r>
            <a:r>
              <a:rPr sz="6000" dirty="0" err="1">
                <a:latin typeface="Calibri" panose="020F0502020204030204" pitchFamily="34" charset="0"/>
                <a:cs typeface="Calibri" panose="020F0502020204030204" pitchFamily="34" charset="0"/>
              </a:rPr>
              <a:t>Когда</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вас</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одолевает</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искушение</a:t>
            </a:r>
            <a:r>
              <a:rPr sz="6000" dirty="0">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Святой</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Дух</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приведет</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вам</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на</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ум</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правильные</a:t>
            </a:r>
            <a:r>
              <a:rPr sz="6000" dirty="0">
                <a:solidFill>
                  <a:srgbClr val="FFD966"/>
                </a:solidFill>
                <a:latin typeface="Calibri" panose="020F0502020204030204" pitchFamily="34" charset="0"/>
                <a:cs typeface="Calibri" panose="020F0502020204030204" pitchFamily="34" charset="0"/>
              </a:rPr>
              <a:t> </a:t>
            </a:r>
            <a:r>
              <a:rPr sz="6000" dirty="0" err="1">
                <a:solidFill>
                  <a:srgbClr val="FFD966"/>
                </a:solidFill>
                <a:latin typeface="Calibri" panose="020F0502020204030204" pitchFamily="34" charset="0"/>
                <a:cs typeface="Calibri" panose="020F0502020204030204" pitchFamily="34" charset="0"/>
              </a:rPr>
              <a:t>слова</a:t>
            </a:r>
            <a:r>
              <a:rPr sz="6000" dirty="0">
                <a:solidFill>
                  <a:srgbClr val="FFD966"/>
                </a:solidFill>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чтобы</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победить</a:t>
            </a:r>
            <a:r>
              <a:rPr sz="6000" dirty="0">
                <a:latin typeface="Calibri" panose="020F0502020204030204" pitchFamily="34" charset="0"/>
                <a:cs typeface="Calibri" panose="020F0502020204030204" pitchFamily="34" charset="0"/>
              </a:rPr>
              <a:t> </a:t>
            </a:r>
            <a:r>
              <a:rPr sz="6000" dirty="0" err="1">
                <a:latin typeface="Calibri" panose="020F0502020204030204" pitchFamily="34" charset="0"/>
                <a:cs typeface="Calibri" panose="020F0502020204030204" pitchFamily="34" charset="0"/>
              </a:rPr>
              <a:t>искушение</a:t>
            </a:r>
            <a:r>
              <a:rPr sz="6000" dirty="0">
                <a:latin typeface="Calibri" panose="020F0502020204030204" pitchFamily="34" charset="0"/>
                <a:cs typeface="Calibri" panose="020F0502020204030204" pitchFamily="34" charset="0"/>
              </a:rPr>
              <a:t>. </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a:spLocks noGrp="1"/>
          </p:cNvSpPr>
          <p:nvPr>
            <p:ph type="title"/>
          </p:nvPr>
        </p:nvSpPr>
        <p:spPr>
          <a:xfrm>
            <a:off x="1981200" y="762000"/>
            <a:ext cx="8229600" cy="5257800"/>
          </a:xfrm>
          <a:prstGeom prst="rect">
            <a:avLst/>
          </a:prstGeom>
        </p:spPr>
        <p:txBody>
          <a:bodyPr/>
          <a:lstStyle/>
          <a:p>
            <a:pPr defTabSz="868680">
              <a:defRPr sz="4180" b="1">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Возлюби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Господа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Бога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твоего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всем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сердцем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твоим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всею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душою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твоею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всеми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силами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твоими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слова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сии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которые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заповедую</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тебе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сегодня</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должны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быть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сердце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твоем</a:t>
            </a:r>
            <a:r>
              <a:rPr dirty="0">
                <a:latin typeface="Calibri" panose="020F0502020204030204" pitchFamily="34" charset="0"/>
                <a:cs typeface="Calibri" panose="020F0502020204030204" pitchFamily="34" charset="0"/>
              </a:rPr>
              <a:t>". 				</a:t>
            </a:r>
            <a:r>
              <a:rPr sz="2660" dirty="0" err="1">
                <a:latin typeface="Calibri" panose="020F0502020204030204" pitchFamily="34" charset="0"/>
                <a:cs typeface="Calibri" panose="020F0502020204030204" pitchFamily="34" charset="0"/>
              </a:rPr>
              <a:t>Второзаконие</a:t>
            </a:r>
            <a:r>
              <a:rPr sz="2660" dirty="0">
                <a:latin typeface="Calibri" panose="020F0502020204030204" pitchFamily="34" charset="0"/>
                <a:cs typeface="Calibri" panose="020F0502020204030204" pitchFamily="34" charset="0"/>
              </a:rPr>
              <a:t> 6:5-6 NKJV</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TextBox 6"/>
          <p:cNvSpPr txBox="1"/>
          <p:nvPr/>
        </p:nvSpPr>
        <p:spPr>
          <a:xfrm>
            <a:off x="473781" y="1915736"/>
            <a:ext cx="11381119"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4800" b="1">
                <a:solidFill>
                  <a:srgbClr val="FFFFFF"/>
                </a:solidFill>
                <a:latin typeface="Chalkboard"/>
                <a:ea typeface="Chalkboard"/>
                <a:cs typeface="Chalkboard"/>
                <a:sym typeface="Chalkboard"/>
              </a:defRPr>
            </a:lvl1pPr>
          </a:lstStyle>
          <a:p>
            <a:r>
              <a:rPr dirty="0" err="1">
                <a:latin typeface="Calibri" panose="020F0502020204030204" pitchFamily="34" charset="0"/>
                <a:cs typeface="Calibri" panose="020F0502020204030204" pitchFamily="34" charset="0"/>
              </a:rPr>
              <a:t>Каждый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день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молитвой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сердце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ищите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Божьем</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Слове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нов</a:t>
            </a:r>
            <a:r>
              <a:rPr lang="ru-RU" dirty="0" err="1">
                <a:latin typeface="Calibri" panose="020F0502020204030204" pitchFamily="34" charset="0"/>
                <a:cs typeface="Calibri" panose="020F0502020204030204" pitchFamily="34" charset="0"/>
              </a:rPr>
              <a:t>ый</a:t>
            </a:r>
            <a:r>
              <a:rPr dirty="0">
                <a:latin typeface="Calibri" panose="020F0502020204030204" pitchFamily="34" charset="0"/>
                <a:cs typeface="Calibri" panose="020F0502020204030204" pitchFamily="34" charset="0"/>
              </a:rPr>
              <a:t> </a:t>
            </a:r>
            <a:r>
              <a:rPr lang="ru-RU" dirty="0">
                <a:latin typeface="Calibri" panose="020F0502020204030204" pitchFamily="34" charset="0"/>
                <a:cs typeface="Calibri" panose="020F0502020204030204" pitchFamily="34" charset="0"/>
              </a:rPr>
              <a:t>образ</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Иисуса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Попросите</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Бога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вдохновить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вас</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на</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то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как</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должны</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применить</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его</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своей</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жизни</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в</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этот</a:t>
            </a:r>
            <a:r>
              <a:rPr dirty="0">
                <a:latin typeface="Calibri" panose="020F0502020204030204" pitchFamily="34" charset="0"/>
                <a:cs typeface="Calibri" panose="020F0502020204030204" pitchFamily="34" charset="0"/>
              </a:rPr>
              <a:t> </a:t>
            </a:r>
            <a:r>
              <a:rPr dirty="0" err="1">
                <a:latin typeface="Calibri" panose="020F0502020204030204" pitchFamily="34" charset="0"/>
                <a:cs typeface="Calibri" panose="020F0502020204030204" pitchFamily="34" charset="0"/>
              </a:rPr>
              <a:t>день</a:t>
            </a:r>
            <a:r>
              <a:rPr dirty="0">
                <a:latin typeface="Calibri" panose="020F0502020204030204" pitchFamily="34" charset="0"/>
                <a:cs typeface="Calibri" panose="020F0502020204030204" pitchFamily="34" charset="0"/>
              </a:rPr>
              <a:t>.</a:t>
            </a:r>
          </a:p>
        </p:txBody>
      </p:sp>
      <p:sp>
        <p:nvSpPr>
          <p:cNvPr id="457" name="Rectangle 1"/>
          <p:cNvSpPr txBox="1"/>
          <p:nvPr/>
        </p:nvSpPr>
        <p:spPr>
          <a:xfrm>
            <a:off x="3724362" y="147017"/>
            <a:ext cx="3535582"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lgn="ctr">
              <a:defRPr sz="8000" b="1">
                <a:ln w="12700" cap="flat">
                  <a:solidFill>
                    <a:srgbClr val="3A5274"/>
                  </a:solidFill>
                  <a:prstDash val="solid"/>
                  <a:round/>
                </a:ln>
                <a:solidFill>
                  <a:schemeClr val="accent4"/>
                </a:solidFill>
                <a:effectLst>
                  <a:outerShdw blurRad="38100" dist="20320" dir="1800000" rotWithShape="0">
                    <a:srgbClr val="000000">
                      <a:alpha val="40000"/>
                    </a:srgbClr>
                  </a:outerShdw>
                </a:effectLst>
              </a:defRPr>
            </a:lvl1pPr>
          </a:lstStyle>
          <a:p>
            <a:r>
              <a:rPr lang="ru-RU" dirty="0"/>
              <a:t>Призыв</a:t>
            </a: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descr="E-05-053a2.jpg">
            <a:extLst>
              <a:ext uri="{FF2B5EF4-FFF2-40B4-BE49-F238E27FC236}">
                <a16:creationId xmlns:a16="http://schemas.microsoft.com/office/drawing/2014/main" id="{E16F4F19-0CBD-D931-7C13-25A81D9014B6}"/>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0B2968B-6AAD-9CF0-55E2-D53BDA78EBF9}"/>
              </a:ext>
            </a:extLst>
          </p:cNvPr>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3">
            <a:extLst>
              <a:ext uri="{FF2B5EF4-FFF2-40B4-BE49-F238E27FC236}">
                <a16:creationId xmlns:a16="http://schemas.microsoft.com/office/drawing/2014/main" id="{B1336361-F567-E494-0115-079D6E7B269D}"/>
              </a:ext>
            </a:extLst>
          </p:cNvPr>
          <p:cNvSpPr txBox="1"/>
          <p:nvPr/>
        </p:nvSpPr>
        <p:spPr>
          <a:xfrm>
            <a:off x="4148796" y="549497"/>
            <a:ext cx="7997485" cy="3785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9600" b="1" spc="50">
                <a:ln w="9525" cap="flat">
                  <a:solidFill>
                    <a:schemeClr val="accent1"/>
                  </a:solidFill>
                  <a:prstDash val="solid"/>
                  <a:round/>
                </a:ln>
                <a:solidFill>
                  <a:srgbClr val="FFD966"/>
                </a:solidFill>
                <a:latin typeface="Chalkboard"/>
                <a:ea typeface="Chalkboard"/>
                <a:cs typeface="Chalkboard"/>
                <a:sym typeface="Chalkboard"/>
              </a:defRPr>
            </a:pPr>
            <a:r>
              <a:rPr dirty="0">
                <a:latin typeface="Calibri" panose="020F0502020204030204" pitchFamily="34" charset="0"/>
                <a:cs typeface="Calibri" panose="020F0502020204030204" pitchFamily="34" charset="0"/>
              </a:rPr>
              <a:t>10%  </a:t>
            </a:r>
          </a:p>
          <a:p>
            <a:pPr algn="ctr">
              <a:defRPr sz="7200" b="1" spc="50">
                <a:ln w="9525" cap="flat">
                  <a:solidFill>
                    <a:schemeClr val="accent1"/>
                  </a:solidFill>
                  <a:prstDash val="solid"/>
                  <a:round/>
                </a:ln>
                <a:solidFill>
                  <a:srgbClr val="FFFFFF"/>
                </a:solidFill>
                <a:latin typeface="Chalkboard"/>
                <a:ea typeface="Chalkboard"/>
                <a:cs typeface="Chalkboard"/>
                <a:sym typeface="Chalkboard"/>
              </a:defRPr>
            </a:pPr>
            <a:r>
              <a:rPr lang="ru-RU" dirty="0">
                <a:latin typeface="Calibri" panose="020F0502020204030204" pitchFamily="34" charset="0"/>
                <a:cs typeface="Calibri" panose="020F0502020204030204" pitchFamily="34" charset="0"/>
              </a:rPr>
              <a:t>ч</a:t>
            </a:r>
            <a:r>
              <a:rPr dirty="0" err="1">
                <a:latin typeface="Calibri" panose="020F0502020204030204" pitchFamily="34" charset="0"/>
                <a:cs typeface="Calibri" panose="020F0502020204030204" pitchFamily="34" charset="0"/>
              </a:rPr>
              <a:t>итают</a:t>
            </a:r>
            <a:r>
              <a:rPr dirty="0">
                <a:latin typeface="Calibri" panose="020F0502020204030204" pitchFamily="34" charset="0"/>
                <a:cs typeface="Calibri" panose="020F0502020204030204" pitchFamily="34" charset="0"/>
              </a:rPr>
              <a:t> </a:t>
            </a:r>
            <a:endParaRPr lang="ru-RU" dirty="0">
              <a:latin typeface="Calibri" panose="020F0502020204030204" pitchFamily="34" charset="0"/>
              <a:cs typeface="Calibri" panose="020F0502020204030204" pitchFamily="34" charset="0"/>
            </a:endParaRPr>
          </a:p>
          <a:p>
            <a:pPr algn="ctr">
              <a:defRPr sz="7200" b="1" spc="50">
                <a:ln w="9525" cap="flat">
                  <a:solidFill>
                    <a:schemeClr val="accent1"/>
                  </a:solidFill>
                  <a:prstDash val="solid"/>
                  <a:round/>
                </a:ln>
                <a:solidFill>
                  <a:srgbClr val="FFFFFF"/>
                </a:solidFill>
                <a:latin typeface="Chalkboard"/>
                <a:ea typeface="Chalkboard"/>
                <a:cs typeface="Chalkboard"/>
                <a:sym typeface="Chalkboard"/>
              </a:defRPr>
            </a:pPr>
            <a:r>
              <a:rPr dirty="0" err="1">
                <a:latin typeface="Calibri" panose="020F0502020204030204" pitchFamily="34" charset="0"/>
                <a:cs typeface="Calibri" panose="020F0502020204030204" pitchFamily="34" charset="0"/>
              </a:rPr>
              <a:t>Библию</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724214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2">
            <a:extLst>
              <a:ext uri="{FF2B5EF4-FFF2-40B4-BE49-F238E27FC236}">
                <a16:creationId xmlns:a16="http://schemas.microsoft.com/office/drawing/2014/main" id="{38F843C7-101F-5E12-BD2D-40B83D1FBF0F}"/>
              </a:ext>
            </a:extLst>
          </p:cNvPr>
          <p:cNvSpPr txBox="1"/>
          <p:nvPr/>
        </p:nvSpPr>
        <p:spPr>
          <a:xfrm>
            <a:off x="478300" y="2459504"/>
            <a:ext cx="10322172"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0" b="1">
                <a:solidFill>
                  <a:srgbClr val="FFD966"/>
                </a:solidFill>
                <a:latin typeface="Times New Roman"/>
                <a:ea typeface="Times New Roman"/>
                <a:cs typeface="Times New Roman"/>
                <a:sym typeface="Times New Roman"/>
              </a:defRPr>
            </a:pPr>
            <a:r>
              <a:rPr dirty="0">
                <a:latin typeface="Calibri" panose="020F0502020204030204" pitchFamily="34" charset="0"/>
                <a:cs typeface="Calibri" panose="020F0502020204030204" pitchFamily="34" charset="0"/>
              </a:rPr>
              <a:t>СЛОВО</a:t>
            </a:r>
            <a:r>
              <a:rPr dirty="0">
                <a:solidFill>
                  <a:srgbClr val="FFFFFF"/>
                </a:solidFill>
                <a:latin typeface="Calibri" panose="020F0502020204030204" pitchFamily="34" charset="0"/>
                <a:cs typeface="Calibri" panose="020F0502020204030204" pitchFamily="34" charset="0"/>
              </a:rPr>
              <a:t>: </a:t>
            </a:r>
            <a:br>
              <a:rPr lang="ru-RU" dirty="0">
                <a:solidFill>
                  <a:srgbClr val="FFFFFF"/>
                </a:solidFill>
                <a:latin typeface="Calibri" panose="020F0502020204030204" pitchFamily="34" charset="0"/>
                <a:cs typeface="Calibri" panose="020F0502020204030204" pitchFamily="34" charset="0"/>
              </a:rPr>
            </a:br>
            <a:r>
              <a:rPr dirty="0" err="1">
                <a:solidFill>
                  <a:srgbClr val="FFFFFF"/>
                </a:solidFill>
                <a:latin typeface="Calibri" panose="020F0502020204030204" pitchFamily="34" charset="0"/>
                <a:cs typeface="Calibri" panose="020F0502020204030204" pitchFamily="34" charset="0"/>
              </a:rPr>
              <a:t>Зна</a:t>
            </a:r>
            <a:r>
              <a:rPr lang="ru-RU" dirty="0" err="1">
                <a:solidFill>
                  <a:srgbClr val="FFFFFF"/>
                </a:solidFill>
                <a:latin typeface="Calibri" panose="020F0502020204030204" pitchFamily="34" charset="0"/>
                <a:cs typeface="Calibri" panose="020F0502020204030204" pitchFamily="34" charset="0"/>
              </a:rPr>
              <a:t>ние</a:t>
            </a:r>
            <a:r>
              <a:rPr dirty="0">
                <a:solidFill>
                  <a:srgbClr val="FFFFFF"/>
                </a:solidFill>
                <a:latin typeface="Calibri" panose="020F0502020204030204" pitchFamily="34" charset="0"/>
                <a:cs typeface="Calibri" panose="020F0502020204030204" pitchFamily="34" charset="0"/>
              </a:rPr>
              <a:t> </a:t>
            </a:r>
            <a:r>
              <a:rPr dirty="0" err="1">
                <a:solidFill>
                  <a:srgbClr val="FFFFFF"/>
                </a:solidFill>
                <a:latin typeface="Calibri" panose="020F0502020204030204" pitchFamily="34" charset="0"/>
                <a:cs typeface="Calibri" panose="020F0502020204030204" pitchFamily="34" charset="0"/>
              </a:rPr>
              <a:t>Библи</a:t>
            </a:r>
            <a:r>
              <a:rPr lang="ru-RU" dirty="0">
                <a:solidFill>
                  <a:srgbClr val="FFFFFF"/>
                </a:solidFill>
                <a:latin typeface="Calibri" panose="020F0502020204030204" pitchFamily="34" charset="0"/>
                <a:cs typeface="Calibri" panose="020F0502020204030204" pitchFamily="34" charset="0"/>
              </a:rPr>
              <a:t>и</a:t>
            </a:r>
            <a:endParaRPr dirty="0">
              <a:solidFill>
                <a:srgbClr val="FFFFFF"/>
              </a:solidFill>
              <a:latin typeface="Calibri" panose="020F0502020204030204" pitchFamily="34" charset="0"/>
              <a:cs typeface="Calibri" panose="020F0502020204030204" pitchFamily="34" charset="0"/>
            </a:endParaRPr>
          </a:p>
        </p:txBody>
      </p:sp>
      <p:sp>
        <p:nvSpPr>
          <p:cNvPr id="12" name="TextBox 4">
            <a:extLst>
              <a:ext uri="{FF2B5EF4-FFF2-40B4-BE49-F238E27FC236}">
                <a16:creationId xmlns:a16="http://schemas.microsoft.com/office/drawing/2014/main" id="{A48D7E76-3573-AD94-FBA4-96B72288A256}"/>
              </a:ext>
            </a:extLst>
          </p:cNvPr>
          <p:cNvSpPr txBox="1"/>
          <p:nvPr/>
        </p:nvSpPr>
        <p:spPr>
          <a:xfrm>
            <a:off x="478300" y="393803"/>
            <a:ext cx="10913014"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0" b="1">
                <a:solidFill>
                  <a:srgbClr val="FFD966"/>
                </a:solidFill>
                <a:latin typeface="Times New Roman"/>
                <a:ea typeface="Times New Roman"/>
                <a:cs typeface="Times New Roman"/>
                <a:sym typeface="Times New Roman"/>
              </a:defRPr>
            </a:pPr>
            <a:r>
              <a:rPr lang="ru-RU" dirty="0">
                <a:latin typeface="Calibri" panose="020F0502020204030204" pitchFamily="34" charset="0"/>
                <a:cs typeface="Calibri" panose="020F0502020204030204" pitchFamily="34" charset="0"/>
              </a:rPr>
              <a:t>СЛУЖЕНИЕ</a:t>
            </a:r>
            <a:r>
              <a:rPr dirty="0">
                <a:solidFill>
                  <a:srgbClr val="FFFFFF"/>
                </a:solidFill>
                <a:latin typeface="Calibri" panose="020F0502020204030204" pitchFamily="34" charset="0"/>
                <a:cs typeface="Calibri" panose="020F0502020204030204" pitchFamily="34" charset="0"/>
              </a:rPr>
              <a:t>: </a:t>
            </a:r>
            <a:br>
              <a:rPr lang="ru-RU" dirty="0">
                <a:solidFill>
                  <a:srgbClr val="FFFFFF"/>
                </a:solidFill>
                <a:latin typeface="Calibri" panose="020F0502020204030204" pitchFamily="34" charset="0"/>
                <a:cs typeface="Calibri" panose="020F0502020204030204" pitchFamily="34" charset="0"/>
              </a:rPr>
            </a:br>
            <a:r>
              <a:rPr lang="ru-RU" dirty="0">
                <a:solidFill>
                  <a:srgbClr val="FFFFFF"/>
                </a:solidFill>
                <a:latin typeface="Calibri" panose="020F0502020204030204" pitchFamily="34" charset="0"/>
                <a:cs typeface="Calibri" panose="020F0502020204030204" pitchFamily="34" charset="0"/>
              </a:rPr>
              <a:t>Посвящение в молитве</a:t>
            </a:r>
            <a:endParaRPr dirty="0">
              <a:solidFill>
                <a:srgbClr val="FFFFFF"/>
              </a:solidFill>
              <a:latin typeface="Calibri" panose="020F0502020204030204" pitchFamily="34" charset="0"/>
              <a:cs typeface="Calibri" panose="020F0502020204030204" pitchFamily="34" charset="0"/>
            </a:endParaRPr>
          </a:p>
        </p:txBody>
      </p:sp>
      <p:sp>
        <p:nvSpPr>
          <p:cNvPr id="13" name="TextBox 6">
            <a:extLst>
              <a:ext uri="{FF2B5EF4-FFF2-40B4-BE49-F238E27FC236}">
                <a16:creationId xmlns:a16="http://schemas.microsoft.com/office/drawing/2014/main" id="{3BEC75E7-5BD2-95EC-1CF9-336400E0619C}"/>
              </a:ext>
            </a:extLst>
          </p:cNvPr>
          <p:cNvSpPr txBox="1"/>
          <p:nvPr/>
        </p:nvSpPr>
        <p:spPr>
          <a:xfrm>
            <a:off x="478300" y="4478992"/>
            <a:ext cx="11180300" cy="1938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6000" b="1">
                <a:solidFill>
                  <a:srgbClr val="FFD966"/>
                </a:solidFill>
                <a:latin typeface="Times New Roman"/>
                <a:ea typeface="Times New Roman"/>
                <a:cs typeface="Times New Roman"/>
                <a:sym typeface="Times New Roman"/>
              </a:defRPr>
            </a:pPr>
            <a:r>
              <a:rPr lang="ru-RU" dirty="0">
                <a:latin typeface="Calibri" panose="020F0502020204030204" pitchFamily="34" charset="0"/>
                <a:cs typeface="Calibri" panose="020F0502020204030204" pitchFamily="34" charset="0"/>
              </a:rPr>
              <a:t>СВИДЕТЕЛЬСТВО</a:t>
            </a:r>
            <a:r>
              <a:rPr dirty="0">
                <a:solidFill>
                  <a:srgbClr val="FFFFFF"/>
                </a:solidFill>
                <a:latin typeface="Calibri" panose="020F0502020204030204" pitchFamily="34" charset="0"/>
                <a:cs typeface="Calibri" panose="020F0502020204030204" pitchFamily="34" charset="0"/>
              </a:rPr>
              <a:t>: </a:t>
            </a:r>
            <a:br>
              <a:rPr lang="ru-RU" dirty="0">
                <a:solidFill>
                  <a:srgbClr val="FFFFFF"/>
                </a:solidFill>
                <a:latin typeface="Calibri" panose="020F0502020204030204" pitchFamily="34" charset="0"/>
                <a:cs typeface="Calibri" panose="020F0502020204030204" pitchFamily="34" charset="0"/>
              </a:rPr>
            </a:br>
            <a:r>
              <a:rPr lang="ru-RU" dirty="0">
                <a:solidFill>
                  <a:srgbClr val="FFFFFF"/>
                </a:solidFill>
                <a:latin typeface="Calibri" panose="020F0502020204030204" pitchFamily="34" charset="0"/>
                <a:cs typeface="Calibri" panose="020F0502020204030204" pitchFamily="34" charset="0"/>
              </a:rPr>
              <a:t>Подготовка учеников</a:t>
            </a:r>
            <a:endParaRPr dirty="0">
              <a:solidFill>
                <a:srgbClr val="FFFF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1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dvAuto="0"/>
      <p:bldP spid="12" grpId="0" animBg="1" advAuto="0"/>
      <p:bldP spid="13" grpId="0" animBg="1" advAuto="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1460</TotalTime>
  <Words>6745</Words>
  <Application>Microsoft Macintosh PowerPoint</Application>
  <PresentationFormat>Широкоэкранный</PresentationFormat>
  <Paragraphs>417</Paragraphs>
  <Slides>75</Slides>
  <Notes>45</Notes>
  <HiddenSlides>0</HiddenSlides>
  <MMClips>0</MMClips>
  <ScaleCrop>false</ScaleCrop>
  <HeadingPairs>
    <vt:vector size="6" baseType="variant">
      <vt:variant>
        <vt:lpstr>Использованные шрифты</vt:lpstr>
      </vt:variant>
      <vt:variant>
        <vt:i4>19</vt:i4>
      </vt:variant>
      <vt:variant>
        <vt:lpstr>Тема</vt:lpstr>
      </vt:variant>
      <vt:variant>
        <vt:i4>1</vt:i4>
      </vt:variant>
      <vt:variant>
        <vt:lpstr>Заголовки слайдов</vt:lpstr>
      </vt:variant>
      <vt:variant>
        <vt:i4>75</vt:i4>
      </vt:variant>
    </vt:vector>
  </HeadingPairs>
  <TitlesOfParts>
    <vt:vector size="95" baseType="lpstr">
      <vt:lpstr>-apple-system-font</vt:lpstr>
      <vt:lpstr>Aharoni</vt:lpstr>
      <vt:lpstr>Aptos</vt:lpstr>
      <vt:lpstr>Aptos Display</vt:lpstr>
      <vt:lpstr>Arial</vt:lpstr>
      <vt:lpstr>Arial Rounded MT Bold</vt:lpstr>
      <vt:lpstr>Calibri</vt:lpstr>
      <vt:lpstr>Calibri Light</vt:lpstr>
      <vt:lpstr>Merriweather</vt:lpstr>
      <vt:lpstr>Merriweather Bold</vt:lpstr>
      <vt:lpstr>Merriweather Italics</vt:lpstr>
      <vt:lpstr>Oswald</vt:lpstr>
      <vt:lpstr>Oswald Bold</vt:lpstr>
      <vt:lpstr>Overlock-Black</vt:lpstr>
      <vt:lpstr>Roboto</vt:lpstr>
      <vt:lpstr>Segoe UI Web (West European)</vt:lpstr>
      <vt:lpstr>The Seasons</vt:lpstr>
      <vt:lpstr>Times New Roman</vt:lpstr>
      <vt:lpstr>Times Roman</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Второзаконие 6:5-6</vt:lpstr>
      <vt:lpstr>"Возлюби Господа Бога твоего всем сердцем твоим, и всею душою твоею, и всеми силами твоими". </vt:lpstr>
      <vt:lpstr> “И да будут слова сии, которые Я заповедю тебе сегодня, в сердце твоем.” </vt:lpstr>
      <vt:lpstr>“В сердце моем сокрыл я слово Твое, чтобы не грешить пред Тобою.”       Пс 118:11</vt:lpstr>
      <vt:lpstr>1. Сердце.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Переписывайте Библию от руки.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"Ни одно обновленное сердце не может оставаться в сладостном состоянии без ежедневного применения соли Слова. Божественную благодать нужно получать ежедневно, иначе ни один человек не останется обращенным".   Ревью энд Геральд, 14 сентября 1897 года</vt:lpstr>
      <vt:lpstr>"Несколько раз в день драгоценные, золотые минуты должны быть посвящены молитве и изучению Писания, хотя бы для того, чтобы запомнить текст, чтобы в душе была духовная жизнь".       Свидетельства для Церкви - 4:459</vt:lpstr>
      <vt:lpstr>Презентация PowerPoint</vt:lpstr>
      <vt:lpstr>Почему важно хранить  Божье Слово  в нашем сердце? </vt:lpstr>
      <vt:lpstr>1. Познать Бога:  Иоанна 17:3; Исаии 11:9; Осии 6:6; Псалом 34:8  </vt:lpstr>
      <vt:lpstr> 2. Обрести победу над грехом:  Матфея 4:4; Псалом 119:9-11  </vt:lpstr>
      <vt:lpstr>  3. Иметь ум Христов:        Филиппийцам 2:1-7; Ефесянам 4:13 </vt:lpstr>
      <vt:lpstr> 4. Выполнить Великое поручение:    </vt:lpstr>
      <vt:lpstr>   </vt:lpstr>
      <vt:lpstr>«Запомните ее драгоценные обещания».    Ревью энд Геральд, 27 апреля 1905 г. </vt:lpstr>
      <vt:lpstr>"Чтобы ум имел ясность и силу мысли, память и умственную силу, мышцы тела должны упражняться каждый день".   Знамения времени, 29 апреля 1875 года, параграф 5</vt:lpstr>
      <vt:lpstr>"Слово Божье - это канал общения с живым Богом. Тот, кто питается Словом, будет плодовит во всех добрых делах. Тот, кто трудится вместе с Богом, станет первооткрывателем богатых рудников истины, над которыми ему придется потрудиться, чтобы найти спрятанное сокровище. Когда его окружат искушения, Святой Дух приведет ему на ум те самые слова, которыми можно ответить на искушение в тот самый момент, когда они больше всего нужны, и он сможет эффективно использовать их с властной силой."      Знамения времени, 5 сентября 1895 года </vt:lpstr>
      <vt:lpstr> 1. Слово Божье - это канал общения с Живым Богом.</vt:lpstr>
      <vt:lpstr> 2. Тот, кто питается Словом, будет успешен  во всех добрых делах. </vt:lpstr>
      <vt:lpstr> 3. Вам откроются богатые потоки истины, в которых вы найдете спрятанные сокровища.</vt:lpstr>
      <vt:lpstr> 4. Когда вас одолевает искушение, Святой Дух приведет вам на ум правильные слова, чтобы победить искушение. </vt:lpstr>
      <vt:lpstr>Возлюби Господа, Бога твоего, всем сердцем твоим, и всею душою твоею, и всеми силами твоими. И слова сии, которые я заповедую тебе сегодня, должны быть в сердце твоем".     Второзаконие 6:5-6 NKJV</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Canals, Ramon</dc:creator>
  <cp:lastModifiedBy>Eugine Zaytsev</cp:lastModifiedBy>
  <cp:revision>6</cp:revision>
  <dcterms:created xsi:type="dcterms:W3CDTF">2025-02-09T20:21:08Z</dcterms:created>
  <dcterms:modified xsi:type="dcterms:W3CDTF">2025-02-11T10:43:43Z</dcterms:modified>
</cp:coreProperties>
</file>