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409" r:id="rId2"/>
    <p:sldId id="410" r:id="rId3"/>
    <p:sldId id="444" r:id="rId4"/>
    <p:sldId id="411" r:id="rId5"/>
    <p:sldId id="412" r:id="rId6"/>
    <p:sldId id="413" r:id="rId7"/>
    <p:sldId id="414" r:id="rId8"/>
    <p:sldId id="416" r:id="rId9"/>
    <p:sldId id="415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26" r:id="rId19"/>
    <p:sldId id="427" r:id="rId20"/>
    <p:sldId id="428" r:id="rId21"/>
    <p:sldId id="425" r:id="rId22"/>
    <p:sldId id="445" r:id="rId23"/>
    <p:sldId id="429" r:id="rId24"/>
    <p:sldId id="430" r:id="rId25"/>
    <p:sldId id="431" r:id="rId26"/>
    <p:sldId id="432" r:id="rId27"/>
    <p:sldId id="446" r:id="rId28"/>
    <p:sldId id="447" r:id="rId29"/>
    <p:sldId id="448" r:id="rId30"/>
    <p:sldId id="433" r:id="rId31"/>
    <p:sldId id="434" r:id="rId32"/>
    <p:sldId id="435" r:id="rId33"/>
    <p:sldId id="436" r:id="rId34"/>
    <p:sldId id="437" r:id="rId35"/>
    <p:sldId id="439" r:id="rId36"/>
    <p:sldId id="440" r:id="rId37"/>
    <p:sldId id="441" r:id="rId38"/>
    <p:sldId id="442" r:id="rId39"/>
    <p:sldId id="443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D229C68-5595-6844-9705-C5839FEE75EC}">
          <p14:sldIdLst>
            <p14:sldId id="409"/>
            <p14:sldId id="410"/>
            <p14:sldId id="444"/>
            <p14:sldId id="411"/>
            <p14:sldId id="412"/>
            <p14:sldId id="413"/>
            <p14:sldId id="414"/>
            <p14:sldId id="416"/>
            <p14:sldId id="415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6"/>
            <p14:sldId id="427"/>
            <p14:sldId id="428"/>
            <p14:sldId id="425"/>
            <p14:sldId id="445"/>
            <p14:sldId id="429"/>
            <p14:sldId id="430"/>
            <p14:sldId id="431"/>
            <p14:sldId id="432"/>
            <p14:sldId id="446"/>
            <p14:sldId id="447"/>
            <p14:sldId id="448"/>
            <p14:sldId id="433"/>
            <p14:sldId id="434"/>
            <p14:sldId id="435"/>
            <p14:sldId id="436"/>
            <p14:sldId id="437"/>
            <p14:sldId id="439"/>
            <p14:sldId id="440"/>
            <p14:sldId id="441"/>
            <p14:sldId id="442"/>
            <p14:sldId id="443"/>
          </p14:sldIdLst>
        </p14:section>
        <p14:section name="Раздел без заголовка" id="{B897E26F-7665-BB46-9099-6F8AE8DD54A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83565"/>
  </p:normalViewPr>
  <p:slideViewPr>
    <p:cSldViewPr snapToGrid="0">
      <p:cViewPr varScale="1">
        <p:scale>
          <a:sx n="92" d="100"/>
          <a:sy n="92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6AAA7-0AD5-7B40-BC46-EF60F1593F43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32995-4B41-9349-96BD-C823E0052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9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32995-4B41-9349-96BD-C823E0052C8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0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32995-4B41-9349-96BD-C823E0052C8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7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32995-4B41-9349-96BD-C823E0052C8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200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32995-4B41-9349-96BD-C823E0052C8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1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32995-4B41-9349-96BD-C823E0052C8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81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32995-4B41-9349-96BD-C823E0052C8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3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A15-3A70-294F-885D-F75EBC2923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6CA3-2653-9840-B825-0DA569B7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1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A15-3A70-294F-885D-F75EBC2923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6CA3-2653-9840-B825-0DA569B7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33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A15-3A70-294F-885D-F75EBC2923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6CA3-2653-9840-B825-0DA569B72F6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2716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A15-3A70-294F-885D-F75EBC2923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6CA3-2653-9840-B825-0DA569B7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32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A15-3A70-294F-885D-F75EBC2923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6CA3-2653-9840-B825-0DA569B72F6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3200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A15-3A70-294F-885D-F75EBC2923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6CA3-2653-9840-B825-0DA569B7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244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A15-3A70-294F-885D-F75EBC2923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6CA3-2653-9840-B825-0DA569B7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1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A15-3A70-294F-885D-F75EBC2923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6CA3-2653-9840-B825-0DA569B7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49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A15-3A70-294F-885D-F75EBC2923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6CA3-2653-9840-B825-0DA569B7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7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A15-3A70-294F-885D-F75EBC2923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6CA3-2653-9840-B825-0DA569B7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2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A15-3A70-294F-885D-F75EBC2923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6CA3-2653-9840-B825-0DA569B7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1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A15-3A70-294F-885D-F75EBC2923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6CA3-2653-9840-B825-0DA569B7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7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A15-3A70-294F-885D-F75EBC2923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6CA3-2653-9840-B825-0DA569B7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19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A15-3A70-294F-885D-F75EBC2923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6CA3-2653-9840-B825-0DA569B7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09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A15-3A70-294F-885D-F75EBC2923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6CA3-2653-9840-B825-0DA569B7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1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A15-3A70-294F-885D-F75EBC2923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6CA3-2653-9840-B825-0DA569B7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40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AAA15-3A70-294F-885D-F75EBC2923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3C6CA3-2653-9840-B825-0DA569B7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8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F8780-E1BA-C001-8522-C0656FEB1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4" y="2404534"/>
            <a:ext cx="10564836" cy="191424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Апостольская преемственность: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библейско-богословский, исторический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миссиологический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аспекты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C2BA5C-4F8C-C4FC-612B-BB8A88AC7E94}"/>
              </a:ext>
            </a:extLst>
          </p:cNvPr>
          <p:cNvSpPr txBox="1"/>
          <p:nvPr/>
        </p:nvSpPr>
        <p:spPr>
          <a:xfrm>
            <a:off x="10015677" y="5824150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Е. Зайцев</a:t>
            </a:r>
          </a:p>
        </p:txBody>
      </p:sp>
    </p:spTree>
    <p:extLst>
      <p:ext uri="{BB962C8B-B14F-4D97-AF65-F5344CB8AC3E}">
        <p14:creationId xmlns:p14="http://schemas.microsoft.com/office/powerpoint/2010/main" val="2904557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9F2BF-0632-1DFE-638E-E44DC2B8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Избрание семи дьяконов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312097-F424-C872-1440-E3359C67F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2145" y="1774209"/>
            <a:ext cx="4590845" cy="426715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 и избрали Стефана, мужа,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исполненного веры и Духа Святого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Филиппа, и Прохора, и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Никонора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Тимона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Пармена, и Николая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Антиохийца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обращенного из язычников; их поставили перед апостолами, и сии, помолившись, возложили на них руки» (Деян. 6:5-6)</a:t>
            </a:r>
          </a:p>
        </p:txBody>
      </p:sp>
      <p:pic>
        <p:nvPicPr>
          <p:cNvPr id="8194" name="Picture 2" descr="Семь человек изведанных» - Симбирская митрополия">
            <a:extLst>
              <a:ext uri="{FF2B5EF4-FFF2-40B4-BE49-F238E27FC236}">
                <a16:creationId xmlns:a16="http://schemas.microsoft.com/office/drawing/2014/main" id="{D9FE892D-3133-F423-6649-F2FC74E0973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80" y="2291090"/>
            <a:ext cx="4888774" cy="316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620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3C9FC-03A5-59E4-BDEC-B310BCDF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на миссионерское служение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E53B5F-DBE6-6D3A-CC9D-5A4412C99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2497540"/>
            <a:ext cx="4927487" cy="3543822"/>
          </a:xfrm>
        </p:spPr>
        <p:txBody>
          <a:bodyPr>
            <a:normAutofit/>
          </a:bodyPr>
          <a:lstStyle/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«Когда они служили Господу и постились, Дух Святой сказал: </a:t>
            </a:r>
            <a:r>
              <a:rPr lang="ru-RU" sz="2400" b="1" i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отделите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Мне Варнаву и Савла на дело, к которому Я призвал их… Тогда они, совершив пост и молитву и </a:t>
            </a:r>
            <a:r>
              <a:rPr lang="ru-RU" sz="2400" b="1" i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возложив на них руки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отпустили их» Деян. 13:2-3.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24CC2192-E26F-02F9-2F99-69316A8B507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0" y="1971418"/>
            <a:ext cx="3944218" cy="42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296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46ADF-9968-31FC-69D9-247D6C136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Избрание пресвитеров в городах Малой Азии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A76055-5160-D85E-A448-AB1E2AEFB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5182" y="3070746"/>
            <a:ext cx="4184036" cy="2970616"/>
          </a:xfrm>
        </p:spPr>
        <p:txBody>
          <a:bodyPr/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рукоположив же им пресвитеров в каждой церкви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они помолились с постом и предали их в руки Господа» (Деян. 14:23).</a:t>
            </a:r>
          </a:p>
          <a:p>
            <a:endParaRPr lang="ru-RU" dirty="0"/>
          </a:p>
        </p:txBody>
      </p:sp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DE792675-BA31-D945-90F6-46366681111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2" y="2160588"/>
            <a:ext cx="3454174" cy="437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315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289B3-4378-B8EF-FF63-DE21CF1A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озложение рук как видимый знак обретения даров Св. Духа</a:t>
            </a:r>
            <a:r>
              <a:rPr lang="ru-RU" b="1" dirty="0">
                <a:effectLst/>
              </a:rPr>
              <a:t> </a:t>
            </a:r>
            <a:endParaRPr lang="ru-RU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2852C2-E4D3-258F-6288-9F721C4BE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954782" cy="388077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«Когда апостолы в Иерусалиме услышали, что Самария приняла слово Божие, они послали к ним Петра и Иоанна. Те пришли и помолились о том, чтобы уверовавшие получили Духа Святого, ибо он еще не снизошел ни на одного из них: они были только крещены во имя Господа Иисуса. Затем Петр и Иоанн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возложили на них руки, и те получили Духа Святого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(Деян. 8:14-17). </a:t>
            </a:r>
          </a:p>
          <a:p>
            <a:endParaRPr lang="ru-RU" dirty="0"/>
          </a:p>
        </p:txBody>
      </p:sp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27A61FF6-B06C-DC99-9199-333D68FEBA1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" y="2269920"/>
            <a:ext cx="4533379" cy="340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423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1DFA2-50E9-2C8B-5E6A-20023A102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Среди НЗ даров Св. Духа нет дара священства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A2A461-13D9-329F-79EA-C672B706F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6943" y="2160589"/>
            <a:ext cx="4184035" cy="3880773"/>
          </a:xfrm>
        </p:spPr>
        <p:txBody>
          <a:bodyPr>
            <a:normAutofit/>
          </a:bodyPr>
          <a:lstStyle/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сновные дары Св. Духа: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апостольство,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ru-RU" sz="1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учительство,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ru-RU" sz="1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пастырство,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ru-RU" sz="1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пророчество,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ru-RU" sz="1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дар управления,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ru-RU" sz="1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исцеления,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ru-RU" sz="1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увещевания,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ru-RU" sz="1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благотворения,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веры,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языков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ADA0CFA2-59B5-DF28-C36B-77A8979F32C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2" y="2388358"/>
            <a:ext cx="4596652" cy="345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665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7673F-06E7-2C9E-0EA0-1122F1D43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олучение (дара) Св. Духа не обязательно предполагает возложение рук</a:t>
            </a:r>
            <a:r>
              <a:rPr lang="ru-RU" sz="3200" b="1" dirty="0">
                <a:effectLst/>
              </a:rPr>
              <a:t> </a:t>
            </a:r>
            <a:endParaRPr lang="ru-RU" sz="3200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737E25-45BF-3866-91AD-1B3CB7608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0298" y="2160589"/>
            <a:ext cx="4039737" cy="388077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 и сошли оба в воду, Филипп и евнух; и крестил его. Когда же они вышли из воды, Дух Святой сошел на евнуха, а Филиппа восхитил Ангел Господень» (Деян. 8:38-39)</a:t>
            </a:r>
          </a:p>
        </p:txBody>
      </p:sp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id="{026A958F-D534-CA82-E571-B3037DC1A5D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56" y="2265528"/>
            <a:ext cx="5355137" cy="30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461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EE9A363-3C16-268D-CC48-246D21F3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586854"/>
            <a:ext cx="8596668" cy="185609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УЧЕНИЕ ОБ АПОСТОЛЬСКОЙ ПРЕЕМСТВЕННОСТИ В ИСТОРИИ ЦЕРКВИ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06D9B37-0569-C84B-00F4-80C2A99AE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448391" y="5096189"/>
            <a:ext cx="4044925" cy="216598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14338" name="Picture 2" descr="Picture background">
            <a:extLst>
              <a:ext uri="{FF2B5EF4-FFF2-40B4-BE49-F238E27FC236}">
                <a16:creationId xmlns:a16="http://schemas.microsoft.com/office/drawing/2014/main" id="{5FB3592F-7E2B-DE95-C65D-9AD9CDFDA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79" y="2617812"/>
            <a:ext cx="7187200" cy="404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78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7D3CD10-14FE-2F74-DC0E-93FDF36E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848803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преемственность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C5FE2C-44CD-C5A6-9861-015896F24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4764" y="2160589"/>
            <a:ext cx="4367284" cy="3880773"/>
          </a:xfrm>
        </p:spPr>
        <p:txBody>
          <a:bodyPr>
            <a:normAutofit/>
          </a:bodyPr>
          <a:lstStyle/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«Мы можем наименовать тех, коих апостолы поставили церквям епископами, и преемников их даже до нас, кои ничему такому не учили, и ничего такого не знали, что вымышляют еретики»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Ириней Лионский</a:t>
            </a:r>
          </a:p>
        </p:txBody>
      </p:sp>
      <p:pic>
        <p:nvPicPr>
          <p:cNvPr id="15362" name="Picture 2" descr="Picture background">
            <a:extLst>
              <a:ext uri="{FF2B5EF4-FFF2-40B4-BE49-F238E27FC236}">
                <a16:creationId xmlns:a16="http://schemas.microsoft.com/office/drawing/2014/main" id="{7D3D6A57-50C8-34A7-B93E-AA2E15A4E6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9" y="2342102"/>
            <a:ext cx="5221094" cy="293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59D45-1F66-9261-4668-2161B518B272}"/>
              </a:ext>
            </a:extLst>
          </p:cNvPr>
          <p:cNvSpPr txBox="1"/>
          <p:nvPr/>
        </p:nvSpPr>
        <p:spPr>
          <a:xfrm>
            <a:off x="1501254" y="5732060"/>
            <a:ext cx="2965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 – 202 гг. после Р. Хр.</a:t>
            </a:r>
          </a:p>
        </p:txBody>
      </p:sp>
    </p:spTree>
    <p:extLst>
      <p:ext uri="{BB962C8B-B14F-4D97-AF65-F5344CB8AC3E}">
        <p14:creationId xmlns:p14="http://schemas.microsoft.com/office/powerpoint/2010/main" val="3281230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9770B-FBD8-B34B-816D-6D55E9CF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учения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9C5692-29FA-D435-CD30-269BAC0CA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9773" y="2160589"/>
            <a:ext cx="4184035" cy="3880773"/>
          </a:xfrm>
        </p:spPr>
        <p:txBody>
          <a:bodyPr>
            <a:normAutofit/>
          </a:bodyPr>
          <a:lstStyle/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«У нас и у них (апостольских церквей) одна и та же вера, один и тот же Бог, тот же Христос, та же надежда, то же таинство омовения, словом, мы одна Церковь»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				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Тертуллиан</a:t>
            </a:r>
          </a:p>
        </p:txBody>
      </p:sp>
      <p:pic>
        <p:nvPicPr>
          <p:cNvPr id="16386" name="Picture 2" descr="Picture background">
            <a:extLst>
              <a:ext uri="{FF2B5EF4-FFF2-40B4-BE49-F238E27FC236}">
                <a16:creationId xmlns:a16="http://schemas.microsoft.com/office/drawing/2014/main" id="{95AF8274-8790-998B-D6CD-9E43081CFFF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8" y="1930400"/>
            <a:ext cx="5192827" cy="363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7B8080-4F3F-2F0B-0924-17217AC2125D}"/>
              </a:ext>
            </a:extLst>
          </p:cNvPr>
          <p:cNvSpPr txBox="1"/>
          <p:nvPr/>
        </p:nvSpPr>
        <p:spPr>
          <a:xfrm>
            <a:off x="1419367" y="5841242"/>
            <a:ext cx="3470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– 220 гг. после Р. Хр.</a:t>
            </a:r>
          </a:p>
        </p:txBody>
      </p:sp>
    </p:spTree>
    <p:extLst>
      <p:ext uri="{BB962C8B-B14F-4D97-AF65-F5344CB8AC3E}">
        <p14:creationId xmlns:p14="http://schemas.microsoft.com/office/powerpoint/2010/main" val="2824509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3A900-4EB3-56DF-868E-CA6F2D7E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благодати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BF0A9E-14EE-1BAA-C9D2-FD8B8ABBF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2160589"/>
            <a:ext cx="4483521" cy="4471999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«…благодатью Святого Духа епископ обладает в силу своего церковного положения»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</a:p>
          <a:p>
            <a:r>
              <a:rPr lang="ru-RU" sz="19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«Церковь, исключительно обладая полнотой нужной для людей благодати, преподает ее верующим через иерархию, преемственно от апостолов сохраняющую и власть и права, данные Господом Его ученикам. … Для спасения необходимо видимо принадлежать к Церкви и получать божественную благодать через установленные в ней Богом органы, т.е. через иерархию»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Киприан Карфагенский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Picture background">
            <a:extLst>
              <a:ext uri="{FF2B5EF4-FFF2-40B4-BE49-F238E27FC236}">
                <a16:creationId xmlns:a16="http://schemas.microsoft.com/office/drawing/2014/main" id="{C6A2C18E-F473-86D8-FEFF-23E923370C6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1" y="1705970"/>
            <a:ext cx="3577245" cy="433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C05DD3-9842-9195-A392-D2E10D9D8126}"/>
              </a:ext>
            </a:extLst>
          </p:cNvPr>
          <p:cNvSpPr txBox="1"/>
          <p:nvPr/>
        </p:nvSpPr>
        <p:spPr>
          <a:xfrm>
            <a:off x="1067242" y="6232478"/>
            <a:ext cx="2965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– 258 гг. после Р. Хр.</a:t>
            </a:r>
          </a:p>
        </p:txBody>
      </p:sp>
    </p:spTree>
    <p:extLst>
      <p:ext uri="{BB962C8B-B14F-4D97-AF65-F5344CB8AC3E}">
        <p14:creationId xmlns:p14="http://schemas.microsoft.com/office/powerpoint/2010/main" val="328699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72C2B99-A392-E9DF-8D8B-99F2619A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Apostolic Succession | The Evangelical Catholic Church">
            <a:extLst>
              <a:ext uri="{FF2B5EF4-FFF2-40B4-BE49-F238E27FC236}">
                <a16:creationId xmlns:a16="http://schemas.microsoft.com/office/drawing/2014/main" id="{AB48BEB5-E596-94D9-4569-6618990DE2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4" y="931081"/>
            <a:ext cx="9687060" cy="27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7E1AF8-FC6E-F224-9C4F-452238B1845A}"/>
              </a:ext>
            </a:extLst>
          </p:cNvPr>
          <p:cNvSpPr txBox="1"/>
          <p:nvPr/>
        </p:nvSpPr>
        <p:spPr>
          <a:xfrm>
            <a:off x="677334" y="4357259"/>
            <a:ext cx="8925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 апостольской преемственностью понимается передача в таинстве хиротонии или рукоположения благодати, которая, благодаря никогда не прерываемой в истории цепочке рукоположений, восходит к апостолам и Самому Христу.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46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54316-542C-1173-726C-42F6B039E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639"/>
            <a:ext cx="8596668" cy="159676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opere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operato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CBCD88-139C-C9B9-9314-263A7CD5A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1930399"/>
            <a:ext cx="4558997" cy="4110963"/>
          </a:xfrm>
        </p:spPr>
        <p:txBody>
          <a:bodyPr>
            <a:normAutofit/>
          </a:bodyPr>
          <a:lstStyle/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«Член иерархии в силу своего церковного положения, церковной должности может преподавать церковные таинства. Церковь обладает освящающими человека таинствами независимо от нравственных качеств своих служителей»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C1867342-ABF2-C2DD-1E58-4729D94EB18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39" y="1525790"/>
            <a:ext cx="2023359" cy="25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Picture background">
            <a:extLst>
              <a:ext uri="{FF2B5EF4-FFF2-40B4-BE49-F238E27FC236}">
                <a16:creationId xmlns:a16="http://schemas.microsoft.com/office/drawing/2014/main" id="{80C0C591-49AA-B119-81DC-5CD9E8B1C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38" y="3429000"/>
            <a:ext cx="2278530" cy="309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74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20B4069-7783-E86F-05B8-7C2CC185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 УЧЕНИЯ ОБ АПОСТОЛЬСКОЙ ПРЕЕМСТВЕННОСТИ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EC369FC-48D3-E156-023B-5C5A22C18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244588" cy="4417632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Административная преемственность (постановление верных апостольскому учению епископов). На этом акцентирует внимание Ириней.</a:t>
            </a: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Преемственность учения, единство веры. На этом акцентируют внимание и Ириней, и Тертуллиан.</a:t>
            </a: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Преемственность благодати священства. Эту идею развивает Киприан Карфагенский в середине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века.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665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E837685-CDDB-8497-33D6-B39C54336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00867"/>
            <a:ext cx="9117829" cy="182658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учения об апостольской преемственности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B5B8F0-A579-452C-217F-8689A9814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43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2E361-B79B-389E-D60D-7850FFB7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609600"/>
            <a:ext cx="9608024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«Ибо един Бог, един и посредник между Богом и человеками, человек Христос Иисус» (1 Тим. 2:5) </a:t>
            </a:r>
            <a:endParaRPr lang="ru-RU" sz="3200" b="1" dirty="0"/>
          </a:p>
        </p:txBody>
      </p:sp>
      <p:pic>
        <p:nvPicPr>
          <p:cNvPr id="19458" name="Picture 2" descr="Picture background">
            <a:extLst>
              <a:ext uri="{FF2B5EF4-FFF2-40B4-BE49-F238E27FC236}">
                <a16:creationId xmlns:a16="http://schemas.microsoft.com/office/drawing/2014/main" id="{A4C7B93A-8EAE-02FC-A874-BE37B77A97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80" y="2160588"/>
            <a:ext cx="8134656" cy="457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459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AB2B1-5462-E3DF-C371-A9EFF643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D704C4-1D18-CA6C-DE6F-EB7299DC4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418666" cy="3880773"/>
          </a:xfrm>
        </p:spPr>
        <p:txBody>
          <a:bodyPr>
            <a:normAutofit/>
          </a:bodyPr>
          <a:lstStyle/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«Не </a:t>
            </a:r>
            <a:r>
              <a:rPr lang="ru-RU" sz="2400" b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неради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 пребывающем в тебе даровании, которое дано тебе по пророчеству с возложением рук священства» (1 Тим. 4:14);</a:t>
            </a:r>
            <a:b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2" name="Picture 2" descr="Picture background">
            <a:extLst>
              <a:ext uri="{FF2B5EF4-FFF2-40B4-BE49-F238E27FC236}">
                <a16:creationId xmlns:a16="http://schemas.microsoft.com/office/drawing/2014/main" id="{F8F6424C-2E4D-5880-83C2-72E8A6764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51" y="2149750"/>
            <a:ext cx="4612943" cy="369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346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AB2B1-5462-E3DF-C371-A9EFF643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D704C4-1D18-CA6C-DE6F-EB7299DC4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418666" cy="4335745"/>
          </a:xfrm>
        </p:spPr>
        <p:txBody>
          <a:bodyPr>
            <a:normAutofit lnSpcReduction="10000"/>
          </a:bodyPr>
          <a:lstStyle/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«Не </a:t>
            </a:r>
            <a:r>
              <a:rPr lang="ru-RU" sz="2400" b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неради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 пребывающем в тебе даровании, которое дано тебе по пророчеству с возложением рук священства» (1 Тим. 4:14);</a:t>
            </a:r>
          </a:p>
          <a:p>
            <a:endParaRPr lang="ru-RU" sz="240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«По сей причине напоминаю тебе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возгревать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дар Божий, который в тебе через мое рукоположение» (2 Тим. 1:6).</a:t>
            </a:r>
          </a:p>
          <a:p>
            <a:pPr marL="0" indent="0">
              <a:buNone/>
            </a:pPr>
            <a:b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2" name="Picture 2" descr="Picture background">
            <a:extLst>
              <a:ext uri="{FF2B5EF4-FFF2-40B4-BE49-F238E27FC236}">
                <a16:creationId xmlns:a16="http://schemas.microsoft.com/office/drawing/2014/main" id="{F8F6424C-2E4D-5880-83C2-72E8A6764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51" y="2149750"/>
            <a:ext cx="4612943" cy="369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36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DAC1D-4008-3B57-8B1C-443E83C0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0096F6-D2A0-8824-2F28-F3F719AE7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435657" cy="3880773"/>
          </a:xfrm>
        </p:spPr>
        <p:txBody>
          <a:bodyPr>
            <a:normAutofit/>
          </a:bodyPr>
          <a:lstStyle/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поминаемый апостолом дар не мог быть служением епископа или благодатью священства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19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DAC1D-4008-3B57-8B1C-443E83C0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0096F6-D2A0-8824-2F28-F3F719AE7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435657" cy="3880773"/>
          </a:xfrm>
        </p:spPr>
        <p:txBody>
          <a:bodyPr>
            <a:normAutofit/>
          </a:bodyPr>
          <a:lstStyle/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поминаемый апостолом дар не мог быть служением епископа или благодатью священства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оворя о даре «пастыря и учителя» (</a:t>
            </a:r>
            <a:r>
              <a:rPr lang="ru-RU" sz="2400" b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Еф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4:11), апостол Павел подчеркивает, что этот дар дает Сам Господь Иисус;</a:t>
            </a:r>
          </a:p>
          <a:p>
            <a:pPr marL="0" indent="0">
              <a:buNone/>
            </a:pP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96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DAC1D-4008-3B57-8B1C-443E83C0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0096F6-D2A0-8824-2F28-F3F719AE7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435657" cy="3880773"/>
          </a:xfrm>
        </p:spPr>
        <p:txBody>
          <a:bodyPr>
            <a:normAutofit/>
          </a:bodyPr>
          <a:lstStyle/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поминаемый апостолом дар не мог быть служением епископа или благодатью священства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оворя о даре «пастыря и учителя» (</a:t>
            </a:r>
            <a:r>
              <a:rPr lang="ru-RU" sz="2400" b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Еф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4:11), апостол Павел подчеркивает, что этот дар дает Сам Господь Иисус;</a:t>
            </a:r>
          </a:p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Дар епископства не упоминается ни в одном из списков даров;</a:t>
            </a:r>
          </a:p>
          <a:p>
            <a:pPr marL="0" indent="0">
              <a:buNone/>
            </a:pP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62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DAC1D-4008-3B57-8B1C-443E83C0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0096F6-D2A0-8824-2F28-F3F719AE7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435657" cy="3880773"/>
          </a:xfrm>
        </p:spPr>
        <p:txBody>
          <a:bodyPr>
            <a:normAutofit/>
          </a:bodyPr>
          <a:lstStyle/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поминаемый апостолом дар не мог быть служением епископа или благодатью священства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оворя о даре «пастыря и учителя» (</a:t>
            </a:r>
            <a:r>
              <a:rPr lang="ru-RU" sz="2400" b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Еф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4:11), апостол Павел подчеркивает, что этот дар дает Сам Господь Иисус;</a:t>
            </a:r>
          </a:p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Дар епископства не упоминается ни в одном из списков даров;</a:t>
            </a:r>
          </a:p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 </a:t>
            </a:r>
            <a:r>
              <a:rPr lang="en-US" sz="2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I 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веке понятия «епископ» и «пресвитер» применялись к одному и тому же человеку;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9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262A0B-64BE-B3A5-7E14-AD92B233E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42094"/>
            <a:ext cx="8645236" cy="168830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Безблагодатность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протестантских таинств</a:t>
            </a:r>
          </a:p>
        </p:txBody>
      </p:sp>
      <p:pic>
        <p:nvPicPr>
          <p:cNvPr id="1026" name="Picture 2" descr="Праздник крещения в адвентистской церкви «Аделаида» в Кишиневе – Церковь  Христиан-Адвентистов Седьмого Дня">
            <a:extLst>
              <a:ext uri="{FF2B5EF4-FFF2-40B4-BE49-F238E27FC236}">
                <a16:creationId xmlns:a16="http://schemas.microsoft.com/office/drawing/2014/main" id="{5804CC6F-6EB9-D285-A6E2-66AE7FFA677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446" y="3834499"/>
            <a:ext cx="4183062" cy="278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 мы можем пропустить вечерю Господню? - Новости - Церковь Адвентистов  Седьмого Дня">
            <a:extLst>
              <a:ext uri="{FF2B5EF4-FFF2-40B4-BE49-F238E27FC236}">
                <a16:creationId xmlns:a16="http://schemas.microsoft.com/office/drawing/2014/main" id="{0E07249A-3DEC-36E1-3B65-772712C4E1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508" y="1346404"/>
            <a:ext cx="4806579" cy="24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D9576CA-FD3C-513E-5227-BB629338F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5" y="2274185"/>
            <a:ext cx="4550852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498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5D229-064C-8035-FBDD-FF781AE69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8A335B-1A2C-6F01-7ABA-E0B6F9F24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586988" cy="3880773"/>
          </a:xfrm>
        </p:spPr>
        <p:txBody>
          <a:bodyPr/>
          <a:lstStyle/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«Не </a:t>
            </a:r>
            <a:r>
              <a:rPr lang="ru-RU" sz="2400" b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неради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 пребывающем в тебе даровании, которое дано тебе по пророчеству с возложением </a:t>
            </a:r>
            <a:r>
              <a:rPr lang="ru-RU" sz="24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 священства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(1 Тим. 4:14);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</a:p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Греческое выражение </a:t>
            </a:r>
            <a:r>
              <a:rPr lang="ru-RU" sz="2400" b="1" i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twn</a:t>
            </a:r>
            <a:r>
              <a:rPr lang="ru-RU" sz="2400" b="1" i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heirwn</a:t>
            </a:r>
            <a:r>
              <a:rPr lang="ru-RU" sz="2400" b="1" i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tou</a:t>
            </a:r>
            <a:r>
              <a:rPr lang="ru-RU" sz="2400" b="1" i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presbuterou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буквально означает «руки пресвитеров (старейшин)».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15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7955A90-9EAE-93B5-3EDD-0E696FEC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4A37529-80E1-A870-D7DC-7F7EA6543B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«Епископ должен быть непорочен, одной жены муж, трезв, целомудрен, благочинен, честен, страннолюбив, </a:t>
            </a:r>
            <a:r>
              <a:rPr lang="ru-RU" sz="2000" b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учителен</a:t>
            </a:r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не пьяница, не </a:t>
            </a:r>
            <a:r>
              <a:rPr lang="ru-RU" sz="2000" b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бийца</a:t>
            </a:r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не сварлив, не корыстолюбив, но тих, миролюбив, не сребролюбив, хорошо управляющий домом своим, детей содержащий в послушании со всякою честностью» (1 Тим. 3:1-4).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11B887-AE8E-8F72-8669-E351CD4DF8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901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7955A90-9EAE-93B5-3EDD-0E696FEC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4A37529-80E1-A870-D7DC-7F7EA6543B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«Епископ должен быть непорочен, одной жены муж, трезв, целомудрен, благочинен, честен, страннолюбив, </a:t>
            </a:r>
            <a:r>
              <a:rPr lang="ru-RU" sz="2000" b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учителен</a:t>
            </a:r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не пьяница, не </a:t>
            </a:r>
            <a:r>
              <a:rPr lang="ru-RU" sz="2000" b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бийца</a:t>
            </a:r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не сварлив, не корыстолюбив, но тих, миролюбив, не сребролюбив, хорошо управляющий домом своим, детей содержащий в послушании со всякою честностью» (1 Тим. 3:1-4)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11B887-AE8E-8F72-8669-E351CD4DF8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Эти качества не переходят на человека при рукоположении. </a:t>
            </a:r>
            <a:r>
              <a:rPr lang="ru-RU" sz="20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 уже обладает ими и именно поэтому его избирают на епископское служение</a:t>
            </a:r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Для окружающих рукоположение видимый знак того, что этот человек достоин того, чтобы совершать в церкви такое служение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9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B2654FD-6EF8-219D-79C0-093DBCE1E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E85BD6-434B-046F-55F3-2A6D4124E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340123" cy="388077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«Для того я оставил тебя в Крите, чтобы ты довершил недоконченное и поставил по всем городам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пресвитеров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как я тебе приказывал: если кто непорочен, муж одной жены, детей имеет верных, не укоряемых в распутстве или непокорности. Ибо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епископ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должен быть непорочен, как Божий домостроитель, не дерзок, не гневлив, не пьяница, не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бийца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не корыстолюбец, но страннолюбив, любящий добро, целомудрен, справедлив, благочестив, воздержан, держащийся истинного слова, согласного с учением, чтобы он был силен и наставлять в здравом учении, и противящихся обличать» (Тит. 1:5-9).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898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5B71097-EDBA-AB08-F652-93A9FAA2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EBB7D6-88D9-A3DC-1ED8-491A59BEFC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«По сей причине напоминаю тебе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возгревать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дар Божий, который в тебе через мое рукоположение» (2 Тим. 1:6).</a:t>
            </a: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A1A9426-4C10-6998-CE1A-7219080BF0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14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5B71097-EDBA-AB08-F652-93A9FAA2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EBB7D6-88D9-A3DC-1ED8-491A59BEFC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«По сей причине напоминаю тебе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возгревать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дар Божий, который в тебе через мое рукоположение» (2 Тим. 1:6).</a:t>
            </a: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A1A9426-4C10-6998-CE1A-7219080BF0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«Держись того, что слышал от меня, как образца здравого учения» (2 Тим. 1:13);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39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5B71097-EDBA-AB08-F652-93A9FAA2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EBB7D6-88D9-A3DC-1ED8-491A59BEFC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«По сей причине напоминаю тебе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возгревать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дар Божий, который в тебе через мое рукоположение» (2 Тим. 1:6).</a:t>
            </a: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A1A9426-4C10-6998-CE1A-7219080BF0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«Держись того, что слышал от меня, как образца здравого учения» (2 Тим. 1:13);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</a:p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«Всё, что слышал от меня принародно, передай надежным людям, которые смогут и других научить» (2 Тим. 2:2).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51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B6A5A32-5341-1270-346F-13DE135F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Итак, главное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6AFE67-30CE-8346-178D-2D3710682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Св. Писании отсутствует такая практика, как передача благодати от человека к человеку;</a:t>
            </a:r>
            <a:endParaRPr lang="ru-RU" sz="24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020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B6A5A32-5341-1270-346F-13DE135F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Итак, главное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6AFE67-30CE-8346-178D-2D3710682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Св. Писании отсутствует такая практика, как передача благодати от человека к человеку;</a:t>
            </a:r>
          </a:p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Первостепенной задачей епископов являлось учительство, а не совершение таинств, т.е. их функция была дидактической, а не сакраментальной;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ru-RU" sz="24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78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B6A5A32-5341-1270-346F-13DE135F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Итак, главное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6AFE67-30CE-8346-178D-2D3710682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Св. Писании отсутствует такая практика, как передача благодати от человека к человеку;</a:t>
            </a:r>
          </a:p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Первостепенной задачей епископов являлось учительство, а не совершение таинств, т.е. их функция была дидактической, а не сакраментальной;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</a:p>
          <a:p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Апостольская преемственность понималась, как верность апостольскому учению и подражание примеру их жизни и служения.</a:t>
            </a:r>
            <a:endParaRPr lang="ru-RU" sz="24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46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91ED9A6-3AB8-4274-B708-6CAF9EB7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493" y="2330552"/>
            <a:ext cx="7704510" cy="1098448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Библейский аспект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F63657-4ED6-F733-2A07-687565F83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упить Библия арт. 11434_3 в христианском интернет-магазине в Украине -  bibles.in.ua">
            <a:extLst>
              <a:ext uri="{FF2B5EF4-FFF2-40B4-BE49-F238E27FC236}">
                <a16:creationId xmlns:a16="http://schemas.microsoft.com/office/drawing/2014/main" id="{454204F0-A4F9-4011-7C70-B563AA6F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60" y="3848670"/>
            <a:ext cx="28448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54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42C21A4-744E-2354-A2CD-3481136E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12576" cy="1320800"/>
          </a:xfrm>
        </p:spPr>
        <p:txBody>
          <a:bodyPr>
            <a:noAutofit/>
          </a:bodyPr>
          <a:lstStyle/>
          <a:p>
            <a:r>
              <a:rPr lang="ru-RU" sz="4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лагословении детей родителями</a:t>
            </a:r>
            <a:endParaRPr lang="ru-RU" sz="4400" b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FFE57C-7A7C-FFF3-31C2-5B813DD90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4683" y="2961564"/>
            <a:ext cx="4184034" cy="3286836"/>
          </a:xfrm>
        </p:spPr>
        <p:txBody>
          <a:bodyPr>
            <a:normAutofit/>
          </a:bodyPr>
          <a:lstStyle/>
          <a:p>
            <a:r>
              <a:rPr lang="ru-RU" sz="2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(Иаков благословляет Ефрема, возложив на его голову правую руку Быт. 48:17)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Иаков благословляет сыновей Иосифа">
            <a:extLst>
              <a:ext uri="{FF2B5EF4-FFF2-40B4-BE49-F238E27FC236}">
                <a16:creationId xmlns:a16="http://schemas.microsoft.com/office/drawing/2014/main" id="{CDC145B5-2D4A-3B59-098C-7DA04DBB02B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57" y="1473958"/>
            <a:ext cx="5049672" cy="504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13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C74AF-A8B1-C548-445D-896BADB6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4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тделении на какое-то важное служение</a:t>
            </a:r>
            <a:r>
              <a:rPr lang="ru-RU" sz="4400" b="1" dirty="0">
                <a:effectLst/>
              </a:rPr>
              <a:t> </a:t>
            </a:r>
            <a:endParaRPr lang="ru-RU" sz="4400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C762A8-F800-21E1-0E92-98CE225D1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2160589"/>
            <a:ext cx="4463463" cy="3880773"/>
          </a:xfrm>
        </p:spPr>
        <p:txBody>
          <a:bodyPr/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«Вели левитам собраться пред Шатром Откровения, и когда соберешь туда всю общину израильтян, и поставишь левитов пред Господом, пусть сыны Израилевы возложат на них свои руки» (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8:9-10);</a:t>
            </a:r>
          </a:p>
          <a:p>
            <a:endParaRPr lang="ru-RU" dirty="0"/>
          </a:p>
        </p:txBody>
      </p:sp>
      <p:pic>
        <p:nvPicPr>
          <p:cNvPr id="3074" name="Picture 2" descr="Левит. 8: Освящение Аарона и его сыновей | BiblePics">
            <a:extLst>
              <a:ext uri="{FF2B5EF4-FFF2-40B4-BE49-F238E27FC236}">
                <a16:creationId xmlns:a16="http://schemas.microsoft.com/office/drawing/2014/main" id="{BF0866C9-4708-487C-F302-AF768680595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37130"/>
            <a:ext cx="4239154" cy="423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2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45B0B-78D9-0AE4-00AB-77A3415B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70" y="609600"/>
            <a:ext cx="9362364" cy="1320800"/>
          </a:xfrm>
        </p:spPr>
        <p:txBody>
          <a:bodyPr>
            <a:noAutofit/>
          </a:bodyPr>
          <a:lstStyle/>
          <a:p>
            <a:pPr algn="ctr"/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тделении животных, предназначавшихся </a:t>
            </a:r>
            <a:br>
              <a:rPr lang="ru-RU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жертвоприношения </a:t>
            </a:r>
            <a:endParaRPr lang="ru-RU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063E64-6524-F2D2-CB56-06731BE7C6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 левиты пусть возложат руки свои на головы тельцов, и принеси одного в жертву за грех, а другого во всесожжение Господу, для очищения левитов» (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8:12)</a:t>
            </a: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0467875F-518D-3F53-F8D4-8D00847800C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2" y="2292823"/>
            <a:ext cx="4651158" cy="349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24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45B0B-78D9-0AE4-00AB-77A3415B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70" y="609600"/>
            <a:ext cx="9362364" cy="1320800"/>
          </a:xfrm>
        </p:spPr>
        <p:txBody>
          <a:bodyPr>
            <a:noAutofit/>
          </a:bodyPr>
          <a:lstStyle/>
          <a:p>
            <a:pPr algn="ctr"/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решник возлагал руки на животное, предназначенное для жертвоприношения </a:t>
            </a:r>
            <a:endParaRPr lang="ru-RU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063E64-6524-F2D2-CB56-06731BE7C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2367627"/>
            <a:ext cx="3767427" cy="388077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 возложит руку свою на голову жертвы всесожжения – и приобретет он благоволение, во очищение грехов…» (Лев. 1:4)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CBB74CC-DAB3-07E9-C2D6-152DF3F1C8F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5" y="2357146"/>
            <a:ext cx="5022376" cy="33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Picture background">
            <a:extLst>
              <a:ext uri="{FF2B5EF4-FFF2-40B4-BE49-F238E27FC236}">
                <a16:creationId xmlns:a16="http://schemas.microsoft.com/office/drawing/2014/main" id="{068C46B0-D383-F78F-9610-88AB363AB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15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DD57513-BF32-B967-B280-07668A414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889747" cy="1320800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нового руководителя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94A1AFD2-2A1C-3572-3D7A-3E4878642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3456" y="1787857"/>
            <a:ext cx="5611090" cy="4626591"/>
          </a:xfrm>
        </p:spPr>
        <p:txBody>
          <a:bodyPr>
            <a:noAutofit/>
          </a:bodyPr>
          <a:lstStyle/>
          <a:p>
            <a:r>
              <a:rPr lang="ru-RU" sz="2000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 Господь ответил Моисею: «Призови Иисуса Навина, того, </a:t>
            </a:r>
            <a:r>
              <a:rPr lang="ru-RU" sz="2400" b="1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 ком есть дух, </a:t>
            </a:r>
            <a:r>
              <a:rPr lang="ru-RU" sz="2400" b="1" i="1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необходимый для дела этого</a:t>
            </a:r>
            <a:r>
              <a:rPr lang="ru-RU" sz="2000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на него возложи руки. Поставь его перед священником и перед всей общиной и </a:t>
            </a:r>
            <a:r>
              <a:rPr lang="ru-RU" sz="2400" b="1" i="1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виду у всех поручи ему это служение</a:t>
            </a:r>
            <a:r>
              <a:rPr lang="ru-RU" sz="2000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насколько возможно, облеки его величием власти своей, чтобы вся община сынов Израилевых повиновалась ему… Моисей так и сделал, как повелел ему Господь: призвал Иисуса, поставил его перед священником и всей общиной, </a:t>
            </a:r>
            <a:r>
              <a:rPr lang="ru-RU" sz="2400" b="1" i="1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возложил на него руки и поручил ему служение»</a:t>
            </a:r>
            <a:r>
              <a:rPr lang="ru-RU" sz="2400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kern="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		</a:t>
            </a:r>
            <a:r>
              <a:rPr lang="ru-RU" sz="2000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kern="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</a:t>
            </a:r>
            <a:r>
              <a:rPr lang="ru-RU" sz="2000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27:18-23)</a:t>
            </a:r>
            <a:r>
              <a:rPr lang="ru-RU" sz="2000" dirty="0">
                <a:solidFill>
                  <a:schemeClr val="accent2"/>
                </a:solidFill>
                <a:effectLst/>
              </a:rPr>
              <a:t> 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Моисей и Иисус Навин">
            <a:extLst>
              <a:ext uri="{FF2B5EF4-FFF2-40B4-BE49-F238E27FC236}">
                <a16:creationId xmlns:a16="http://schemas.microsoft.com/office/drawing/2014/main" id="{111813D5-363B-8DEE-0692-87865D027DE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0" y="1787857"/>
            <a:ext cx="3225990" cy="431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94586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{FAB3AC75-18DE-CF4B-8806-AF759178214B}tf10001060</Template>
  <TotalTime>22138</TotalTime>
  <Words>1745</Words>
  <Application>Microsoft Macintosh PowerPoint</Application>
  <PresentationFormat>Широкоэкранный</PresentationFormat>
  <Paragraphs>105</Paragraphs>
  <Slides>39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Times New Roman</vt:lpstr>
      <vt:lpstr>Trebuchet MS</vt:lpstr>
      <vt:lpstr>Wingdings 3</vt:lpstr>
      <vt:lpstr>Аспект</vt:lpstr>
      <vt:lpstr>Апостольская преемственность:  библейско-богословский, исторический  и миссиологический аспекты</vt:lpstr>
      <vt:lpstr>Презентация PowerPoint</vt:lpstr>
      <vt:lpstr>Безблагодатность протестантских таинств</vt:lpstr>
      <vt:lpstr>Библейский аспект</vt:lpstr>
      <vt:lpstr>Благословении детей родителями</vt:lpstr>
      <vt:lpstr>Отделении на какое-то важное служение </vt:lpstr>
      <vt:lpstr>Отделении животных, предназначавшихся  для жертвоприношения </vt:lpstr>
      <vt:lpstr>Грешник возлагал руки на животное, предназначенное для жертвоприношения </vt:lpstr>
      <vt:lpstr>Назначение нового руководителя</vt:lpstr>
      <vt:lpstr>Избрание семи дьяконов</vt:lpstr>
      <vt:lpstr>Отделение на миссионерское служение</vt:lpstr>
      <vt:lpstr>Избрание пресвитеров в городах Малой Азии</vt:lpstr>
      <vt:lpstr>Возложение рук как видимый знак обретения даров Св. Духа </vt:lpstr>
      <vt:lpstr>Среди НЗ даров Св. Духа нет дара священства </vt:lpstr>
      <vt:lpstr>Получение (дара) Св. Духа не обязательно предполагает возложение рук </vt:lpstr>
      <vt:lpstr>УЧЕНИЕ ОБ АПОСТОЛЬСКОЙ ПРЕЕМСТВЕННОСТИ В ИСТОРИИ ЦЕРКВИ</vt:lpstr>
      <vt:lpstr>Административная преемственность</vt:lpstr>
      <vt:lpstr>Преемственность учения</vt:lpstr>
      <vt:lpstr>Преемственность благодати</vt:lpstr>
      <vt:lpstr>Ex opere operato</vt:lpstr>
      <vt:lpstr>ЭВОЛЮЦИЯ УЧЕНИЯ ОБ АПОСТОЛЬСКОЙ ПРЕЕМСТВЕННОСТИ</vt:lpstr>
      <vt:lpstr>Анализ учения об апостольской преемственности</vt:lpstr>
      <vt:lpstr>«Ибо един Бог, един и посредник между Богом и человеками, человек Христос Иисус» (1 Тим. 2:5)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Итак, главное</vt:lpstr>
      <vt:lpstr>Итак, главное</vt:lpstr>
      <vt:lpstr>Итак, главное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Eugine Zaytsev</dc:creator>
  <cp:lastModifiedBy>Eugine Zaytsev</cp:lastModifiedBy>
  <cp:revision>57</cp:revision>
  <dcterms:created xsi:type="dcterms:W3CDTF">2023-02-07T05:48:10Z</dcterms:created>
  <dcterms:modified xsi:type="dcterms:W3CDTF">2026-02-09T07:26:49Z</dcterms:modified>
</cp:coreProperties>
</file>