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71" r:id="rId5"/>
    <p:sldId id="261" r:id="rId6"/>
    <p:sldId id="272" r:id="rId7"/>
    <p:sldId id="273" r:id="rId8"/>
    <p:sldId id="279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674"/>
  </p:normalViewPr>
  <p:slideViewPr>
    <p:cSldViewPr snapToGrid="0">
      <p:cViewPr varScale="1">
        <p:scale>
          <a:sx n="124" d="100"/>
          <a:sy n="124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815B50-83E3-44E3-83AE-673D4C433C0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ACF42A-0EAC-4C4B-BD09-ADDF12FC5669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Вымогательство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F90C0D-54F1-4B58-92A1-44C25A76C826}" type="parTrans" cxnId="{C277403E-E47B-4EA4-8414-9716F592586F}">
      <dgm:prSet/>
      <dgm:spPr/>
      <dgm:t>
        <a:bodyPr/>
        <a:lstStyle/>
        <a:p>
          <a:endParaRPr lang="en-US"/>
        </a:p>
      </dgm:t>
    </dgm:pt>
    <dgm:pt modelId="{5BB15F81-0263-423D-B2C3-BC56C0DA1CD3}" type="sibTrans" cxnId="{C277403E-E47B-4EA4-8414-9716F592586F}">
      <dgm:prSet/>
      <dgm:spPr/>
      <dgm:t>
        <a:bodyPr/>
        <a:lstStyle/>
        <a:p>
          <a:endParaRPr lang="en-US"/>
        </a:p>
      </dgm:t>
    </dgm:pt>
    <dgm:pt modelId="{EE3D7F51-5FB8-4E0D-B376-3171B240EC86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Страх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BA234D-49A3-4B5C-9131-48C1919F36E7}" type="parTrans" cxnId="{D9CE897F-9DFB-4DB6-BC51-560664BAB3BB}">
      <dgm:prSet/>
      <dgm:spPr/>
      <dgm:t>
        <a:bodyPr/>
        <a:lstStyle/>
        <a:p>
          <a:endParaRPr lang="en-US"/>
        </a:p>
      </dgm:t>
    </dgm:pt>
    <dgm:pt modelId="{D5C0F255-6A6C-4B06-ACEF-BAC123F2CE69}" type="sibTrans" cxnId="{D9CE897F-9DFB-4DB6-BC51-560664BAB3BB}">
      <dgm:prSet/>
      <dgm:spPr/>
      <dgm:t>
        <a:bodyPr/>
        <a:lstStyle/>
        <a:p>
          <a:endParaRPr lang="en-US"/>
        </a:p>
      </dgm:t>
    </dgm:pt>
    <dgm:pt modelId="{1720149C-5A03-4530-9A41-DC4DA0AF92A2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Чувство вины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A0A661-C906-4005-8397-E502F1D6F10A}" type="parTrans" cxnId="{AD3AF76E-22E9-4354-B288-A87A0F7C3F69}">
      <dgm:prSet/>
      <dgm:spPr/>
      <dgm:t>
        <a:bodyPr/>
        <a:lstStyle/>
        <a:p>
          <a:endParaRPr lang="en-US"/>
        </a:p>
      </dgm:t>
    </dgm:pt>
    <dgm:pt modelId="{9A4B804C-FA2D-4175-B247-FBDB9AE17208}" type="sibTrans" cxnId="{AD3AF76E-22E9-4354-B288-A87A0F7C3F69}">
      <dgm:prSet/>
      <dgm:spPr/>
      <dgm:t>
        <a:bodyPr/>
        <a:lstStyle/>
        <a:p>
          <a:endParaRPr lang="en-US"/>
        </a:p>
      </dgm:t>
    </dgm:pt>
    <dgm:pt modelId="{D90DCDCB-5AF0-4B70-B41F-F7C08E69BEA4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Другое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773B8D-FF05-4CDF-88C3-0CD098395CBA}" type="parTrans" cxnId="{F92E2CF8-931F-4FBB-8A2B-7C2A5E93AA9B}">
      <dgm:prSet/>
      <dgm:spPr/>
      <dgm:t>
        <a:bodyPr/>
        <a:lstStyle/>
        <a:p>
          <a:endParaRPr lang="en-US"/>
        </a:p>
      </dgm:t>
    </dgm:pt>
    <dgm:pt modelId="{B04180EB-BFE8-4855-A03F-8323DE7F7995}" type="sibTrans" cxnId="{F92E2CF8-931F-4FBB-8A2B-7C2A5E93AA9B}">
      <dgm:prSet/>
      <dgm:spPr/>
      <dgm:t>
        <a:bodyPr/>
        <a:lstStyle/>
        <a:p>
          <a:endParaRPr lang="en-US"/>
        </a:p>
      </dgm:t>
    </dgm:pt>
    <dgm:pt modelId="{EED3B93C-C035-104A-881E-9980C436B120}" type="pres">
      <dgm:prSet presAssocID="{24815B50-83E3-44E3-83AE-673D4C433C06}" presName="linear" presStyleCnt="0">
        <dgm:presLayoutVars>
          <dgm:animLvl val="lvl"/>
          <dgm:resizeHandles val="exact"/>
        </dgm:presLayoutVars>
      </dgm:prSet>
      <dgm:spPr/>
    </dgm:pt>
    <dgm:pt modelId="{93C327AF-48C3-FB4D-BD89-6CC165A38610}" type="pres">
      <dgm:prSet presAssocID="{21ACF42A-0EAC-4C4B-BD09-ADDF12FC566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565FA07-33A7-7243-8CA9-F711B1038E29}" type="pres">
      <dgm:prSet presAssocID="{5BB15F81-0263-423D-B2C3-BC56C0DA1CD3}" presName="spacer" presStyleCnt="0"/>
      <dgm:spPr/>
    </dgm:pt>
    <dgm:pt modelId="{C3383923-E3CB-5B42-9B0F-577E01BCAA5F}" type="pres">
      <dgm:prSet presAssocID="{EE3D7F51-5FB8-4E0D-B376-3171B240EC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B813193-0274-A747-9160-589C85146423}" type="pres">
      <dgm:prSet presAssocID="{D5C0F255-6A6C-4B06-ACEF-BAC123F2CE69}" presName="spacer" presStyleCnt="0"/>
      <dgm:spPr/>
    </dgm:pt>
    <dgm:pt modelId="{56694759-40D9-FF4D-8EE3-4D7F54731D92}" type="pres">
      <dgm:prSet presAssocID="{1720149C-5A03-4530-9A41-DC4DA0AF92A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0B6F465-0222-0D41-9B00-37E320D517B5}" type="pres">
      <dgm:prSet presAssocID="{9A4B804C-FA2D-4175-B247-FBDB9AE17208}" presName="spacer" presStyleCnt="0"/>
      <dgm:spPr/>
    </dgm:pt>
    <dgm:pt modelId="{61E7D219-E674-654C-A1CF-7A1A6CD414C2}" type="pres">
      <dgm:prSet presAssocID="{D90DCDCB-5AF0-4B70-B41F-F7C08E69BEA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5A50917-4318-D443-8E9C-FAE1FC931F33}" type="presOf" srcId="{1720149C-5A03-4530-9A41-DC4DA0AF92A2}" destId="{56694759-40D9-FF4D-8EE3-4D7F54731D92}" srcOrd="0" destOrd="0" presId="urn:microsoft.com/office/officeart/2005/8/layout/vList2"/>
    <dgm:cxn modelId="{85BB311B-218F-BD49-B40D-609E251D9E05}" type="presOf" srcId="{21ACF42A-0EAC-4C4B-BD09-ADDF12FC5669}" destId="{93C327AF-48C3-FB4D-BD89-6CC165A38610}" srcOrd="0" destOrd="0" presId="urn:microsoft.com/office/officeart/2005/8/layout/vList2"/>
    <dgm:cxn modelId="{C277403E-E47B-4EA4-8414-9716F592586F}" srcId="{24815B50-83E3-44E3-83AE-673D4C433C06}" destId="{21ACF42A-0EAC-4C4B-BD09-ADDF12FC5669}" srcOrd="0" destOrd="0" parTransId="{08F90C0D-54F1-4B58-92A1-44C25A76C826}" sibTransId="{5BB15F81-0263-423D-B2C3-BC56C0DA1CD3}"/>
    <dgm:cxn modelId="{A5A94968-FC35-1147-982A-590410F413D5}" type="presOf" srcId="{24815B50-83E3-44E3-83AE-673D4C433C06}" destId="{EED3B93C-C035-104A-881E-9980C436B120}" srcOrd="0" destOrd="0" presId="urn:microsoft.com/office/officeart/2005/8/layout/vList2"/>
    <dgm:cxn modelId="{C5126A6C-EFF0-C148-A19A-F7242797585D}" type="presOf" srcId="{D90DCDCB-5AF0-4B70-B41F-F7C08E69BEA4}" destId="{61E7D219-E674-654C-A1CF-7A1A6CD414C2}" srcOrd="0" destOrd="0" presId="urn:microsoft.com/office/officeart/2005/8/layout/vList2"/>
    <dgm:cxn modelId="{AD3AF76E-22E9-4354-B288-A87A0F7C3F69}" srcId="{24815B50-83E3-44E3-83AE-673D4C433C06}" destId="{1720149C-5A03-4530-9A41-DC4DA0AF92A2}" srcOrd="2" destOrd="0" parTransId="{33A0A661-C906-4005-8397-E502F1D6F10A}" sibTransId="{9A4B804C-FA2D-4175-B247-FBDB9AE17208}"/>
    <dgm:cxn modelId="{D9CE897F-9DFB-4DB6-BC51-560664BAB3BB}" srcId="{24815B50-83E3-44E3-83AE-673D4C433C06}" destId="{EE3D7F51-5FB8-4E0D-B376-3171B240EC86}" srcOrd="1" destOrd="0" parTransId="{46BA234D-49A3-4B5C-9131-48C1919F36E7}" sibTransId="{D5C0F255-6A6C-4B06-ACEF-BAC123F2CE69}"/>
    <dgm:cxn modelId="{13014E85-B483-D343-9023-AE1C97472730}" type="presOf" srcId="{EE3D7F51-5FB8-4E0D-B376-3171B240EC86}" destId="{C3383923-E3CB-5B42-9B0F-577E01BCAA5F}" srcOrd="0" destOrd="0" presId="urn:microsoft.com/office/officeart/2005/8/layout/vList2"/>
    <dgm:cxn modelId="{F92E2CF8-931F-4FBB-8A2B-7C2A5E93AA9B}" srcId="{24815B50-83E3-44E3-83AE-673D4C433C06}" destId="{D90DCDCB-5AF0-4B70-B41F-F7C08E69BEA4}" srcOrd="3" destOrd="0" parTransId="{C7773B8D-FF05-4CDF-88C3-0CD098395CBA}" sibTransId="{B04180EB-BFE8-4855-A03F-8323DE7F7995}"/>
    <dgm:cxn modelId="{D07AB9EA-1C8E-3A4A-B063-E7817F2C7001}" type="presParOf" srcId="{EED3B93C-C035-104A-881E-9980C436B120}" destId="{93C327AF-48C3-FB4D-BD89-6CC165A38610}" srcOrd="0" destOrd="0" presId="urn:microsoft.com/office/officeart/2005/8/layout/vList2"/>
    <dgm:cxn modelId="{9FA25A7C-3D24-F14C-855F-EC09B8C97371}" type="presParOf" srcId="{EED3B93C-C035-104A-881E-9980C436B120}" destId="{6565FA07-33A7-7243-8CA9-F711B1038E29}" srcOrd="1" destOrd="0" presId="urn:microsoft.com/office/officeart/2005/8/layout/vList2"/>
    <dgm:cxn modelId="{FF7053C1-E7DD-DA44-9E51-2BC6824D343B}" type="presParOf" srcId="{EED3B93C-C035-104A-881E-9980C436B120}" destId="{C3383923-E3CB-5B42-9B0F-577E01BCAA5F}" srcOrd="2" destOrd="0" presId="urn:microsoft.com/office/officeart/2005/8/layout/vList2"/>
    <dgm:cxn modelId="{C7AFE303-B61E-D241-890B-880BDF834160}" type="presParOf" srcId="{EED3B93C-C035-104A-881E-9980C436B120}" destId="{CB813193-0274-A747-9160-589C85146423}" srcOrd="3" destOrd="0" presId="urn:microsoft.com/office/officeart/2005/8/layout/vList2"/>
    <dgm:cxn modelId="{46F1A45E-A588-9E4A-AEBB-E7C52A822191}" type="presParOf" srcId="{EED3B93C-C035-104A-881E-9980C436B120}" destId="{56694759-40D9-FF4D-8EE3-4D7F54731D92}" srcOrd="4" destOrd="0" presId="urn:microsoft.com/office/officeart/2005/8/layout/vList2"/>
    <dgm:cxn modelId="{981E34B9-4260-8744-98F2-0D41D21322AE}" type="presParOf" srcId="{EED3B93C-C035-104A-881E-9980C436B120}" destId="{50B6F465-0222-0D41-9B00-37E320D517B5}" srcOrd="5" destOrd="0" presId="urn:microsoft.com/office/officeart/2005/8/layout/vList2"/>
    <dgm:cxn modelId="{4E8D8466-FA18-D54F-B373-BB7E13B67F95}" type="presParOf" srcId="{EED3B93C-C035-104A-881E-9980C436B120}" destId="{61E7D219-E674-654C-A1CF-7A1A6CD414C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327AF-48C3-FB4D-BD89-6CC165A38610}">
      <dsp:nvSpPr>
        <dsp:cNvPr id="0" name=""/>
        <dsp:cNvSpPr/>
      </dsp:nvSpPr>
      <dsp:spPr>
        <a:xfrm>
          <a:off x="0" y="534404"/>
          <a:ext cx="4690291" cy="912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b="1" kern="1200" dirty="0">
              <a:latin typeface="Arial" panose="020B0604020202020204" pitchFamily="34" charset="0"/>
              <a:cs typeface="Arial" panose="020B0604020202020204" pitchFamily="34" charset="0"/>
            </a:rPr>
            <a:t>Вымогательство</a:t>
          </a:r>
          <a:endParaRPr lang="en-US" sz="3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49" y="578953"/>
        <a:ext cx="4601193" cy="823502"/>
      </dsp:txXfrm>
    </dsp:sp>
    <dsp:sp modelId="{C3383923-E3CB-5B42-9B0F-577E01BCAA5F}">
      <dsp:nvSpPr>
        <dsp:cNvPr id="0" name=""/>
        <dsp:cNvSpPr/>
      </dsp:nvSpPr>
      <dsp:spPr>
        <a:xfrm>
          <a:off x="0" y="1559324"/>
          <a:ext cx="4690291" cy="912600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>
              <a:latin typeface="Arial" panose="020B0604020202020204" pitchFamily="34" charset="0"/>
              <a:cs typeface="Arial" panose="020B0604020202020204" pitchFamily="34" charset="0"/>
            </a:rPr>
            <a:t>Страх</a:t>
          </a:r>
          <a:endParaRPr lang="en-US" sz="3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49" y="1603873"/>
        <a:ext cx="4601193" cy="823502"/>
      </dsp:txXfrm>
    </dsp:sp>
    <dsp:sp modelId="{56694759-40D9-FF4D-8EE3-4D7F54731D92}">
      <dsp:nvSpPr>
        <dsp:cNvPr id="0" name=""/>
        <dsp:cNvSpPr/>
      </dsp:nvSpPr>
      <dsp:spPr>
        <a:xfrm>
          <a:off x="0" y="2584245"/>
          <a:ext cx="4690291" cy="912600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>
              <a:latin typeface="Arial" panose="020B0604020202020204" pitchFamily="34" charset="0"/>
              <a:cs typeface="Arial" panose="020B0604020202020204" pitchFamily="34" charset="0"/>
            </a:rPr>
            <a:t>Чувство вины</a:t>
          </a:r>
          <a:endParaRPr lang="en-US" sz="3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49" y="2628794"/>
        <a:ext cx="4601193" cy="823502"/>
      </dsp:txXfrm>
    </dsp:sp>
    <dsp:sp modelId="{61E7D219-E674-654C-A1CF-7A1A6CD414C2}">
      <dsp:nvSpPr>
        <dsp:cNvPr id="0" name=""/>
        <dsp:cNvSpPr/>
      </dsp:nvSpPr>
      <dsp:spPr>
        <a:xfrm>
          <a:off x="0" y="3609165"/>
          <a:ext cx="4690291" cy="91260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b="1" kern="1200" dirty="0">
              <a:latin typeface="Arial" panose="020B0604020202020204" pitchFamily="34" charset="0"/>
              <a:cs typeface="Arial" panose="020B0604020202020204" pitchFamily="34" charset="0"/>
            </a:rPr>
            <a:t>Другое</a:t>
          </a:r>
          <a:endParaRPr lang="en-US" sz="3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49" y="3653714"/>
        <a:ext cx="4601193" cy="823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961C0-B834-B041-A25E-6C5C9B6DD801}" type="datetimeFigureOut">
              <a:rPr lang="en-US" smtClean="0"/>
              <a:t>6/18/26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C4B4E-31B9-EE43-862A-D97F9A75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3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C4B4E-31B9-EE43-862A-D97F9A7537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09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C4B4E-31B9-EE43-862A-D97F9A7537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24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C4B4E-31B9-EE43-862A-D97F9A7537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66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C4B4E-31B9-EE43-862A-D97F9A7537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7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C4B4E-31B9-EE43-862A-D97F9A7537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3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C4B4E-31B9-EE43-862A-D97F9A7537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2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C4B4E-31B9-EE43-862A-D97F9A7537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56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C4B4E-31B9-EE43-862A-D97F9A7537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3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C4B4E-31B9-EE43-862A-D97F9A7537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13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C4B4E-31B9-EE43-862A-D97F9A7537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76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C4B4E-31B9-EE43-862A-D97F9A7537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81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C4B4E-31B9-EE43-862A-D97F9A7537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6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E338-2AEB-CA3F-E020-14BFE4EA9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2D715-C09A-1BD9-3D44-BF1A65174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AE2AD-C562-E2D9-70B1-B7475375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EAD7-6AFE-9449-A19A-6024A30AD79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FEADD-804B-C79A-4C24-B2A4FA1F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8E648-2C13-BFCD-5062-4C639978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8AAD-C842-5A4D-A336-9190E684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0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7A3B1-8707-42A0-AE24-35C91E9D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ED4E2-DBE9-A602-C859-11901C765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43248-B381-51F0-99A2-8CB7872C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EAD7-6AFE-9449-A19A-6024A30AD79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6CC0B-13FD-0DC0-DD19-B04779FC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2F587-C032-04B7-33AB-556F3D583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8AAD-C842-5A4D-A336-9190E684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5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DA454E-B659-DA9A-3868-9BA9F7643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897F0-0AFB-DB68-59A3-5FDF7548F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EDC4D-5569-463B-8E28-F71F1BA9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EAD7-6AFE-9449-A19A-6024A30AD79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D9E31-6EEA-B3FF-FB13-D1658326D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CEDE7-BFC1-9023-5C05-C138F37F0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8AAD-C842-5A4D-A336-9190E684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6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9953F-C7CD-6325-A447-93386D65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BCB96-DCE9-38E2-36D0-8C56161B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11779-B6E3-160D-F90E-12246AA5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EAD7-6AFE-9449-A19A-6024A30AD79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9B36B-BDCC-8594-8800-F4C77D8C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2E3BE-02FF-752C-8934-EE15907DB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8AAD-C842-5A4D-A336-9190E684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3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0FF74-D28E-F49D-8EBC-B5F72C26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71CC8-229A-9F31-BEDA-6D8C7423D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2E244-8C95-26B8-820D-08145C0CC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EAD7-6AFE-9449-A19A-6024A30AD79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74DF0-96DB-8F08-9AE4-907E6BB9C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C0DE4-CEDD-D741-772D-4FB84419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8AAD-C842-5A4D-A336-9190E684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0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4132-121A-1B3C-EF97-94B3A39A0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93B8F-DD65-E23B-9C92-E10E66E9C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723D8-B900-82C9-443D-39ABFDDA3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F655F-FCB1-498A-F097-14CB7079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EAD7-6AFE-9449-A19A-6024A30AD79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A81E9-3A85-4AAD-18DD-1D28177C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3E6DA-D1A1-031C-9203-FA4E49D50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8AAD-C842-5A4D-A336-9190E684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0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05E59-757A-4BCA-D4B7-2CDA9775D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89D97-F813-9CA0-23DC-B704ED26F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77EE1-A15D-F8FD-CF72-154FE01C9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7F429-DC9E-EAE1-E911-C5BF9EC88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B1DEB-40A1-592B-3986-47E2C104F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1B9FB-1AAC-43FC-1214-118EB5D3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EAD7-6AFE-9449-A19A-6024A30AD79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CE972-FD29-9771-94BA-6E5DB8D7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17CFDB-B672-5357-E391-BFE5F182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8AAD-C842-5A4D-A336-9190E684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8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2383E-6FCE-C67A-4D0A-5405D46C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5F939-4F3A-E445-22A7-03C045BC7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EAD7-6AFE-9449-A19A-6024A30AD79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294CE-6CBA-0171-46AF-C30C775C0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74C8B-C081-7FED-1CF8-B3584D2F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8AAD-C842-5A4D-A336-9190E684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9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51305C-1891-C3CB-A332-F536BA38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EAD7-6AFE-9449-A19A-6024A30AD79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CA786E-DCF9-2D05-CE01-F05EB174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9B057-9D8B-18DC-33BD-457E6F95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8AAD-C842-5A4D-A336-9190E684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0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44FC7-85F4-DD19-CDE6-2D7EE62EE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76F8C-43A6-C39E-435C-C22790214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9A2C6-4991-CBA4-8242-B93E94E6B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62948-CE26-E29E-A61E-602B2727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EAD7-6AFE-9449-A19A-6024A30AD79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66019-8BB1-59A9-2979-3D6974AD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05D2B-7AA6-B20C-1515-F326FC0DB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8AAD-C842-5A4D-A336-9190E684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4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ECF6-4A6E-CC7F-7BD7-9A4B958CC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F76684-9837-DC5F-3EB9-654681ACD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BED55-D027-EADB-B870-0C5457A81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45E85-D53B-5A1F-C0B2-5DBF9DB4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EAD7-6AFE-9449-A19A-6024A30AD79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52CCA-1424-C3F1-3E75-BC9E49AA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8944B-1876-4E8E-D51B-F3CC02F3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8AAD-C842-5A4D-A336-9190E684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5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030BF3-21F8-46BF-1365-E405AFB10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4C99A-0C76-F179-5A03-6FE7347C0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357A1-4F77-A692-FC1F-5BB35B705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B2EAD7-6AFE-9449-A19A-6024A30AD79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A966D-25FE-68F8-D16B-4F248E7FB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BE534-ACBE-A5C4-6BCB-9087CE86F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078AAD-C842-5A4D-A336-9190E684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6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4C860-FDC1-F313-73D8-920519A62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ru-RU" sz="51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УВЕЛИЧИТЬ</a:t>
            </a:r>
            <a:r>
              <a:rPr lang="en-US" sz="51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5100" b="1" dirty="0">
                <a:latin typeface="Arial" panose="020B0604020202020204" pitchFamily="34" charset="0"/>
                <a:cs typeface="Arial" panose="020B0604020202020204" pitchFamily="34" charset="0"/>
              </a:rPr>
              <a:t>ЦЕРКОВНЫЕ РЕСУРСЫ</a:t>
            </a:r>
            <a:endParaRPr lang="en-US" sz="5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08949-B49D-F586-7CE6-05A08561C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5804225"/>
            <a:ext cx="4171994" cy="668765"/>
          </a:xfrm>
        </p:spPr>
        <p:txBody>
          <a:bodyPr>
            <a:normAutofit/>
          </a:bodyPr>
          <a:lstStyle/>
          <a:p>
            <a:r>
              <a:rPr lang="ru-RU" dirty="0"/>
              <a:t>Джонас </a:t>
            </a:r>
            <a:r>
              <a:rPr lang="ru-RU" dirty="0" err="1"/>
              <a:t>Арраис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9F1F2ACF-1382-49A7-2EDD-30BB5F44C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572" y="773482"/>
            <a:ext cx="5608830" cy="520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91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DBBB61B4-1CBF-7317-285A-3E8425BF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752600"/>
            <a:ext cx="4777381" cy="318305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505CC-9FBE-8828-7C68-CA3918D36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376" y="1984443"/>
            <a:ext cx="4932353" cy="41925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Назначьте общительных и внешне привлекательных диаконов для сбора пожертвований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11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8" descr="BD06100_">
            <a:extLst>
              <a:ext uri="{FF2B5EF4-FFF2-40B4-BE49-F238E27FC236}">
                <a16:creationId xmlns:a16="http://schemas.microsoft.com/office/drawing/2014/main" id="{0F943BFD-9F7A-64F5-133E-2A47BD6928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90" y="511293"/>
            <a:ext cx="3954165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4283A3-87CB-E6EB-AE0E-9474A73BDBBC}"/>
              </a:ext>
            </a:extLst>
          </p:cNvPr>
          <p:cNvSpPr txBox="1"/>
          <p:nvPr/>
        </p:nvSpPr>
        <p:spPr>
          <a:xfrm>
            <a:off x="5967153" y="2261171"/>
            <a:ext cx="5458838" cy="213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Научите диаконов проявлять соучастие и улыбаться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7381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ep Church Offering Basket | Large Wicker Collection Basket (11 1/2&quot; Tall)">
            <a:extLst>
              <a:ext uri="{FF2B5EF4-FFF2-40B4-BE49-F238E27FC236}">
                <a16:creationId xmlns:a16="http://schemas.microsoft.com/office/drawing/2014/main" id="{98C00349-FA40-C386-479E-390C6D8C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3" b="13877"/>
          <a:stretch/>
        </p:blipFill>
        <p:spPr bwMode="auto">
          <a:xfrm>
            <a:off x="-7749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2" name="Rectangle 616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DF3CB3-C99C-356D-F702-CE6F115125D7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Они должны позволить членам церкви брать в руки корзину для пожертвований.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6164" name="Straight Connector 616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6" name="Straight Connector 616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85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87CD61-1125-0592-39EE-10A65553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5" y="295505"/>
            <a:ext cx="5374105" cy="45433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Проинструктируйте диаконов относительно литургического аспекта сбора пожертвований.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2E0F96-8E42-D691-3854-3983E656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51243" y="1589802"/>
            <a:ext cx="4939504" cy="3295449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19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EDEA9-16C9-1DE4-DED1-E9E3D2F5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141621"/>
            <a:ext cx="4300190" cy="320669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увеличить пожертвования церкви в 10 раз.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THE OFFERING BASKET. I never liked Sunday school. | by Daniel Ngongang |  Medium">
            <a:extLst>
              <a:ext uri="{FF2B5EF4-FFF2-40B4-BE49-F238E27FC236}">
                <a16:creationId xmlns:a16="http://schemas.microsoft.com/office/drawing/2014/main" id="{075BDB37-F71E-E5EA-0118-449F7320C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29063" b="1"/>
          <a:stretch/>
        </p:blipFill>
        <p:spPr bwMode="auto">
          <a:xfrm>
            <a:off x="5957618" y="666728"/>
            <a:ext cx="5465748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717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51" name="Arc 105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2" name="Freeform: Shape 104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Free Church Anniversary, Download Free Church Anniversary png images, Free  ClipArts on Clipart Library">
            <a:extLst>
              <a:ext uri="{FF2B5EF4-FFF2-40B4-BE49-F238E27FC236}">
                <a16:creationId xmlns:a16="http://schemas.microsoft.com/office/drawing/2014/main" id="{FA43D6F0-0DC7-FD71-4628-6BAE26983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6737"/>
          <a:stretch>
            <a:fillRect/>
          </a:stretch>
        </p:blipFill>
        <p:spPr bwMode="auto">
          <a:xfrm>
            <a:off x="703182" y="1326765"/>
            <a:ext cx="4777381" cy="403472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A8B7B-E29C-AFA2-1040-77244FEBE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2170183"/>
            <a:ext cx="5458838" cy="27590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Воспользуйтесь годовщиной организации церкви, чтобы побудить к особому пожертвованию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8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734801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2" descr="Old Parish – Christmas Tree Festival">
            <a:extLst>
              <a:ext uri="{FF2B5EF4-FFF2-40B4-BE49-F238E27FC236}">
                <a16:creationId xmlns:a16="http://schemas.microsoft.com/office/drawing/2014/main" id="{6BB91A33-6CBE-C36E-2625-53315A9E0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r="889" b="-3"/>
          <a:stretch/>
        </p:blipFill>
        <p:spPr bwMode="auto">
          <a:xfrm>
            <a:off x="1750893" y="990597"/>
            <a:ext cx="3051412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1DBC0-8B00-2085-3E92-0F54E13BB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779" y="2310064"/>
            <a:ext cx="6104019" cy="287153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Воспользуйтесь праздником Рождества, чтобы собрать особое пожертвование</a:t>
            </a: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endParaRPr lang="en-US" sz="18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54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EA2C28CD-5687-29C8-4F17-A2D84BC4D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97576" y="511293"/>
            <a:ext cx="3788593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E2233-EFAF-D47F-D0AF-018B98862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2213045"/>
            <a:ext cx="5458838" cy="245521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Отправьте письмо или позвоните членам церкви, поблагодарив их за верность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78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Poor church, for the poor | Cartoon Movement">
            <a:extLst>
              <a:ext uri="{FF2B5EF4-FFF2-40B4-BE49-F238E27FC236}">
                <a16:creationId xmlns:a16="http://schemas.microsoft.com/office/drawing/2014/main" id="{3A621921-0C37-463D-F769-3C12B05BB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3"/>
          <a:stretch/>
        </p:blipFill>
        <p:spPr bwMode="auto">
          <a:xfrm>
            <a:off x="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DE2E1-EB13-17B2-5678-49CE95128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1700806"/>
            <a:ext cx="4518609" cy="390858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денег в некоторых церквях не означает, что церковь бедна. Возможно, это плохое руководство</a:t>
            </a: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8580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URCH FINANCES - The Free Methodist Church in Canada">
            <a:extLst>
              <a:ext uri="{FF2B5EF4-FFF2-40B4-BE49-F238E27FC236}">
                <a16:creationId xmlns:a16="http://schemas.microsoft.com/office/drawing/2014/main" id="{39387374-325F-6D89-F340-FE20B582A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08A37-84DF-D850-3FE5-0821FB290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79" y="3752850"/>
            <a:ext cx="11107817" cy="3105140"/>
          </a:xfrm>
        </p:spPr>
        <p:txBody>
          <a:bodyPr anchor="ctr">
            <a:normAutofit/>
          </a:bodyPr>
          <a:lstStyle/>
          <a:p>
            <a:pPr marL="0" indent="0" algn="ctr">
              <a:spcAft>
                <a:spcPts val="80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 никогда не должны воспринимать пожертвование как обязанность, но как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преимущество, предопределенное Богом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развития нашего характера и обретения радости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Пожертвование – это преимущество, дарованное нам Богом.</a:t>
            </a:r>
          </a:p>
          <a:p>
            <a:pPr marL="0" indent="0" algn="just">
              <a:spcAft>
                <a:spcPts val="80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826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B37F9-7099-31A4-BF0E-49A02F5C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ПРОБЛЕМЫ</a:t>
            </a:r>
            <a:endParaRPr lang="en-US" sz="3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15DC-3423-71A0-DE7C-0985F8B56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Культура бедности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Недостаток наставления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Другие причины.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4,763 Broken Budget Royalty-Free Images, Stock Photos &amp; Pictures |  Shutterstock">
            <a:extLst>
              <a:ext uri="{FF2B5EF4-FFF2-40B4-BE49-F238E27FC236}">
                <a16:creationId xmlns:a16="http://schemas.microsoft.com/office/drawing/2014/main" id="{9E983AC7-BD36-4BAE-238E-B76945BF7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202059"/>
            <a:ext cx="5628018" cy="42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86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5" name="Oval 922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Blessing, giving, offering...">
            <a:extLst>
              <a:ext uri="{FF2B5EF4-FFF2-40B4-BE49-F238E27FC236}">
                <a16:creationId xmlns:a16="http://schemas.microsoft.com/office/drawing/2014/main" id="{A0BBDF27-ADF4-3E93-5F4D-57CD25F82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29213" b="1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29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81901-AC1C-0D07-4D63-AB0E2C3E9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572" y="1720241"/>
            <a:ext cx="4833134" cy="4184449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Добросовестное принесение пожертвований должно быть</a:t>
            </a:r>
            <a:r>
              <a:rPr lang="ru-RU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одним из первых дел,</a:t>
            </a:r>
            <a:r>
              <a:rPr lang="ru-RU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которые мы совершаем на нашем христианском пути.</a:t>
            </a:r>
            <a:endParaRPr lang="ru-R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9231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9233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843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4" name="Rectangle 1025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6 Simple Steps to Launch a Planned Giving Program - Lewis Center for Church  Leadership">
            <a:extLst>
              <a:ext uri="{FF2B5EF4-FFF2-40B4-BE49-F238E27FC236}">
                <a16:creationId xmlns:a16="http://schemas.microsoft.com/office/drawing/2014/main" id="{9414E064-A0F0-DAAC-AE2F-DF2383842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3" r="3541" b="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6" name="Rectangle 1025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30B9E2-44EA-4B74-BF13-1BE379CC4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915702" cy="118160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БОЖЬЕ ОБЕТОВАНИЕ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9D594-91EC-B2D9-D45F-39815D557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5403" y="2911633"/>
            <a:ext cx="4157280" cy="3427522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Верный человек богат благословениями</a:t>
            </a:r>
            <a:r>
              <a:rPr lang="ru-RU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 algn="just">
              <a:spcAft>
                <a:spcPts val="800"/>
              </a:spcAft>
              <a:buNone/>
            </a:pP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Притч. 28:20</a:t>
            </a:r>
            <a:r>
              <a:rPr lang="en-US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ut-out of a house tied with a green ribbon">
            <a:extLst>
              <a:ext uri="{FF2B5EF4-FFF2-40B4-BE49-F238E27FC236}">
                <a16:creationId xmlns:a16="http://schemas.microsoft.com/office/drawing/2014/main" id="{DBFB7AB7-02E6-D7A1-979D-CB951449C8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4"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B8A54-1BA1-1DB9-B153-D08C9176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7" y="743446"/>
            <a:ext cx="5977961" cy="393683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увеличить пожертвования местной церкви как минимум на 30%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1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495993"/>
            <a:ext cx="4343458" cy="5638831"/>
          </a:xfrm>
          <a:noFill/>
        </p:spPr>
        <p:txBody>
          <a:bodyPr rtlCol="0" anchor="ctr"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НЕВЕРНАЯ</a:t>
            </a:r>
            <a:r>
              <a:rPr 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</a:t>
            </a:r>
            <a:endParaRPr lang="pt-BR" sz="4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4E470F-71CD-FF06-EFA4-C52B5E4384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938192"/>
              </p:ext>
            </p:extLst>
          </p:nvPr>
        </p:nvGraphicFramePr>
        <p:xfrm>
          <a:off x="5696737" y="866585"/>
          <a:ext cx="4690291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E7299-3489-4B4C-5FA3-B0875110F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416" y="479493"/>
            <a:ext cx="5889402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ВЕРНАЯ МОТИВАЦИЯ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Asher Yatzar: Giving Thanks for Bodily Imperfections | My Jewish Learning">
            <a:extLst>
              <a:ext uri="{FF2B5EF4-FFF2-40B4-BE49-F238E27FC236}">
                <a16:creationId xmlns:a16="http://schemas.microsoft.com/office/drawing/2014/main" id="{D0F6FA08-734C-9A7B-FD40-4EDF82573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r="5114" b="3"/>
          <a:stretch/>
        </p:blipFill>
        <p:spPr bwMode="auto">
          <a:xfrm>
            <a:off x="703182" y="1474801"/>
            <a:ext cx="4777381" cy="373865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3710DB-97F5-DDA9-D680-0825E0231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563" y="1644336"/>
            <a:ext cx="5873237" cy="4192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Большую часть денег, которые поступают в церковь, можно назвать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 не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пожертвованием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Возможно, это происходит потому, что акцент делается на потребностях, а не на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преимуществе выражать любовь и благодарность Богу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830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127B9-22AB-36A0-986E-B2B82E7B9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1" y="1545672"/>
            <a:ext cx="4307305" cy="4491559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Поставьте самого умелого и убеждающего человека за кафедру, чтобы он объявлял о пожертвованиях.</a:t>
            </a:r>
          </a:p>
        </p:txBody>
      </p:sp>
      <p:pic>
        <p:nvPicPr>
          <p:cNvPr id="4" name="Picture 12" descr="j0124619">
            <a:extLst>
              <a:ext uri="{FF2B5EF4-FFF2-40B4-BE49-F238E27FC236}">
                <a16:creationId xmlns:a16="http://schemas.microsoft.com/office/drawing/2014/main" id="{D3B3F93C-7287-D76D-5C67-B65F7F811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65" y="1257299"/>
            <a:ext cx="4622700" cy="4491559"/>
          </a:xfrm>
          <a:prstGeom prst="rect">
            <a:avLst/>
          </a:prstGeom>
          <a:noFill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5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 descr="j0230754">
            <a:extLst>
              <a:ext uri="{FF2B5EF4-FFF2-40B4-BE49-F238E27FC236}">
                <a16:creationId xmlns:a16="http://schemas.microsoft.com/office/drawing/2014/main" id="{956DF44F-3814-BA14-9965-EAED5A62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98" y="918640"/>
            <a:ext cx="3759228" cy="458902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06338-D0D7-3670-58F2-07C2334A4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1960724"/>
            <a:ext cx="5754896" cy="3197464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Всякий, выходящий за кафедру, должен сделать пожертвование.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6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enefits of Online Giving for Small Churches | Vanco">
            <a:extLst>
              <a:ext uri="{FF2B5EF4-FFF2-40B4-BE49-F238E27FC236}">
                <a16:creationId xmlns:a16="http://schemas.microsoft.com/office/drawing/2014/main" id="{82C8FFD7-72BF-DD48-9C13-88D362DBA5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17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59AA6-5EF8-8F6E-E15E-8BBE5B22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Побуждайте к онлайн пожертвованиям.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77" name="Straight Connector 717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64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A7291-9ED0-DFC6-06DB-C62B79C89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09" y="1996595"/>
            <a:ext cx="5262575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Обучайте диаконов церкви.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0285E87D-FB4B-7B30-233F-BA1BF6F98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414592"/>
            <a:ext cx="5628018" cy="379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404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280</Words>
  <Application>Microsoft Macintosh PowerPoint</Application>
  <PresentationFormat>Широкоэкранный</PresentationFormat>
  <Paragraphs>46</Paragraphs>
  <Slides>21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Times New Roman</vt:lpstr>
      <vt:lpstr>Office Theme</vt:lpstr>
      <vt:lpstr>КАК УВЕЛИЧИТЬ  ЦЕРКОВНЫЕ РЕСУРСЫ</vt:lpstr>
      <vt:lpstr>ФИНАНСОВЫЕ ПРОБЛЕМЫ</vt:lpstr>
      <vt:lpstr>Как увеличить пожертвования местной церкви как минимум на 30%</vt:lpstr>
      <vt:lpstr>НЕВЕРНАЯ МОТИВАЦИЯ</vt:lpstr>
      <vt:lpstr>ВЕРНАЯ МОТИВАЦИЯ</vt:lpstr>
      <vt:lpstr>Презентация PowerPoint</vt:lpstr>
      <vt:lpstr>Презентация PowerPoint</vt:lpstr>
      <vt:lpstr>Побуждайте к онлайн пожертвованиям.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Проинструктируйте диаконов относительно литургического аспекта сбора пожертвований.</vt:lpstr>
      <vt:lpstr>Как увеличить пожертвования церкви в 10 раз.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БОЖЬЕ ОБЕТОВАНИЕ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УВЕЛИЧИТЬ  ЦЕРКОВНЫЕ РЕСУРСЫ</dc:title>
  <dc:creator>Arrais, Jonas</dc:creator>
  <cp:lastModifiedBy>Aleksandr Kapustin</cp:lastModifiedBy>
  <cp:revision>13</cp:revision>
  <dcterms:created xsi:type="dcterms:W3CDTF">2024-08-15T23:46:47Z</dcterms:created>
  <dcterms:modified xsi:type="dcterms:W3CDTF">2026-06-18T07:13:19Z</dcterms:modified>
</cp:coreProperties>
</file>