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31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2" r:id="rId18"/>
    <p:sldId id="271" r:id="rId19"/>
    <p:sldId id="313" r:id="rId20"/>
    <p:sldId id="306" r:id="rId21"/>
    <p:sldId id="307" r:id="rId22"/>
    <p:sldId id="308" r:id="rId23"/>
    <p:sldId id="309" r:id="rId24"/>
    <p:sldId id="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83FB7-AAE7-0050-1263-2BCFA9039ACE}" v="4" dt="2026-06-18T06:18:27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1"/>
    <p:restoredTop sz="94807"/>
  </p:normalViewPr>
  <p:slideViewPr>
    <p:cSldViewPr snapToGrid="0">
      <p:cViewPr varScale="1">
        <p:scale>
          <a:sx n="98" d="100"/>
          <a:sy n="98" d="100"/>
        </p:scale>
        <p:origin x="2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63D32-C04C-DF4F-A7F5-FF122688BAD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FA0F-894E-074B-BE5B-C04CB146E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6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5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1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9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73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1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75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13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8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9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Growth doesn’t happen by accident. It requires vision, good plans, strategies and hard work.</a:t>
            </a:r>
          </a:p>
          <a:p>
            <a:pPr algn="l"/>
            <a:endParaRPr lang="en-US" b="0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In my 40 years of ministerial work, pastoring the biggest churches in Brazil, I would like to share a few tips or suggestions on how to make your church grow.</a:t>
            </a:r>
          </a:p>
          <a:p>
            <a:pPr algn="l"/>
            <a:endParaRPr lang="en-US" b="0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I am going to share with you are things that I have practiced in my ministry. It works. It is not theory. Maybe you should adjust or adapt to your reality.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1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2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4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202124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BFA0F-894E-074B-BE5B-C04CB146ED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5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B21B-21D3-6A21-6D94-698BD7E1F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4C8A4-C96B-5DDF-1A69-80A0AA698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F260F-32C9-12C0-6CEA-034A28FC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67B0B-2294-6513-A751-04ECFE19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20108-D657-CEF6-A289-29591A5B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8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0020-0133-4C02-DBBE-E7D69887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32150-BDAC-5E51-A8C1-E788A9F4E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66868-7361-73D2-BEDB-E9B329CD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C559-04B4-2768-7963-A8DEC4AD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DC2BD-395E-E9C1-92DD-FD02C83C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8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7DF1B-17CA-E168-DD80-032484C69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B20C9-3E3B-08CB-21E0-5E3B02C50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7AF16-CDDD-4D2D-957E-6E75A4BD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E8D3-C06B-DCEA-82F8-65EB40A3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C05C1-8147-9722-0353-6FFD3939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4610-6664-BB3B-3F7A-5F1415D3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5A1F4-D3B4-6C5F-CBAA-3D35F79F2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B6D2-C4E2-5FEC-F63C-12087B82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A6BE8-012A-5C88-64A6-7F27AFAA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7290D-B514-682D-91CD-5E9D3873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DE9F-5DA7-EAFF-894E-58F3E511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56E0-47D4-A567-8D9E-A2939626C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C6615-2F07-8E3E-B21E-CE2C5FC9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FF24-AE77-30F7-B928-A6F2219F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B45F6-4EC3-4B53-437A-AA101A50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E2C39-0A2E-C43E-C3A6-6E130B3C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4C3E-6893-E2DC-A7CA-8BB553D7A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83FB1-F79E-64B9-EE2D-736C6165E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9A12A-7A33-D72F-BDFB-233B8ECE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3EAF5-73B4-80A6-5F8E-24E16BBC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9C60E-7E2C-5C2E-FBAE-6CEA4F77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8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9F89-51C6-7878-00B9-AC5324C6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AC48D-533B-F169-2AE3-9D20EAA84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96017-69B9-06B8-D140-FC02EB1C4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74F2D-3C88-A1CF-5996-759996A5A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B0A9D-1343-8228-2B8F-674F7FBCC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92E30-AB62-3E32-9FD0-9820FC8A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99B46-D32E-74B3-3B1C-5F7C2FA5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23975-7584-2EC7-BB37-48A1BD01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0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CBAA-402D-CDEC-733F-3205E764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67B886-4DD7-BE55-6D1C-232A564E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11159-8C3D-1E37-3F4F-8C4EA674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1B2BD-37ED-8BA6-63C3-F38C9A7B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0D3EF-175F-50EE-27D4-62BCBC47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03263-A43F-0722-9E64-EB6341CE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59CF8-4F21-6D85-F8B6-0F9EF1E9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CED7-E2A9-7ED1-5F76-14BCFF17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3BD0-2465-59B3-4357-58E0D19B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3118E-7D62-831F-A362-91F9F4C70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85D84-AE7B-FC23-40E2-4CFE999D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ED44D-6C45-1B00-EF96-3B2B3253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44110-89A7-9CBA-6AF0-17C33C6E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DE41-EB50-3667-54E2-FEB577CA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4016B-E189-82B0-5D12-C08FF0F81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05CE8-8245-3A11-E0C7-E51DBBF04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C35AC-C4A1-0B94-81A0-7A5AD9F5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36F6-D115-3329-BCB4-0534321B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30DB4-DB90-5B1A-5A5A-C903FCD4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66EBF-0494-4137-A9DB-5B963CF0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55EC2-3EDE-3CFC-CAA2-5B5BEC883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6F34-4AFE-CCFE-771E-9F260B1BB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84934-BCCF-F04C-8140-3DFF249C11E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BA003-8672-FEDA-B938-92CE555BA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D0F07-F3B8-21A9-BA71-179B3C2F7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3F97-70FA-5A4D-9093-A020CEF9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en Misconceptions about Church Vitality and Growth - Lewis Center for  Church Leadership">
            <a:extLst>
              <a:ext uri="{FF2B5EF4-FFF2-40B4-BE49-F238E27FC236}">
                <a16:creationId xmlns:a16="http://schemas.microsoft.com/office/drawing/2014/main" id="{20D28512-9BBB-5E4C-D764-0D0898D89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88234-7ECA-3B76-790D-3F4C79382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556" y="465133"/>
            <a:ext cx="5330717" cy="3204134"/>
          </a:xfrm>
        </p:spPr>
        <p:txBody>
          <a:bodyPr anchor="b">
            <a:noAutofit/>
          </a:bodyPr>
          <a:lstStyle/>
          <a:p>
            <a:pPr algn="l"/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Практические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советы</a:t>
            </a:r>
            <a:b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росту церкви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F8513-2913-7CA6-F829-5046CC2CE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5201538"/>
            <a:ext cx="4023359" cy="1208141"/>
          </a:xfrm>
        </p:spPr>
        <p:txBody>
          <a:bodyPr>
            <a:normAutofit/>
          </a:bodyPr>
          <a:lstStyle/>
          <a:p>
            <a:r>
              <a:rPr lang="ru-RU" dirty="0"/>
              <a:t>Джонас </a:t>
            </a:r>
            <a:r>
              <a:rPr lang="ru-RU" dirty="0" err="1"/>
              <a:t>Арраис</a:t>
            </a:r>
            <a:endParaRPr lang="ru-RU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32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ptism at Pantano | Pantano Christian Church">
            <a:extLst>
              <a:ext uri="{FF2B5EF4-FFF2-40B4-BE49-F238E27FC236}">
                <a16:creationId xmlns:a16="http://schemas.microsoft.com/office/drawing/2014/main" id="{3A03DF53-7348-A227-BD29-4C7CCFCB8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922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A453F-9980-AA82-0A9C-F62EEFDC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5. </a:t>
            </a:r>
            <a:r>
              <a:rPr lang="ru-RU" sz="3600" b="1" dirty="0">
                <a:solidFill>
                  <a:schemeClr val="accent1"/>
                </a:solidFill>
              </a:rPr>
              <a:t>Установите цели в отношении крещения в каждой церкви</a:t>
            </a:r>
            <a:r>
              <a:rPr lang="en-US" sz="3600" b="1" dirty="0">
                <a:solidFill>
                  <a:schemeClr val="accent1"/>
                </a:solidFill>
              </a:rPr>
              <a:t>.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72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2D5B4-6014-56AF-359C-B83E012E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376" y="1718307"/>
            <a:ext cx="4444002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chemeClr val="accent1"/>
                </a:solidFill>
              </a:rPr>
              <a:t>Обучайте и снабжайте членов церкви различными миссионерскими ресурсами</a:t>
            </a:r>
            <a:r>
              <a:rPr lang="en-US" sz="36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toon of people holding a book and a bible&#10;&#10;Description automatically generated">
            <a:extLst>
              <a:ext uri="{FF2B5EF4-FFF2-40B4-BE49-F238E27FC236}">
                <a16:creationId xmlns:a16="http://schemas.microsoft.com/office/drawing/2014/main" id="{69718CC3-4976-E211-4AEC-5ADA9025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7" y="1718307"/>
            <a:ext cx="5608830" cy="3421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1CEB9-6352-A48B-9E87-82089F33ED02}"/>
              </a:ext>
            </a:extLst>
          </p:cNvPr>
          <p:cNvSpPr txBox="1"/>
          <p:nvPr/>
        </p:nvSpPr>
        <p:spPr>
          <a:xfrm>
            <a:off x="8968465" y="1228733"/>
            <a:ext cx="428322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6</a:t>
            </a:r>
            <a:endParaRPr lang="en-US" dirty="0">
              <a:solidFill>
                <a:srgbClr val="7030A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883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20DE6-5EB7-06C1-1B60-38A82A3D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1" y="1833125"/>
            <a:ext cx="318611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FFFF"/>
                </a:solidFill>
              </a:rPr>
              <a:t>Проводите особые недели принятия решений и сбора жатвы</a:t>
            </a:r>
            <a:r>
              <a:rPr lang="en-US" altLang="en-US" sz="3600" b="1" dirty="0">
                <a:solidFill>
                  <a:srgbClr val="FFFFFF"/>
                </a:solidFill>
              </a:rPr>
              <a:t>.</a:t>
            </a:r>
            <a:br>
              <a:rPr lang="en-US" alt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1E56A-36AD-B8EC-0E7B-6875EB2F0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" r="3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01EA1-E553-B10D-FA1B-34A5BDF33655}"/>
              </a:ext>
            </a:extLst>
          </p:cNvPr>
          <p:cNvSpPr txBox="1"/>
          <p:nvPr/>
        </p:nvSpPr>
        <p:spPr>
          <a:xfrm>
            <a:off x="10082896" y="1228733"/>
            <a:ext cx="428322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7</a:t>
            </a:r>
            <a:endParaRPr lang="en-US" dirty="0">
              <a:solidFill>
                <a:schemeClr val="bg1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188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0E622-7154-39E2-99CE-76A47C5C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1425911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/>
              <a:t>Организовывайте малые группы с акцентом на миссионерскую работу</a:t>
            </a:r>
            <a:r>
              <a:rPr lang="en-US" sz="3600" b="1" dirty="0"/>
              <a:t>.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udying together&#10;&#10;Description automatically generated">
            <a:extLst>
              <a:ext uri="{FF2B5EF4-FFF2-40B4-BE49-F238E27FC236}">
                <a16:creationId xmlns:a16="http://schemas.microsoft.com/office/drawing/2014/main" id="{E515BCB7-4F9C-467B-0F79-ED2AA83C1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5" r="101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BF98A-6A90-0242-007D-254648374460}"/>
              </a:ext>
            </a:extLst>
          </p:cNvPr>
          <p:cNvSpPr txBox="1"/>
          <p:nvPr/>
        </p:nvSpPr>
        <p:spPr>
          <a:xfrm>
            <a:off x="2600317" y="942979"/>
            <a:ext cx="420474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8</a:t>
            </a:r>
            <a:endParaRPr lang="en-US" dirty="0">
              <a:solidFill>
                <a:srgbClr val="C00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31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E893-DC3F-7E2A-6BD0-601D23D8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7724"/>
            <a:ext cx="10691813" cy="804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Пасторы и пресвитеры подают пример обращения душ</a:t>
            </a:r>
            <a:r>
              <a:rPr lang="en-US" altLang="en-US" sz="3600" b="1" dirty="0">
                <a:solidFill>
                  <a:srgbClr val="C00000"/>
                </a:solidFill>
              </a:rPr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75F16B8E-6D9F-85CC-22EA-09EDC3348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3" r="6663" b="1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5A282D9-8536-5654-0489-9FCA5CAEAF03}"/>
              </a:ext>
            </a:extLst>
          </p:cNvPr>
          <p:cNvSpPr txBox="1"/>
          <p:nvPr/>
        </p:nvSpPr>
        <p:spPr>
          <a:xfrm>
            <a:off x="5600692" y="5286381"/>
            <a:ext cx="420474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9</a:t>
            </a:r>
            <a:endParaRPr lang="en-US" dirty="0">
              <a:solidFill>
                <a:schemeClr val="accent1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7121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750BC-0B53-C72D-6170-6D0E82FB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20070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200" b="1" dirty="0"/>
              <a:t>Мотивируйте и цените усилия, прилагаемые членами церкви</a:t>
            </a:r>
            <a:r>
              <a:rPr lang="en-US" sz="4200" b="1" dirty="0"/>
              <a:t>.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0AFE9A-A461-A062-B912-F136565AE93E}"/>
              </a:ext>
            </a:extLst>
          </p:cNvPr>
          <p:cNvSpPr txBox="1"/>
          <p:nvPr/>
        </p:nvSpPr>
        <p:spPr>
          <a:xfrm>
            <a:off x="8624411" y="1045023"/>
            <a:ext cx="650222" cy="3918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Behind the Bulletin: When Church Becomes Production Over People">
            <a:extLst>
              <a:ext uri="{FF2B5EF4-FFF2-40B4-BE49-F238E27FC236}">
                <a16:creationId xmlns:a16="http://schemas.microsoft.com/office/drawing/2014/main" id="{69E69884-B3E4-5024-A007-2D21DF23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r="24415" b="-1"/>
          <a:stretch>
            <a:fillRect/>
          </a:stretch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1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1B2D9-0032-367E-63EC-8FD9201E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31918"/>
            <a:ext cx="512056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3600" b="1" dirty="0"/>
              <a:t>Организуйте разнообразные классы подготовки к крещению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AFE4-2699-314C-4F98-9ECC66D155E4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15369" name="Oval 1536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2" name="Picture 2" descr="Holy Trinity Lutheran Church | Sunday School &amp; Bible Study">
            <a:extLst>
              <a:ext uri="{FF2B5EF4-FFF2-40B4-BE49-F238E27FC236}">
                <a16:creationId xmlns:a16="http://schemas.microsoft.com/office/drawing/2014/main" id="{521064A1-A8ED-6C39-57E5-1F9218E92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r="17004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Arc 1537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86625ED0-7A2D-BBD7-A0EF-C0A1056FA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2" r="15837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FC07D-AB50-D6B1-4A81-163CE57B5723}"/>
              </a:ext>
            </a:extLst>
          </p:cNvPr>
          <p:cNvSpPr txBox="1"/>
          <p:nvPr/>
        </p:nvSpPr>
        <p:spPr>
          <a:xfrm>
            <a:off x="2857491" y="1685934"/>
            <a:ext cx="68579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11</a:t>
            </a:r>
            <a:endParaRPr lang="en-US" dirty="0">
              <a:solidFill>
                <a:srgbClr val="C00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2552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7 Principles of Effective Ministry to Children and Youth — Youthworks">
            <a:extLst>
              <a:ext uri="{FF2B5EF4-FFF2-40B4-BE49-F238E27FC236}">
                <a16:creationId xmlns:a16="http://schemas.microsoft.com/office/drawing/2014/main" id="{EBC5EB7F-5756-00E2-2655-4A7769395A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07C0C-4D3E-4571-DECE-2CA1EB39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49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Создавайте более эффективные программы для детей и молодежи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64AC9E-B269-F8BB-DAED-B999AE573794}"/>
              </a:ext>
            </a:extLst>
          </p:cNvPr>
          <p:cNvSpPr txBox="1"/>
          <p:nvPr/>
        </p:nvSpPr>
        <p:spPr>
          <a:xfrm>
            <a:off x="274480" y="5396029"/>
            <a:ext cx="68579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12</a:t>
            </a:r>
            <a:endParaRPr lang="en-US" dirty="0">
              <a:solidFill>
                <a:srgbClr val="C00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0103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92BC8-8B5A-9C29-C9E8-34A08D89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005849"/>
            <a:ext cx="10168128" cy="11795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dirty="0">
                <a:latin typeface="Calibri" charset="0"/>
              </a:rPr>
              <a:t> </a:t>
            </a:r>
            <a:r>
              <a:rPr lang="ru-RU" sz="4000" dirty="0">
                <a:latin typeface="Calibri" charset="0"/>
              </a:rPr>
              <a:t>Планируйте привлекательные и современные богослужения для членов церкви и посетителей.</a:t>
            </a:r>
            <a:endParaRPr lang="en-US" sz="2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DB10CF-706C-F862-606F-5804F5B1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6" r="2" b="2"/>
          <a:stretch/>
        </p:blipFill>
        <p:spPr>
          <a:xfrm>
            <a:off x="2257428" y="2230678"/>
            <a:ext cx="7146758" cy="439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EBF64-9588-A322-E79B-D13ECC9E1E2B}"/>
              </a:ext>
            </a:extLst>
          </p:cNvPr>
          <p:cNvSpPr txBox="1"/>
          <p:nvPr/>
        </p:nvSpPr>
        <p:spPr>
          <a:xfrm>
            <a:off x="5886449" y="257178"/>
            <a:ext cx="685795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13</a:t>
            </a:r>
            <a:endParaRPr lang="en-US" dirty="0">
              <a:solidFill>
                <a:srgbClr val="C00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8541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5587-FEAE-D22A-D692-D93380B1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114300"/>
            <a:ext cx="12091987" cy="6743700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Мобилизуйте и вовлекайте членов церкви в миссию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Посещайте членов церкви и делитесь с ними миссионерской программой церкви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Делайте призывы в каждой проповеди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Используйте каждую церемонию крещения, имея творческий стратегический план миссионерской работы.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Установите цели в отношении крещения в каждой церкви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Обучайте и снабжайте членов церкви различными миссионерскими ресурсами.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Проводите особые недели принятия решений и сбора жатвы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Организовывайте малые группы с акцентом на миссионерскую работу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Пасторы и пресвитеры подают пример обращения душ.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 Мотивируйте и цените усилия, прилагаемые членами церкви.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/>
              <a:t> Организуйте разнообразные классы подготовки к крещению.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3400" dirty="0">
                <a:solidFill>
                  <a:srgbClr val="0070C0"/>
                </a:solidFill>
              </a:rPr>
              <a:t> Создавайте более эффективные программы для детей и молодежи.</a:t>
            </a: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3400" dirty="0"/>
              <a:t> Планируйте привлекательные и современные богослужения для членов церкви и посетителей.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en-US" sz="2800" b="1" dirty="0">
                <a:solidFill>
                  <a:srgbClr val="FFFFFF"/>
                </a:solidFill>
              </a:rPr>
              <a:t>decision and harvest.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6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02AFF-048E-F61F-3647-3D95F809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13" y="539687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ru-RU" altLang="en-US" b="1" dirty="0">
                <a:ea typeface="ＭＳ Ｐゴシック" panose="020B0600070205080204" pitchFamily="34" charset="-128"/>
              </a:rPr>
              <a:t>Иеремия</a:t>
            </a:r>
            <a:r>
              <a:rPr lang="en-US" altLang="en-US" b="1" dirty="0">
                <a:ea typeface="ＭＳ Ｐゴシック" panose="020B0600070205080204" pitchFamily="34" charset="-128"/>
              </a:rPr>
              <a:t> 3:15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ow pastors can be wise and discerning in 3 key areas | Baptist State  Convention of North Carolina">
            <a:extLst>
              <a:ext uri="{FF2B5EF4-FFF2-40B4-BE49-F238E27FC236}">
                <a16:creationId xmlns:a16="http://schemas.microsoft.com/office/drawing/2014/main" id="{77003E27-AEBA-BF3F-668E-224F72C96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9" r="2424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C75A-34D9-24A8-F982-272CB6EAC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0" y="2872899"/>
            <a:ext cx="5329237" cy="33206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“</a:t>
            </a:r>
            <a:r>
              <a:rPr lang="ru-RU" sz="3200" dirty="0">
                <a:ea typeface="ＭＳ Ｐゴシック" panose="020B0600070205080204" pitchFamily="34" charset="-128"/>
              </a:rPr>
              <a:t>И дам вам пастырей </a:t>
            </a:r>
            <a:r>
              <a:rPr lang="ru-RU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по сердцу Моему</a:t>
            </a:r>
            <a:r>
              <a:rPr lang="ru-RU" sz="3200" dirty="0">
                <a:ea typeface="ＭＳ Ｐゴシック" panose="020B0600070205080204" pitchFamily="34" charset="-128"/>
              </a:rPr>
              <a:t>, которые будут пасти вас со </a:t>
            </a:r>
            <a:r>
              <a:rPr lang="ru-RU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знанием</a:t>
            </a:r>
            <a:r>
              <a:rPr lang="ru-RU" sz="3200" dirty="0">
                <a:ea typeface="ＭＳ Ｐゴシック" panose="020B0600070205080204" pitchFamily="34" charset="-128"/>
              </a:rPr>
              <a:t> и </a:t>
            </a:r>
            <a:r>
              <a:rPr lang="ru-RU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благоразумием</a:t>
            </a:r>
            <a:r>
              <a:rPr lang="en-US" altLang="en-US" sz="3200" dirty="0">
                <a:ea typeface="ＭＳ Ｐゴシック" panose="020B0600070205080204" pitchFamily="34" charset="-128"/>
              </a:rPr>
              <a:t>.”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3200" dirty="0">
              <a:ea typeface="ＭＳ Ｐゴシック" panose="020B0600070205080204" pitchFamily="34" charset="-128"/>
            </a:endParaRPr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364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AD57A-FC82-593E-7703-D343B3830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ja-JP" altLang="en-US" b="1">
                <a:ea typeface="ＭＳ Ｐゴシック" charset="-128"/>
              </a:rPr>
              <a:t>“</a:t>
            </a:r>
            <a:r>
              <a:rPr lang="ru-RU" b="1" dirty="0">
                <a:ea typeface="ＭＳ Ｐゴシック" charset="-128"/>
              </a:rPr>
              <a:t>Возрадовался я, когда сказали мне: «пойдём в дом Господень</a:t>
            </a:r>
            <a:r>
              <a:rPr lang="en-US" altLang="ja-JP" b="1" dirty="0">
                <a:ea typeface="ＭＳ Ｐゴシック" charset="-128"/>
              </a:rPr>
              <a:t>.</a:t>
            </a:r>
            <a:r>
              <a:rPr lang="ja-JP" altLang="en-US" b="1">
                <a:ea typeface="ＭＳ Ｐゴシック" charset="-128"/>
              </a:rPr>
              <a:t>”</a:t>
            </a:r>
            <a:endParaRPr lang="en-US" dirty="0"/>
          </a:p>
        </p:txBody>
      </p:sp>
      <p:pic>
        <p:nvPicPr>
          <p:cNvPr id="38914" name="Picture 2" descr="Free download Happy People Image Clipartsco [2600x1733] for your Desktop,  Mobile &amp; Tablet | Explore 76+ Young People Wallpapers | Wallpaper Of People,  Stick People Wallpaper, Happy People Wallpaper">
            <a:extLst>
              <a:ext uri="{FF2B5EF4-FFF2-40B4-BE49-F238E27FC236}">
                <a16:creationId xmlns:a16="http://schemas.microsoft.com/office/drawing/2014/main" id="{22DEC4C7-96E7-7FB5-57F9-25CF0B5DC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DF3634-C98C-FF3C-3AB4-C80152F0136F}"/>
              </a:ext>
            </a:extLst>
          </p:cNvPr>
          <p:cNvSpPr txBox="1"/>
          <p:nvPr/>
        </p:nvSpPr>
        <p:spPr>
          <a:xfrm>
            <a:off x="640081" y="1558402"/>
            <a:ext cx="3317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altLang="ja-JP" sz="4000" b="1" dirty="0">
                <a:solidFill>
                  <a:srgbClr val="0070C0"/>
                </a:solidFill>
                <a:ea typeface="ＭＳ Ｐゴシック" charset="-128"/>
              </a:rPr>
              <a:t>Псалом</a:t>
            </a:r>
            <a:r>
              <a:rPr lang="en-US" altLang="ja-JP" sz="4000" b="1" dirty="0">
                <a:solidFill>
                  <a:srgbClr val="0070C0"/>
                </a:solidFill>
                <a:ea typeface="ＭＳ Ｐゴシック" charset="-128"/>
              </a:rPr>
              <a:t> 122:1</a:t>
            </a:r>
            <a:endParaRPr lang="en-US" altLang="en-US" sz="4000" b="1" dirty="0">
              <a:solidFill>
                <a:srgbClr val="0070C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42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491E-B5BA-588F-F6F8-27ED2239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ONE PLACE CHURCH</a:t>
            </a:r>
            <a:endParaRPr lang="en-US" sz="3600" b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IMG_1083.MOV">
            <a:hlinkClick r:id="" action="ppaction://media"/>
            <a:extLst>
              <a:ext uri="{FF2B5EF4-FFF2-40B4-BE49-F238E27FC236}">
                <a16:creationId xmlns:a16="http://schemas.microsoft.com/office/drawing/2014/main" id="{3EFA5ABE-540D-F5B8-09C1-73A70B1B1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2100955" y="1675227"/>
            <a:ext cx="799008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0DD6-5B7E-4E17-1073-2EBD55D0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325369"/>
            <a:ext cx="5476126" cy="1956841"/>
          </a:xfrm>
        </p:spPr>
        <p:txBody>
          <a:bodyPr anchor="b"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+mn-lt"/>
              </a:rPr>
              <a:t>Заключительные мысли</a:t>
            </a:r>
            <a:endParaRPr lang="en-US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CE68-3692-4AD4-0E06-6EFC698D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48" y="2872899"/>
            <a:ext cx="4838689" cy="332066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ea typeface="ＭＳ Ｐゴシック" panose="020B0600070205080204" pitchFamily="34" charset="-128"/>
              </a:rPr>
              <a:t>Актуальная церковь никогда не бывает пустой.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a typeface="ＭＳ Ｐゴシック" panose="020B0600070205080204" pitchFamily="34" charset="-128"/>
              </a:rPr>
              <a:t>Иисус постоянно был окружен людьми, Он не проповедовал перед пустыми скамьями, и есть причина, по которой возле Него всегда собиралась толпа.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0964" name="Picture 4" descr="Church Interior with Empty Seats · Free Stock Photo">
            <a:extLst>
              <a:ext uri="{FF2B5EF4-FFF2-40B4-BE49-F238E27FC236}">
                <a16:creationId xmlns:a16="http://schemas.microsoft.com/office/drawing/2014/main" id="{14466874-4AB5-112A-99DF-CB8C05CF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8" r="-1" b="351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79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5ECE1C0-5C33-5899-A956-DA57FD5C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14" y="769858"/>
            <a:ext cx="10872172" cy="2826764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2AA2-B9FD-860C-32BA-BFB99B8D9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032" y="4383785"/>
            <a:ext cx="9553576" cy="2216512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800"/>
              </a:spcAft>
              <a:buFont typeface="Symbol" pitchFamily="2" charset="2"/>
              <a:buChar char=""/>
            </a:pPr>
            <a:r>
              <a:rPr lang="ru-RU" b="1" dirty="0">
                <a:ea typeface="ＭＳ Ｐゴシック" panose="020B0600070205080204" pitchFamily="34" charset="-128"/>
              </a:rPr>
              <a:t>Церковь, сохраняющая актуальность, обращается к окружающему обществу и восстанавливает его. </a:t>
            </a:r>
            <a:r>
              <a:rPr lang="ru-RU" dirty="0">
                <a:ea typeface="ＭＳ Ｐゴシック" panose="020B0600070205080204" pitchFamily="34" charset="-128"/>
              </a:rPr>
              <a:t>Иисус делал это регулярно. Он ходил в синагогу, сидел и читал, а затем выходил к окружающему обществу и восстанавливал его.</a:t>
            </a:r>
          </a:p>
        </p:txBody>
      </p:sp>
    </p:spTree>
    <p:extLst>
      <p:ext uri="{BB962C8B-B14F-4D97-AF65-F5344CB8AC3E}">
        <p14:creationId xmlns:p14="http://schemas.microsoft.com/office/powerpoint/2010/main" val="271673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0853-9E31-7002-26A6-AD07DA074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2" y="785817"/>
            <a:ext cx="5200650" cy="58340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ea typeface="ＭＳ Ｐゴシック" panose="020B0600070205080204" pitchFamily="34" charset="-128"/>
              </a:rPr>
              <a:t>Церковь, сохраняющая актуальность, оберегает своих членов от желания покинуть её. </a:t>
            </a:r>
            <a:r>
              <a:rPr lang="ru-RU" sz="3000" dirty="0">
                <a:ea typeface="ＭＳ Ｐゴシック" panose="020B0600070205080204" pitchFamily="34" charset="-128"/>
              </a:rPr>
              <a:t>Когда община активных и счастливых людей делает что-то хорошее, что доставляет им радость, из нее не уходят; происходит прямо противоположное — приходит больше людей, молодежь, молодые взрослые, взрослые и дети.</a:t>
            </a:r>
          </a:p>
        </p:txBody>
      </p:sp>
      <p:pic>
        <p:nvPicPr>
          <p:cNvPr id="43012" name="Picture 4" descr="22,300+ Youth Group Stock Photos, Pictures &amp; Royalty-Free Images - iStock | Church  youth group, Teenagers, Church group">
            <a:extLst>
              <a:ext uri="{FF2B5EF4-FFF2-40B4-BE49-F238E27FC236}">
                <a16:creationId xmlns:a16="http://schemas.microsoft.com/office/drawing/2014/main" id="{5307C924-1D23-C22A-4783-4FF9B16DA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8" r="-1" b="12026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Start Small and Early Transitioning From Children to Youth Ministry (4  tips) - Seedbed">
            <a:extLst>
              <a:ext uri="{FF2B5EF4-FFF2-40B4-BE49-F238E27FC236}">
                <a16:creationId xmlns:a16="http://schemas.microsoft.com/office/drawing/2014/main" id="{3DF4C6D3-04A2-3295-1A57-2DE9335A9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1" b="8106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6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88" name="Arc 308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9666A0-7D99-3E3B-6FD6-6BFA9E739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3700" b="1" dirty="0">
                <a:solidFill>
                  <a:schemeClr val="accent1"/>
                </a:solidFill>
                <a:ea typeface="ＭＳ Ｐゴシック" charset="-128"/>
              </a:rPr>
              <a:t>Что больше всего необходимо </a:t>
            </a:r>
            <a:r>
              <a:rPr lang="ru-RU" sz="3700" b="1" dirty="0">
                <a:solidFill>
                  <a:srgbClr val="FF0000"/>
                </a:solidFill>
                <a:ea typeface="ＭＳ Ｐゴシック" charset="-128"/>
              </a:rPr>
              <a:t>для роста церкви</a:t>
            </a:r>
            <a:endParaRPr lang="es-ES" altLang="en-US" sz="3700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090" name="Freeform: Shape 308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Holy Spirit Wallpapers - Top Free Holy Spirit Backgrounds - WallpaperAccess">
            <a:extLst>
              <a:ext uri="{FF2B5EF4-FFF2-40B4-BE49-F238E27FC236}">
                <a16:creationId xmlns:a16="http://schemas.microsoft.com/office/drawing/2014/main" id="{9AD370E5-D3C0-56AC-0BC4-FB953127E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24021"/>
          <a:stretch/>
        </p:blipFill>
        <p:spPr bwMode="auto">
          <a:xfrm>
            <a:off x="703182" y="962635"/>
            <a:ext cx="4777381" cy="476298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2187-54EE-A9F7-6F16-75F65C7BC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1" y="2813123"/>
            <a:ext cx="5749351" cy="306850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У нас есть призвание, у нас есть ученые степени, у нас есть страсть, у нас есть мотивация, у нас есть инструменты и ресурсы, но нам не хватает реальной силы, которая исходит от Святого Духа в нашей жизни и служении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EEC95-487F-7542-9FE7-306B82E9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pPr indent="450215" algn="just">
              <a:spcAft>
                <a:spcPts val="800"/>
              </a:spcAft>
            </a:pPr>
            <a:r>
              <a:rPr lang="ru-RU" sz="3700" u="sng" dirty="0">
                <a:solidFill>
                  <a:schemeClr val="accent1"/>
                </a:solidFill>
                <a:latin typeface="+mn-lt"/>
              </a:rPr>
              <a:t>Целеустремленная церковь,</a:t>
            </a:r>
            <a:r>
              <a:rPr lang="ru-RU" sz="37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ru-RU" sz="3700" dirty="0">
                <a:latin typeface="+mn-lt"/>
              </a:rPr>
              <a:t>Рик Уоррен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700" dirty="0">
              <a:latin typeface="+mn-lt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7B7EF-590A-197D-D7FB-5A77D34F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0" u="none" strike="noStrike" dirty="0">
                <a:effectLst/>
                <a:latin typeface="+mj-lt"/>
              </a:rPr>
              <a:t> “….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+mj-lt"/>
              </a:rPr>
              <a:t>Поскольку церковь – это живой организм, для нее естественно расти, если она здорова… Если церковь не растет. она умирает…</a:t>
            </a:r>
            <a:r>
              <a:rPr lang="en-US" b="0" u="none" strike="noStrike" dirty="0">
                <a:effectLst/>
                <a:latin typeface="+mj-lt"/>
              </a:rPr>
              <a:t>”  </a:t>
            </a:r>
            <a:endParaRPr lang="en-US" dirty="0">
              <a:latin typeface="+mj-lt"/>
            </a:endParaRP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esiring God writer identifies 3 symptoms of dying church, identifies  solution | Church &amp; Ministries News">
            <a:extLst>
              <a:ext uri="{FF2B5EF4-FFF2-40B4-BE49-F238E27FC236}">
                <a16:creationId xmlns:a16="http://schemas.microsoft.com/office/drawing/2014/main" id="{AB2ED5A0-8A8B-3A45-E885-BAD24B202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11696" b="-3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0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leric says report on church growth belies the research">
            <a:extLst>
              <a:ext uri="{FF2B5EF4-FFF2-40B4-BE49-F238E27FC236}">
                <a16:creationId xmlns:a16="http://schemas.microsoft.com/office/drawing/2014/main" id="{297E99E1-8413-9F82-8F0D-A79318FBFB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C59A6-ED53-27BB-82EE-14452830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320048"/>
            <a:ext cx="6931319" cy="14379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600" b="1" dirty="0">
                <a:solidFill>
                  <a:srgbClr val="0070C0"/>
                </a:solidFill>
              </a:rPr>
              <a:t>Эффективные методы, чтобы побудить вашу церковь расти</a:t>
            </a:r>
            <a:br>
              <a:rPr lang="ru-RU" sz="3600" b="1" dirty="0">
                <a:solidFill>
                  <a:srgbClr val="0070C0"/>
                </a:solidFill>
              </a:rPr>
            </a:b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3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6A5A0-B799-4D9A-6F7D-CE49ACF1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399" y="1133036"/>
            <a:ext cx="2930703" cy="45248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</a:rPr>
              <a:t>Мобилизуйте и вовлекайте членов церкви в миссию</a:t>
            </a:r>
            <a:r>
              <a:rPr lang="en-US" altLang="en-US" sz="3600" b="1" dirty="0">
                <a:solidFill>
                  <a:srgbClr val="FFFFFF"/>
                </a:solidFill>
              </a:rPr>
              <a:t>.</a:t>
            </a:r>
            <a:br>
              <a:rPr lang="en-US" alt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512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ownload Group Of People In Different Ages Wallpaper | Wallpapers.com">
            <a:extLst>
              <a:ext uri="{FF2B5EF4-FFF2-40B4-BE49-F238E27FC236}">
                <a16:creationId xmlns:a16="http://schemas.microsoft.com/office/drawing/2014/main" id="{242C835D-BB2E-C87E-F34A-6AF54EF72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E5F53-BF24-53D8-B9E7-FECC18A74782}"/>
              </a:ext>
            </a:extLst>
          </p:cNvPr>
          <p:cNvSpPr txBox="1"/>
          <p:nvPr/>
        </p:nvSpPr>
        <p:spPr>
          <a:xfrm>
            <a:off x="10154329" y="714375"/>
            <a:ext cx="367408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1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942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1676F-2D7A-432C-66F1-F900C8D5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174819"/>
            <a:ext cx="4829969" cy="37686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Посещайте членов церкви и делитесь с ними миссионерской программой церкви</a:t>
            </a:r>
            <a:r>
              <a:rPr lang="en-US" altLang="en-US" sz="3600" b="1" dirty="0">
                <a:solidFill>
                  <a:schemeClr val="bg1"/>
                </a:solidFill>
              </a:rPr>
              <a:t>. </a:t>
            </a:r>
            <a:br>
              <a:rPr lang="en-US" alt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954BD652-6710-847E-FAC9-B1B069A74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r="22639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2C75A-2B9C-836C-FFCC-3CD702C031C6}"/>
              </a:ext>
            </a:extLst>
          </p:cNvPr>
          <p:cNvSpPr txBox="1"/>
          <p:nvPr/>
        </p:nvSpPr>
        <p:spPr>
          <a:xfrm>
            <a:off x="3143239" y="714375"/>
            <a:ext cx="420474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2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358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C7885606-3196-594B-2E2C-DFAF8B872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656C0-5375-DFBF-E0ED-452F0ACF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6012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en-US" sz="4000" b="1" dirty="0">
                <a:solidFill>
                  <a:srgbClr val="0070C0"/>
                </a:solidFill>
              </a:rPr>
              <a:t>3. </a:t>
            </a:r>
            <a:r>
              <a:rPr lang="ru-RU" sz="4000" b="1" dirty="0">
                <a:solidFill>
                  <a:srgbClr val="0070C0"/>
                </a:solidFill>
              </a:rPr>
              <a:t>Делайте призывы в каждой проповеди</a:t>
            </a:r>
            <a:r>
              <a:rPr lang="en-US" altLang="en-US" sz="4000" b="1" dirty="0">
                <a:solidFill>
                  <a:srgbClr val="0070C0"/>
                </a:solidFill>
              </a:rPr>
              <a:t>.</a:t>
            </a:r>
            <a:br>
              <a:rPr lang="en-US" alt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34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30A21F-2C03-AF97-980F-48F2DA85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689491"/>
            <a:ext cx="4287637" cy="398858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Используйте каждую церемонию крещения, имея творческий стратегический план миссионерской работы.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person helping a person in a pool of water&#10;&#10;Description automatically generated">
            <a:extLst>
              <a:ext uri="{FF2B5EF4-FFF2-40B4-BE49-F238E27FC236}">
                <a16:creationId xmlns:a16="http://schemas.microsoft.com/office/drawing/2014/main" id="{4C2F9FDC-8360-3D72-F832-5195123E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9145" y="1318372"/>
            <a:ext cx="6409958" cy="4310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750DE-DE67-11A1-4486-C10875E794C8}"/>
              </a:ext>
            </a:extLst>
          </p:cNvPr>
          <p:cNvSpPr txBox="1"/>
          <p:nvPr/>
        </p:nvSpPr>
        <p:spPr>
          <a:xfrm>
            <a:off x="2214549" y="942979"/>
            <a:ext cx="420474" cy="5847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4</a:t>
            </a:r>
            <a:endParaRPr lang="en-US" dirty="0">
              <a:solidFill>
                <a:srgbClr val="C00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59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628</Words>
  <Application>Microsoft Macintosh PowerPoint</Application>
  <PresentationFormat>Широкоэкранный</PresentationFormat>
  <Paragraphs>76</Paragraphs>
  <Slides>24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ADLaM Display</vt:lpstr>
      <vt:lpstr>Arial</vt:lpstr>
      <vt:lpstr>Calibri</vt:lpstr>
      <vt:lpstr>Calibri Light</vt:lpstr>
      <vt:lpstr>Google Sans</vt:lpstr>
      <vt:lpstr>Roboto</vt:lpstr>
      <vt:lpstr>Symbol</vt:lpstr>
      <vt:lpstr>Times New Roman</vt:lpstr>
      <vt:lpstr>Office Theme</vt:lpstr>
      <vt:lpstr>Практические советы  по росту церкви</vt:lpstr>
      <vt:lpstr>Иеремия 3:15 </vt:lpstr>
      <vt:lpstr>Что больше всего необходимо для роста церкви</vt:lpstr>
      <vt:lpstr>Целеустремленная церковь, Рик Уоррен </vt:lpstr>
      <vt:lpstr>Эффективные методы, чтобы побудить вашу церковь расти </vt:lpstr>
      <vt:lpstr>Мобилизуйте и вовлекайте членов церкви в миссию. </vt:lpstr>
      <vt:lpstr>Посещайте членов церкви и делитесь с ними миссионерской программой церкви.  </vt:lpstr>
      <vt:lpstr>3. Делайте призывы в каждой проповеди. </vt:lpstr>
      <vt:lpstr>Используйте каждую церемонию крещения, имея творческий стратегический план миссионерской работы.</vt:lpstr>
      <vt:lpstr>5. Установите цели в отношении крещения в каждой церкви.</vt:lpstr>
      <vt:lpstr>Обучайте и снабжайте членов церкви различными миссионерскими ресурсами.  </vt:lpstr>
      <vt:lpstr>Проводите особые недели принятия решений и сбора жатвы. </vt:lpstr>
      <vt:lpstr>Организовывайте малые группы с акцентом на миссионерскую работу. </vt:lpstr>
      <vt:lpstr>Пасторы и пресвитеры подают пример обращения душ.</vt:lpstr>
      <vt:lpstr>Мотивируйте и цените усилия, прилагаемые членами церкви. </vt:lpstr>
      <vt:lpstr>Организуйте разнообразные классы подготовки к крещению.</vt:lpstr>
      <vt:lpstr>Создавайте более эффективные программы для детей и молодежи</vt:lpstr>
      <vt:lpstr> Планируйте привлекательные и современные богослужения для членов церкви и посетителей.</vt:lpstr>
      <vt:lpstr>Презентация PowerPoint</vt:lpstr>
      <vt:lpstr>Презентация PowerPoint</vt:lpstr>
      <vt:lpstr>ONE PLACE CHURCH</vt:lpstr>
      <vt:lpstr>Заключительные мысли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GROWTH</dc:title>
  <dc:creator>Arrais, Jonas</dc:creator>
  <cp:lastModifiedBy>Aleksandr Kapustin</cp:lastModifiedBy>
  <cp:revision>56</cp:revision>
  <dcterms:created xsi:type="dcterms:W3CDTF">2023-09-23T08:03:50Z</dcterms:created>
  <dcterms:modified xsi:type="dcterms:W3CDTF">2026-06-18T07:34:42Z</dcterms:modified>
</cp:coreProperties>
</file>