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6" r:id="rId2"/>
    <p:sldId id="287" r:id="rId3"/>
    <p:sldId id="279" r:id="rId4"/>
    <p:sldId id="280" r:id="rId5"/>
    <p:sldId id="281" r:id="rId6"/>
    <p:sldId id="282" r:id="rId7"/>
    <p:sldId id="288" r:id="rId8"/>
    <p:sldId id="284" r:id="rId9"/>
    <p:sldId id="289" r:id="rId10"/>
    <p:sldId id="283" r:id="rId11"/>
    <p:sldId id="290" r:id="rId12"/>
    <p:sldId id="259" r:id="rId13"/>
    <p:sldId id="274" r:id="rId14"/>
    <p:sldId id="260" r:id="rId15"/>
    <p:sldId id="262" r:id="rId16"/>
    <p:sldId id="273" r:id="rId17"/>
    <p:sldId id="263" r:id="rId18"/>
    <p:sldId id="264" r:id="rId19"/>
    <p:sldId id="265" r:id="rId20"/>
    <p:sldId id="266" r:id="rId21"/>
    <p:sldId id="285" r:id="rId22"/>
    <p:sldId id="267" r:id="rId23"/>
    <p:sldId id="268" r:id="rId24"/>
    <p:sldId id="276" r:id="rId25"/>
    <p:sldId id="269" r:id="rId26"/>
    <p:sldId id="270" r:id="rId27"/>
    <p:sldId id="275" r:id="rId28"/>
    <p:sldId id="271" r:id="rId29"/>
    <p:sldId id="277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FE2"/>
    <a:srgbClr val="6E91EE"/>
    <a:srgbClr val="77A1F4"/>
    <a:srgbClr val="FF7922"/>
    <a:srgbClr val="FF9624"/>
    <a:srgbClr val="FFA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53"/>
    <p:restoredTop sz="94541"/>
  </p:normalViewPr>
  <p:slideViewPr>
    <p:cSldViewPr snapToGrid="0">
      <p:cViewPr varScale="1">
        <p:scale>
          <a:sx n="90" d="100"/>
          <a:sy n="90" d="100"/>
        </p:scale>
        <p:origin x="22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A3C53-7766-034C-A0AB-41D8A93D58AD}" type="datetimeFigureOut">
              <a:rPr lang="en-US" smtClean="0"/>
              <a:t>6/18/26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56040-9761-5E4E-A43F-EABA6AB7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9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safari&amp;cs=0&amp;sca_esv=ea002673e68d741e&amp;q=shepherding+God%27s+flock&amp;sa=X&amp;ved=2ahUKEwjzgdDr4IGPAxW-klYBHaWAEm0QxccNegQIAxAB&amp;mstk=AUtExfD8171ZnvD9P-Snb72THTbp9HFl91d9YC1ccxZcU5VTaDdcpkkU1SgJcikKKJCGwOoBEcI9e7wvpZbHPDX4jI52ghFd7dq1BaYxkv1vHqekqLHNvKQiqW6BufKehT450cvPitN9TqtcDIcxP6DRqDkKrijYBRxpKPuawzUgc1bRJt8&amp;csui=3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google.com/search?client=safari&amp;cs=0&amp;sca_esv=ea002673e68d741e&amp;q=gospel&amp;sa=X&amp;ved=2ahUKEwjzgdDr4IGPAxW-klYBHaWAEm0QxccNegQIAxAD&amp;mstk=AUtExfD8171ZnvD9P-Snb72THTbp9HFl91d9YC1ccxZcU5VTaDdcpkkU1SgJcikKKJCGwOoBEcI9e7wvpZbHPDX4jI52ghFd7dq1BaYxkv1vHqekqLHNvKQiqW6BufKehT450cvPitN9TqtcDIcxP6DRqDkKrijYBRxpKPuawzUgc1bRJt8&amp;csui=3" TargetMode="External"/><Relationship Id="rId4" Type="http://schemas.openxmlformats.org/officeDocument/2006/relationships/hyperlink" Target="https://www.google.com/search?client=safari&amp;cs=0&amp;sca_esv=ea002673e68d741e&amp;q=equipping+the+saints&amp;sa=X&amp;ved=2ahUKEwjzgdDr4IGPAxW-klYBHaWAEm0QxccNegQIAxAC&amp;mstk=AUtExfD8171ZnvD9P-Snb72THTbp9HFl91d9YC1ccxZcU5VTaDdcpkkU1SgJcikKKJCGwOoBEcI9e7wvpZbHPDX4jI52ghFd7dq1BaYxkv1vHqekqLHNvKQiqW6BufKehT450cvPitN9TqtcDIcxP6DRqDkKrijYBRxpKPuawzUgc1bRJt8&amp;csui=3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DF6F9-E401-676E-386A-7C015F146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D9E8A1-8519-5F1E-6BE8-424694673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4439AD-EED6-CD2D-1B97-267F72781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dirty="0">
                <a:effectLst/>
              </a:rPr>
              <a:t>Being a pastor is a great privilege because we serve, teach, and witness God's work in the lives of others. </a:t>
            </a:r>
          </a:p>
          <a:p>
            <a:pPr fontAlgn="ctr"/>
            <a:endParaRPr lang="en-US" dirty="0">
              <a:effectLst/>
            </a:endParaRPr>
          </a:p>
          <a:p>
            <a:pPr fontAlgn="ctr"/>
            <a:r>
              <a:rPr lang="en-US" dirty="0">
                <a:effectLst/>
              </a:rPr>
              <a:t>Pastors are entrusted with the responsibility of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shepherding God's flock</a:t>
            </a:r>
            <a:r>
              <a:rPr lang="en-US" dirty="0">
                <a:effectLst/>
              </a:rPr>
              <a:t>,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equipping the saints</a:t>
            </a:r>
            <a:r>
              <a:rPr lang="en-US" dirty="0">
                <a:effectLst/>
              </a:rPr>
              <a:t>, and proclaiming the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gospel</a:t>
            </a:r>
            <a:r>
              <a:rPr lang="en-US" dirty="0">
                <a:effectLst/>
              </a:rPr>
              <a:t>. 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10D74-7036-4A50-CB67-49741CB87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3B52-413D-6648-988B-A154607533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8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67466-2E0E-7488-A6E0-A4F442068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112772-C983-71BF-3CC3-A2828F977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0FB6F-E139-45F6-35C5-E7575BBA5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ministry has eternal impact and results in the life of people.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ED798-5587-9B20-0AE4-1D3778D82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3B52-413D-6648-988B-A154607533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88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 2025 Annual Statistical Report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Church membership at beginning of the year 2024: 58,338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Church membership at the end of the year 2024: 57,327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56040-9761-5E4E-A43F-EABA6AB7D2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74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Secularism is a way of living without God, without a relationship with Him.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is possible to be a church member and still not have a real relationship with Jesus. A secular church cannot grow spiritually.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56040-9761-5E4E-A43F-EABA6AB7D2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56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Legalism happens when people try to earn salvation through rules, traditions, or religious activities. In the legalism people (Christians) use the law, the Bible, Bible verses for a purpose that is not there.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56040-9761-5E4E-A43F-EABA6AB7D2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19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Religious formalism is expressed when we try to do everything in the same way, mechanically, automatically, repetitions without to understand the meaning of what is being doing.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the churches are singing the same songs, having the same liturgy, focusing in the appearance.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56040-9761-5E4E-A43F-EABA6AB7D2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73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many good traditions in our church. We should value and preserve them. You have heard this expression: “This is the way we have always done it.” Traditions are unhealthy when people are not open for adaptations, improvement, changes for better.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56040-9761-5E4E-A43F-EABA6AB7D2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7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we become so focused on maintaining the church organization and structure that we forget the church's purpose.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56040-9761-5E4E-A43F-EABA6AB7D2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8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dirty="0">
                <a:effectLst/>
              </a:rPr>
              <a:t>Pastors have the extraordinary opportunity to spend their lives studying, sharing, and teaching God's Word.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3B52-413D-6648-988B-A154607533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5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dirty="0">
                <a:effectLst/>
              </a:rPr>
              <a:t>We have a great privilege to influence people and lead them to Jesus Christ.</a:t>
            </a:r>
          </a:p>
          <a:p>
            <a:pPr fontAlgn="ctr"/>
            <a:endParaRPr lang="en-US" dirty="0">
              <a:effectLst/>
            </a:endParaRPr>
          </a:p>
          <a:p>
            <a:pPr fontAlgn="ctr"/>
            <a:r>
              <a:rPr lang="en-US" dirty="0">
                <a:effectLst/>
              </a:rPr>
              <a:t>This includes witnessing conversions, seeing marriages restored, and offering comfort during times of loss.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3B52-413D-6648-988B-A154607533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6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call to serve. Pastors are called to dedicate their lives to serving others, helping them grow in faith, and navigating the complexities of life. 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offer support, encouragement, and guidance, helping people apply biblical principles to their daily lives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3B52-413D-6648-988B-A154607533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2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Birthday celebrations, wedding ceremonies, graduations, funeral services…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3B52-413D-6648-988B-A154607533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3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0FC44-52BC-DF7E-6E44-82C61492A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51A0EA-E15F-40FB-63D2-8E662B616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A55EF-6362-9266-1FCE-2B98A6C3E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one of the greatest joys in my ministry. Incarnational ministry. Ministry of love.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109E9-CBEC-869C-16B4-CA9D5BA61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3B52-413D-6648-988B-A154607533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Pastors build deep and meaningful relationships with their congregations, experiencing the joys and sorrows of their lives. 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involves both celebrating with them in times of joy and offering comfort and support during times of hardship. 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role of a pastor is a privilege, it also comes with significant responsibility and can be demanding. However, the rewards are many.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proud to be a pastor called by God and be the best pastor to God's people.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3B52-413D-6648-988B-A154607533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55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500F1-EA2E-3CF6-A13E-16FEC2EEB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526269-4802-AB76-F2B9-429B016C5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BA417F-6F9B-E3C1-C7FF-5A48597D7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church door. Gifts when we celebrate birthday or lead a week of prayer.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93536-1450-01F3-DC4B-B5545D7E6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3B52-413D-6648-988B-A154607533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9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don’t receive a big salary, but we live with dignity and financial stability.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93B52-413D-6648-988B-A154607533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1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CEE1-9C53-EE80-39D8-114A90E89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C7E3C-E8BB-6F63-0EDE-BE6A40A85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07948-AA15-715F-00EC-5790392B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77E0-8212-E147-A379-2CC2FD35E6C0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5B28F-4F15-20D1-CD10-0E28621C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EDAA-DB66-1F7E-2435-CE67EDC1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E17-9A05-CE46-BFFA-B9C4F3C0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BA30-EF46-BEC0-B172-4EA42A79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7CDB7-C675-548C-8C9C-F1DB792A1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27C10-4397-9CA8-605B-A61336F8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77E0-8212-E147-A379-2CC2FD35E6C0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9701B-52D1-B48E-3A12-57ECC7A7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C8FE9-038D-ABEC-9852-B9F26BBC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E17-9A05-CE46-BFFA-B9C4F3C0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8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043B6-FE4A-10D4-682F-CC85A5A63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848DB-2BA3-B596-0206-221AF0DD7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9A63A-094C-B84D-8F23-03F45F3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77E0-8212-E147-A379-2CC2FD35E6C0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A7F4-EF4D-A1DE-242E-362403FF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0DDD0-80BE-50DC-676A-2CBAF03C4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E17-9A05-CE46-BFFA-B9C4F3C0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8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C54F-1CB8-11DE-703F-D6B61B7F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FFBCA-9330-B4CE-9208-0E70EFCCE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327A9-CF30-5855-45F2-4075DFA9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77E0-8212-E147-A379-2CC2FD35E6C0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A3DE5-208C-DF63-313B-50E8EE52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DE108-C2D9-A17E-2349-61200666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E17-9A05-CE46-BFFA-B9C4F3C0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0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959F-61E8-A681-FB7B-E16F16A1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FD10F-9987-0CD5-B350-206448FFA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0C07-805E-1E25-1E83-A05FC3EC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77E0-8212-E147-A379-2CC2FD35E6C0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21EC7-698A-0A09-9973-C9572C19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CBCF9-286E-0ABC-E17C-6A7463D5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E17-9A05-CE46-BFFA-B9C4F3C0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7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3DF0-B420-2BC8-F63B-14576C24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EDCE8-48C8-6A0B-F4EB-F46DDCB32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ECFA7-87B7-B63D-9B33-530FC614D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E354C-17FD-C647-BA41-2CBA4622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77E0-8212-E147-A379-2CC2FD35E6C0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31249-4EBD-4E6D-A231-8D8C6C1B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8E08F-9A3F-7EE2-C486-E0FDEC4D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E17-9A05-CE46-BFFA-B9C4F3C0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4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B149-FFB5-52C4-1D86-4762DB4F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0E891-FEB2-FA0D-DF6A-E05B6190B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BCFB-89CE-BD23-E7D4-CC3A8FB4B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D20DA-522C-B21B-0283-78682C6DD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99ECE-1511-7F3C-A985-54B044D8D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47FA7-9C53-EED4-07F2-9EC35AA8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77E0-8212-E147-A379-2CC2FD35E6C0}" type="datetimeFigureOut">
              <a:rPr lang="en-US" smtClean="0"/>
              <a:t>6/18/26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A0F0E-524D-4E8C-C1AD-A2293466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C50464-AE1F-101F-EBDE-1DD5DCAC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E17-9A05-CE46-BFFA-B9C4F3C0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6725-A96A-5535-4805-1A9FEDE5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1F3A7-FDE3-052D-77E4-D7CB0EEC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77E0-8212-E147-A379-2CC2FD35E6C0}" type="datetimeFigureOut">
              <a:rPr lang="en-US" smtClean="0"/>
              <a:t>6/18/26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756C2-0351-24B8-6E24-775E1C1A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8A750-D63E-007B-549C-475C2E0C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E17-9A05-CE46-BFFA-B9C4F3C0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4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0FC31A-621B-F237-D970-B00C4F82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77E0-8212-E147-A379-2CC2FD35E6C0}" type="datetimeFigureOut">
              <a:rPr lang="en-US" smtClean="0"/>
              <a:t>6/18/26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4FAB5-E657-0679-1AB1-B1479D0D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2A090-7C35-0629-7643-0E1B2128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E17-9A05-CE46-BFFA-B9C4F3C0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C99B-2824-9D0E-7724-8D9C1F1F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3DEC1-AD84-A211-A228-B7A432C0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38BC3-FB94-C727-55AF-576A1E12E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58DB5-6EFD-B09C-30D3-8C16E863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77E0-8212-E147-A379-2CC2FD35E6C0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E8071-091F-0A1F-E575-78698228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375DB-81F7-57B6-9DDA-999AB0F2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E17-9A05-CE46-BFFA-B9C4F3C0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2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37139-EFF3-9ED6-9444-6CE734CC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C250A-3A96-4A42-0668-2863EBAE2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988B0-3E63-04B0-B493-2991960B8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2DD03-B13D-756F-7ABD-925AFC13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77E0-8212-E147-A379-2CC2FD35E6C0}" type="datetimeFigureOut">
              <a:rPr lang="en-US" smtClean="0"/>
              <a:t>6/18/26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5F80F-1A75-F036-9004-DA2DFF2C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5C3D3-C9F4-7A41-115C-F30CDB59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E17-9A05-CE46-BFFA-B9C4F3C0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56E0FB-7C97-3CBC-9689-A63FD4C9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F1FC6-3FDB-A5B1-DDA1-4249DEF26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CE466-CBFD-C04A-C699-C506D3072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2677E0-8212-E147-A379-2CC2FD35E6C0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7C671-D238-A116-9DB7-A27A45F1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4AFC9-FF23-9737-6658-07291B6DE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269E17-9A05-CE46-BFFA-B9C4F3C0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1A483-CF43-B389-59F5-C68341C971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81" b="10764"/>
          <a:stretch>
            <a:fillRect/>
          </a:stretch>
        </p:blipFill>
        <p:spPr>
          <a:xfrm>
            <a:off x="838199" y="762881"/>
            <a:ext cx="10515600" cy="49955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09B2FF-7DE0-C7C2-531A-BB3F9A726C92}"/>
              </a:ext>
            </a:extLst>
          </p:cNvPr>
          <p:cNvSpPr txBox="1"/>
          <p:nvPr/>
        </p:nvSpPr>
        <p:spPr>
          <a:xfrm>
            <a:off x="2532138" y="5272487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Джонас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Арраис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4CD8C1-8C1B-5913-C39C-4944C5FECCAF}"/>
              </a:ext>
            </a:extLst>
          </p:cNvPr>
          <p:cNvSpPr txBox="1"/>
          <p:nvPr/>
        </p:nvSpPr>
        <p:spPr>
          <a:xfrm>
            <a:off x="7541913" y="5303520"/>
            <a:ext cx="137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Июнь 2026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2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3129-DFA0-CBD3-A84D-C1469E7C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8. </a:t>
            </a:r>
            <a:r>
              <a:rPr lang="ru-RU" sz="6400" dirty="0"/>
              <a:t>Работа и финансовая</a:t>
            </a:r>
            <a:r>
              <a:rPr lang="en-US" sz="6400" dirty="0"/>
              <a:t> </a:t>
            </a:r>
            <a:r>
              <a:rPr lang="ru-RU" sz="6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стабильность</a:t>
            </a:r>
            <a:endParaRPr lang="en-US" sz="64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48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BB26D-AAEB-4080-1415-E01B79E9E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7F49-D065-C43B-7DDC-FD6DA1A1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9. </a:t>
            </a:r>
            <a:r>
              <a:rPr lang="ru-RU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Вечная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6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значимость</a:t>
            </a:r>
            <a:endParaRPr lang="en-US" sz="64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129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24 data comparison: blue vs orange">
            <a:extLst>
              <a:ext uri="{FF2B5EF4-FFF2-40B4-BE49-F238E27FC236}">
                <a16:creationId xmlns:a16="http://schemas.microsoft.com/office/drawing/2014/main" id="{A673BE10-A937-94D0-5B82-90BBCB578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324" y="457200"/>
            <a:ext cx="396735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5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3C17D-6ADC-E602-8FA5-754EA2F4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58,338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членов церкви по спискам</a:t>
            </a:r>
            <a:b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1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31,250</a:t>
            </a:r>
            <a:r>
              <a:rPr lang="en-US" sz="61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61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посещают церковь</a:t>
            </a:r>
            <a:endParaRPr lang="en-US" sz="61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02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hurch data infographic with icons">
            <a:extLst>
              <a:ext uri="{FF2B5EF4-FFF2-40B4-BE49-F238E27FC236}">
                <a16:creationId xmlns:a16="http://schemas.microsoft.com/office/drawing/2014/main" id="{FBBA22DB-9014-DCC4-EDEB-61736D15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324" y="457200"/>
            <a:ext cx="3967352" cy="59436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ED82EB-8D6F-6D24-E539-F816A6E030EA}"/>
              </a:ext>
            </a:extLst>
          </p:cNvPr>
          <p:cNvSpPr/>
          <p:nvPr/>
        </p:nvSpPr>
        <p:spPr>
          <a:xfrm>
            <a:off x="5297214" y="1881352"/>
            <a:ext cx="2354317" cy="361786"/>
          </a:xfrm>
          <a:prstGeom prst="rect">
            <a:avLst/>
          </a:prstGeom>
          <a:gradFill flip="none" rotWithShape="1">
            <a:gsLst>
              <a:gs pos="0">
                <a:srgbClr val="FFA924"/>
              </a:gs>
              <a:gs pos="50000">
                <a:srgbClr val="FF9624"/>
              </a:gs>
              <a:gs pos="100000">
                <a:srgbClr val="FF792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7CC5E-7EDD-E080-9A5B-22EB1A5B68DA}"/>
              </a:ext>
            </a:extLst>
          </p:cNvPr>
          <p:cNvSpPr txBox="1"/>
          <p:nvPr/>
        </p:nvSpPr>
        <p:spPr>
          <a:xfrm>
            <a:off x="5638553" y="1831412"/>
            <a:ext cx="167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Общин: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80F324-FB7D-0FF5-147B-EAB693585B83}"/>
              </a:ext>
            </a:extLst>
          </p:cNvPr>
          <p:cNvSpPr/>
          <p:nvPr/>
        </p:nvSpPr>
        <p:spPr>
          <a:xfrm>
            <a:off x="5429250" y="3571875"/>
            <a:ext cx="1880941" cy="361786"/>
          </a:xfrm>
          <a:prstGeom prst="rect">
            <a:avLst/>
          </a:prstGeom>
          <a:gradFill>
            <a:gsLst>
              <a:gs pos="0">
                <a:srgbClr val="77A1F4"/>
              </a:gs>
              <a:gs pos="50000">
                <a:srgbClr val="6E91EE"/>
              </a:gs>
              <a:gs pos="100000">
                <a:srgbClr val="5B6FE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2A0A2-0E56-6562-19B2-815E808434C5}"/>
              </a:ext>
            </a:extLst>
          </p:cNvPr>
          <p:cNvSpPr txBox="1"/>
          <p:nvPr/>
        </p:nvSpPr>
        <p:spPr>
          <a:xfrm>
            <a:off x="5450750" y="3518755"/>
            <a:ext cx="211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Крещений:</a:t>
            </a:r>
          </a:p>
        </p:txBody>
      </p:sp>
    </p:spTree>
    <p:extLst>
      <p:ext uri="{BB962C8B-B14F-4D97-AF65-F5344CB8AC3E}">
        <p14:creationId xmlns:p14="http://schemas.microsoft.com/office/powerpoint/2010/main" val="361683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AD9B0-0547-4C21-2BB8-8AE3278E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7200" b="1" dirty="0"/>
              <a:t>Члены церкви, которые отсутствуют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508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9836EB-678E-D26F-8A53-5C106381A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9F57850-46BC-0727-FE00-13CDDB122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FE60C7-02BA-6705-50B4-D4FD67508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6FF8F0-2F63-C952-B9D9-0C0DB8A9D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09851-A9EF-2F81-3333-A521CEE3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Секуляризм</a:t>
            </a:r>
            <a:r>
              <a:rPr lang="en-US" sz="72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271EFA-2DD4-8A4C-E0D5-3AF321B8A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427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0BC0B-E9A6-8204-EB2C-EAC91E98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7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Законничество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500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33365-94FC-DCD1-2E6D-87C3FB0A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27705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Формализм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4616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B6397-604E-633A-4EF4-95ED018C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Традиционализм</a:t>
            </a:r>
            <a:r>
              <a:rPr lang="en-US" sz="72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4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5C0E3F-E775-C12C-C347-F0DEF24AC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ssociate Pastor Job Description Template | REACHRIGHT">
            <a:extLst>
              <a:ext uri="{FF2B5EF4-FFF2-40B4-BE49-F238E27FC236}">
                <a16:creationId xmlns:a16="http://schemas.microsoft.com/office/drawing/2014/main" id="{A50150B5-E2D9-ECD0-885F-1E92BF6AB5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16" r="1873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9F53-EF42-E1CD-B713-91DC89CA7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16" y="1300345"/>
            <a:ext cx="6294120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/>
              <a:t>Быть пастором - 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ru-RU" sz="4800" b="1" dirty="0">
                <a:solidFill>
                  <a:srgbClr val="0070C0"/>
                </a:solidFill>
              </a:rPr>
              <a:t>все еще самое великое преимущество </a:t>
            </a:r>
            <a:r>
              <a:rPr lang="ru-RU" sz="4800" b="1" dirty="0"/>
              <a:t>в жизни</a:t>
            </a:r>
            <a:endParaRPr lang="en-US" sz="48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0503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FC5EA-20E2-F868-EB53-FFEAEBC0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7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Деноминационализм</a:t>
            </a:r>
            <a:r>
              <a:rPr lang="en-US" sz="6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4726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CDD71-7D87-AC9B-7CF4-B52872D7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 вы возьмете с этой встречи, чтобы сделать свое служение более актуальным и эффективным?</a:t>
            </a: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974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EN OF THE BIBLE (NOAH: WALKING WITH GOD) | Jesusway4you">
            <a:extLst>
              <a:ext uri="{FF2B5EF4-FFF2-40B4-BE49-F238E27FC236}">
                <a16:creationId xmlns:a16="http://schemas.microsoft.com/office/drawing/2014/main" id="{ADF46684-ACCA-1F28-CC0E-2894A8A7C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57" r="9231"/>
          <a:stretch>
            <a:fillRect/>
          </a:stretch>
        </p:blipFill>
        <p:spPr>
          <a:xfrm>
            <a:off x="0" y="272384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3D617-2383-F780-27EA-E3451CB0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295" y="1176394"/>
            <a:ext cx="372893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vl="0" algn="ctr"/>
            <a:r>
              <a:rPr lang="ru-RU" b="1" dirty="0"/>
              <a:t>Образец для духовных лидеров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14766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15147-9149-7481-3A77-6C0D1CFA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4" y="1667898"/>
            <a:ext cx="10409274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ru-RU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Ной же обрел благодать пред очами Господа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.”</a:t>
            </a:r>
            <a:r>
              <a:rPr lang="en-US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27C87-585C-52D0-E259-CF4EB12B5834}"/>
              </a:ext>
            </a:extLst>
          </p:cNvPr>
          <p:cNvSpPr txBox="1"/>
          <p:nvPr/>
        </p:nvSpPr>
        <p:spPr>
          <a:xfrm>
            <a:off x="5369439" y="74428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Бытие</a:t>
            </a:r>
            <a:r>
              <a:rPr lang="en-US" sz="2800" b="1" dirty="0">
                <a:solidFill>
                  <a:schemeClr val="bg1"/>
                </a:solidFill>
              </a:rPr>
              <a:t> 6:8</a:t>
            </a:r>
          </a:p>
        </p:txBody>
      </p:sp>
    </p:spTree>
    <p:extLst>
      <p:ext uri="{BB962C8B-B14F-4D97-AF65-F5344CB8AC3E}">
        <p14:creationId xmlns:p14="http://schemas.microsoft.com/office/powerpoint/2010/main" val="275018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E0365-124B-72C1-9464-43150747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48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ВЕРА НОЯ БЫЛА ВИДИМОЙ</a:t>
            </a:r>
            <a:br>
              <a:rPr lang="en-US" sz="68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endParaRPr lang="en-US" sz="68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82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68485-8DDC-953C-130E-BB285006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2316270"/>
            <a:ext cx="10123334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ru-RU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Ной был человек праведный и непорочный в роде своем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.”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3A3F7-E467-5CE3-494D-FC0B2DCF58F5}"/>
              </a:ext>
            </a:extLst>
          </p:cNvPr>
          <p:cNvSpPr txBox="1"/>
          <p:nvPr/>
        </p:nvSpPr>
        <p:spPr>
          <a:xfrm>
            <a:off x="8119872" y="248150"/>
            <a:ext cx="2255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Бытие</a:t>
            </a:r>
            <a:r>
              <a:rPr lang="en-US" sz="2800" b="1" dirty="0">
                <a:solidFill>
                  <a:schemeClr val="bg1"/>
                </a:solidFill>
              </a:rPr>
              <a:t> 6:9</a:t>
            </a:r>
          </a:p>
        </p:txBody>
      </p:sp>
    </p:spTree>
    <p:extLst>
      <p:ext uri="{BB962C8B-B14F-4D97-AF65-F5344CB8AC3E}">
        <p14:creationId xmlns:p14="http://schemas.microsoft.com/office/powerpoint/2010/main" val="1663868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6F035-42FA-91FD-B06E-DEB15C2D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56" y="1293338"/>
            <a:ext cx="9694127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Где в жизни проявляются ваши представления о Боге и Библии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43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970F4-6F05-2FEF-20CB-94E55212C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1426464"/>
            <a:ext cx="10582656" cy="34226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ru-RU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Моисеевом седалище сели книжники и фарисеи, итак, все, что они велят вам соблюдать, соблюдайте и делайте</a:t>
            </a:r>
            <a:r>
              <a:rPr lang="en-US" sz="3200" dirty="0"/>
              <a:t>;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rgbClr val="0070C0"/>
                </a:solidFill>
              </a:rPr>
              <a:t>п</a:t>
            </a:r>
            <a:r>
              <a:rPr lang="ru-RU" sz="32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 делам же их не поступайте, ибо они говорят, и не делают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.” 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Мф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23:2-3</a:t>
            </a:r>
            <a:b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04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07DF9-5638-23E1-50D9-0DD91AB7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293338"/>
            <a:ext cx="98679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8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БОГ ПРОСИТ НОЯ СДЕЛАТЬ НЕЧТО, ЧЕГО ОН НИКОГДА РАНЬШЕ НЕ ДЕЛАЛ</a:t>
            </a:r>
            <a:endParaRPr lang="en-US" sz="48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B3DDFD4-68AD-2D2A-C7D4-4D4B1D34DAA1}"/>
              </a:ext>
            </a:extLst>
          </p:cNvPr>
          <p:cNvSpPr txBox="1"/>
          <p:nvPr/>
        </p:nvSpPr>
        <p:spPr>
          <a:xfrm>
            <a:off x="4754880" y="16502"/>
            <a:ext cx="2596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Бытие</a:t>
            </a:r>
            <a:r>
              <a:rPr lang="en-US" sz="2800" b="1" dirty="0">
                <a:solidFill>
                  <a:schemeClr val="bg1"/>
                </a:solidFill>
              </a:rPr>
              <a:t> 6:14</a:t>
            </a:r>
          </a:p>
        </p:txBody>
      </p:sp>
    </p:spTree>
    <p:extLst>
      <p:ext uri="{BB962C8B-B14F-4D97-AF65-F5344CB8AC3E}">
        <p14:creationId xmlns:p14="http://schemas.microsoft.com/office/powerpoint/2010/main" val="2517606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8F9DD-7FE0-B0E9-49F7-E5202996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1658681"/>
            <a:ext cx="10570464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dirty="0"/>
              <a:t>Будьте готовы делать нечто новое</a:t>
            </a: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314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5E09C-8EB0-6A4E-F259-3EF39CDE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ru-RU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Погружен</a:t>
            </a:r>
            <a:r>
              <a:rPr lang="ru-RU" sz="7200" dirty="0"/>
              <a:t> в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7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Слово Божье</a:t>
            </a:r>
            <a:endParaRPr lang="en-US" sz="72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1621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38C93-ACCB-DF1E-755A-3537E4F3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670873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rgbClr val="0070C0"/>
                </a:solidFill>
              </a:rPr>
              <a:t>ОБЪЯВЛЯЙТЕ И ЖДИТЕ ЧЕГО-ТО ТАКОГО, ЧЕГО НИКОГДА НЕ СЛУЧАЛОСЬ</a:t>
            </a:r>
            <a:endParaRPr lang="en-US" sz="36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140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8C5C-EA97-F35D-78D6-205066A8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ru-RU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Ведет людей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7200" b="1" dirty="0">
                <a:solidFill>
                  <a:srgbClr val="0070C0"/>
                </a:solidFill>
              </a:rPr>
              <a:t>ко Христу</a:t>
            </a:r>
            <a:endParaRPr lang="en-US" sz="72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164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A3CA-AC9A-4E0E-2AEE-24044DB5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ru-RU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Служит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6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другим</a:t>
            </a:r>
            <a:endParaRPr lang="en-US" sz="66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221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5848-EF04-BD7C-4DC0-A727E0ED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ru-RU" sz="6600" dirty="0"/>
              <a:t>Участвует в</a:t>
            </a:r>
            <a:r>
              <a:rPr lang="en-US" sz="6600" dirty="0"/>
              <a:t> </a:t>
            </a:r>
            <a:r>
              <a:rPr lang="ru-RU" sz="6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исторических моментах жизни членов церкви</a:t>
            </a:r>
            <a:endParaRPr lang="en-US" sz="66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316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4A191-61C4-03D4-1A3D-538527149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3FE6-5840-B952-CC32-44AE2F43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5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6600" dirty="0"/>
              <a:t>Посещает</a:t>
            </a:r>
            <a:r>
              <a:rPr lang="en-US" sz="6600" dirty="0"/>
              <a:t> </a:t>
            </a:r>
            <a:r>
              <a:rPr lang="ru-RU" sz="6600" b="1" dirty="0">
                <a:solidFill>
                  <a:srgbClr val="0070C0"/>
                </a:solidFill>
              </a:rPr>
              <a:t>членов церкви</a:t>
            </a:r>
            <a:endParaRPr lang="en-US" sz="66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800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6CF16-70EF-AD81-B641-0201F55A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ru-RU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Завязывает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6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отношения и дружбу</a:t>
            </a:r>
            <a:endParaRPr lang="en-US" sz="66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643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7E59F-3547-AB6B-8500-5F61FB70C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0DF9-F79B-8EBA-1F30-A5DCD4B6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dirty="0"/>
              <a:t>7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Получает признание и высокую оценку со стороны</a:t>
            </a:r>
            <a:r>
              <a:rPr lang="en-US" sz="6600" dirty="0"/>
              <a:t> </a:t>
            </a:r>
            <a:r>
              <a:rPr lang="ru-RU" sz="6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членов церкви</a:t>
            </a:r>
            <a:endParaRPr lang="en-US" sz="66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128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778</Words>
  <Application>Microsoft Macintosh PowerPoint</Application>
  <PresentationFormat>Широкоэкранный</PresentationFormat>
  <Paragraphs>85</Paragraphs>
  <Slides>30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Aptos</vt:lpstr>
      <vt:lpstr>Aptos Display</vt:lpstr>
      <vt:lpstr>Arial</vt:lpstr>
      <vt:lpstr>Arial Black</vt:lpstr>
      <vt:lpstr>Office Theme</vt:lpstr>
      <vt:lpstr>Презентация PowerPoint</vt:lpstr>
      <vt:lpstr>Презентация PowerPoint</vt:lpstr>
      <vt:lpstr>1. Погружен в Слово Божье</vt:lpstr>
      <vt:lpstr>2. Ведет людей  ко Христу</vt:lpstr>
      <vt:lpstr>3. Служит другим</vt:lpstr>
      <vt:lpstr>4. Участвует в исторических моментах жизни членов церкви</vt:lpstr>
      <vt:lpstr>5. Посещает членов церкви</vt:lpstr>
      <vt:lpstr>6. Завязывает отношения и дружбу</vt:lpstr>
      <vt:lpstr>7. Получает признание и высокую оценку со стороны членов церкви</vt:lpstr>
      <vt:lpstr>8. Работа и финансовая стабильность</vt:lpstr>
      <vt:lpstr>9. Вечная значимость</vt:lpstr>
      <vt:lpstr>Презентация PowerPoint</vt:lpstr>
      <vt:lpstr>58,338 членов церкви по спискам  31,250 посещают церковь</vt:lpstr>
      <vt:lpstr>Презентация PowerPoint</vt:lpstr>
      <vt:lpstr>Члены церкви, которые отсутствуют</vt:lpstr>
      <vt:lpstr>Секуляризм </vt:lpstr>
      <vt:lpstr>Законничество</vt:lpstr>
      <vt:lpstr>Формализм</vt:lpstr>
      <vt:lpstr>Традиционализм </vt:lpstr>
      <vt:lpstr>Деноминационализм </vt:lpstr>
      <vt:lpstr>Что вы возьмете с этой встречи, чтобы сделать свое служение более актуальным и эффективным?</vt:lpstr>
      <vt:lpstr>Образец для духовных лидеров</vt:lpstr>
      <vt:lpstr>“Ной же обрел благодать пред очами Господа.” </vt:lpstr>
      <vt:lpstr>ВЕРА НОЯ БЫЛА ВИДИМОЙ </vt:lpstr>
      <vt:lpstr>“Ной был человек праведный и непорочный в роде своем.”</vt:lpstr>
      <vt:lpstr>Где в жизни проявляются ваши представления о Боге и Библии? </vt:lpstr>
      <vt:lpstr>“на Моисеевом седалище сели книжники и фарисеи, итак, все, что они велят вам соблюдать, соблюдайте и делайте; по делам же их не поступайте, ибо они говорят, и не делают.”   Мф. 23:2-3 </vt:lpstr>
      <vt:lpstr>БОГ ПРОСИТ НОЯ СДЕЛАТЬ НЕЧТО, ЧЕГО ОН НИКОГДА РАНЬШЕ НЕ ДЕЛАЛ</vt:lpstr>
      <vt:lpstr>Будьте готовы делать нечто новое</vt:lpstr>
      <vt:lpstr>ОБЪЯВЛЯЙТЕ И ЖДИТЕ ЧЕГО-ТО ТАКОГО, ЧЕГО НИКОГДА НЕ СЛУЧАЛОСЬ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Jonas Matos</dc:creator>
  <cp:lastModifiedBy>Aleksandr Kapustin</cp:lastModifiedBy>
  <cp:revision>27</cp:revision>
  <dcterms:created xsi:type="dcterms:W3CDTF">2026-05-21T07:27:28Z</dcterms:created>
  <dcterms:modified xsi:type="dcterms:W3CDTF">2026-06-18T06:52:52Z</dcterms:modified>
</cp:coreProperties>
</file>