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62" r:id="rId3"/>
    <p:sldId id="285" r:id="rId4"/>
    <p:sldId id="286" r:id="rId5"/>
    <p:sldId id="292" r:id="rId6"/>
    <p:sldId id="293" r:id="rId7"/>
    <p:sldId id="289" r:id="rId8"/>
    <p:sldId id="294" r:id="rId9"/>
    <p:sldId id="288" r:id="rId10"/>
    <p:sldId id="287" r:id="rId11"/>
    <p:sldId id="263" r:id="rId12"/>
    <p:sldId id="276" r:id="rId13"/>
    <p:sldId id="277" r:id="rId14"/>
    <p:sldId id="264" r:id="rId15"/>
    <p:sldId id="271" r:id="rId16"/>
    <p:sldId id="278" r:id="rId17"/>
    <p:sldId id="279" r:id="rId18"/>
    <p:sldId id="26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7E348-3509-4102-B892-919510B6581B}" type="datetimeFigureOut">
              <a:rPr lang="ru-RU" smtClean="0"/>
              <a:t>17.06.2026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FA764-0C06-46C4-AEE2-04020FA5CCB1}" type="slidenum">
              <a:rPr lang="ru-RU" smtClean="0"/>
              <a:t>‹#›</a:t>
            </a:fld>
            <a:endParaRPr lang="ru-RU"/>
          </a:p>
        </p:txBody>
      </p:sp>
    </p:spTree>
    <p:extLst>
      <p:ext uri="{BB962C8B-B14F-4D97-AF65-F5344CB8AC3E}">
        <p14:creationId xmlns:p14="http://schemas.microsoft.com/office/powerpoint/2010/main" val="177893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dirty="0" smtClean="0">
                <a:solidFill>
                  <a:schemeClr val="tx1"/>
                </a:solidFill>
                <a:effectLst/>
                <a:latin typeface="+mn-lt"/>
                <a:ea typeface="+mn-ea"/>
                <a:cs typeface="+mn-cs"/>
              </a:rPr>
              <a:t>Важно помнить, что газета не предназначена для того, чтобы приводить людей в церковь. Газета - это способ познакомиться с человеком. А дальше с ним нужно общаться, подружиться и только после этого приглашать на богослужения или на какие-то мероприятия, организованные церковью. В церковь приводит не газета, а Дух Святой с помощью людей. Современный человек никуда не пойдёт,</a:t>
            </a:r>
            <a:r>
              <a:rPr lang="ru-RU" sz="1200" b="0" i="0" u="none" strike="noStrike" kern="1200" baseline="0" dirty="0" smtClean="0">
                <a:solidFill>
                  <a:schemeClr val="tx1"/>
                </a:solidFill>
                <a:effectLst/>
                <a:latin typeface="+mn-lt"/>
                <a:ea typeface="+mn-ea"/>
                <a:cs typeface="+mn-cs"/>
              </a:rPr>
              <a:t> если у него не будет доверия к тому, кто его приглашает. Газета помогает познакомиться с людьми, ищущими истину.</a:t>
            </a: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2</a:t>
            </a:fld>
            <a:endParaRPr lang="ru-RU"/>
          </a:p>
        </p:txBody>
      </p:sp>
    </p:spTree>
    <p:extLst>
      <p:ext uri="{BB962C8B-B14F-4D97-AF65-F5344CB8AC3E}">
        <p14:creationId xmlns:p14="http://schemas.microsoft.com/office/powerpoint/2010/main" val="369465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fontAlgn="base"/>
            <a:r>
              <a:rPr lang="ru-RU" sz="1200" b="0" i="0" u="none" strike="noStrike" kern="1200" dirty="0" smtClean="0">
                <a:solidFill>
                  <a:schemeClr val="tx1"/>
                </a:solidFill>
                <a:effectLst/>
                <a:latin typeface="+mn-lt"/>
                <a:ea typeface="+mn-ea"/>
                <a:cs typeface="+mn-cs"/>
              </a:rPr>
              <a:t>Как можно общаться с читателями? Нужно каждый месяц находить повод для личного общения. Такими поводами могут быть:</a:t>
            </a:r>
          </a:p>
          <a:p>
            <a:pPr rtl="0" fontAlgn="base"/>
            <a:r>
              <a:rPr lang="ru-RU" sz="1200" b="0" i="0" u="none" strike="noStrike" kern="1200" dirty="0" smtClean="0">
                <a:solidFill>
                  <a:schemeClr val="tx1"/>
                </a:solidFill>
                <a:effectLst/>
                <a:latin typeface="+mn-lt"/>
                <a:ea typeface="+mn-ea"/>
                <a:cs typeface="+mn-cs"/>
              </a:rPr>
              <a:t>поздравление с праздниками</a:t>
            </a:r>
          </a:p>
          <a:p>
            <a:pPr rtl="0" fontAlgn="base"/>
            <a:r>
              <a:rPr lang="ru-RU" sz="1200" b="0" i="0" u="none" strike="noStrike" kern="1200" dirty="0" smtClean="0">
                <a:solidFill>
                  <a:schemeClr val="tx1"/>
                </a:solidFill>
                <a:effectLst/>
                <a:latin typeface="+mn-lt"/>
                <a:ea typeface="+mn-ea"/>
                <a:cs typeface="+mn-cs"/>
              </a:rPr>
              <a:t>опрос на какую-либо тему с целью подарить книгу за участие в опросе</a:t>
            </a:r>
          </a:p>
          <a:p>
            <a:pPr rtl="0" fontAlgn="base"/>
            <a:r>
              <a:rPr lang="ru-RU" sz="1200" b="0" i="0" u="none" strike="noStrike" kern="1200" dirty="0" smtClean="0">
                <a:solidFill>
                  <a:schemeClr val="tx1"/>
                </a:solidFill>
                <a:effectLst/>
                <a:latin typeface="+mn-lt"/>
                <a:ea typeface="+mn-ea"/>
                <a:cs typeface="+mn-cs"/>
              </a:rPr>
              <a:t>христианская библиотека</a:t>
            </a:r>
          </a:p>
          <a:p>
            <a:r>
              <a:rPr lang="ru-RU" sz="1200" b="0" i="0" u="none" strike="noStrike" kern="1200" dirty="0" smtClean="0">
                <a:solidFill>
                  <a:schemeClr val="tx1"/>
                </a:solidFill>
                <a:effectLst/>
                <a:latin typeface="+mn-lt"/>
                <a:ea typeface="+mn-ea"/>
                <a:cs typeface="+mn-cs"/>
              </a:rPr>
              <a:t>Всё это способствует налаживанию контактов с читателями.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11</a:t>
            </a:fld>
            <a:endParaRPr lang="ru-RU"/>
          </a:p>
        </p:txBody>
      </p:sp>
    </p:spTree>
    <p:extLst>
      <p:ext uri="{BB962C8B-B14F-4D97-AF65-F5344CB8AC3E}">
        <p14:creationId xmlns:p14="http://schemas.microsoft.com/office/powerpoint/2010/main" val="233102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fontAlgn="base"/>
            <a:r>
              <a:rPr lang="ru-RU" sz="1200" b="0" i="0" u="none" strike="noStrike" kern="1200" dirty="0" smtClean="0">
                <a:solidFill>
                  <a:schemeClr val="tx1"/>
                </a:solidFill>
                <a:effectLst/>
                <a:latin typeface="+mn-lt"/>
                <a:ea typeface="+mn-ea"/>
                <a:cs typeface="+mn-cs"/>
              </a:rPr>
              <a:t>Когда мы пообщались с ними таким образом несколько месяцев, можно предлагать библейские уроки. Для этого тоже можно использовать опрос, подводящий к предложению изучать Библию по специально разработанным урокам.</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14</a:t>
            </a:fld>
            <a:endParaRPr lang="ru-RU"/>
          </a:p>
        </p:txBody>
      </p:sp>
    </p:spTree>
    <p:extLst>
      <p:ext uri="{BB962C8B-B14F-4D97-AF65-F5344CB8AC3E}">
        <p14:creationId xmlns:p14="http://schemas.microsoft.com/office/powerpoint/2010/main" val="137344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dirty="0" smtClean="0">
                <a:solidFill>
                  <a:schemeClr val="tx1"/>
                </a:solidFill>
                <a:effectLst/>
                <a:latin typeface="+mn-lt"/>
                <a:ea typeface="+mn-ea"/>
                <a:cs typeface="+mn-cs"/>
              </a:rPr>
              <a:t>Также можно дарить читателям буклеты, например, о Пасхе, о здоровье. В редакции много буклетов на разные темы. Ознакомиться с ними можно в каталоге,</a:t>
            </a:r>
            <a:r>
              <a:rPr lang="ru-RU" sz="1200" b="0" i="0" u="none" strike="noStrike" kern="1200" baseline="0" dirty="0" smtClean="0">
                <a:solidFill>
                  <a:schemeClr val="tx1"/>
                </a:solidFill>
                <a:effectLst/>
                <a:latin typeface="+mn-lt"/>
                <a:ea typeface="+mn-ea"/>
                <a:cs typeface="+mn-cs"/>
              </a:rPr>
              <a:t> который размещён на сайте </a:t>
            </a:r>
            <a:r>
              <a:rPr lang="ru-RU" sz="1200" b="0" i="0" u="none" strike="noStrike" kern="1200" baseline="0" dirty="0" err="1" smtClean="0">
                <a:solidFill>
                  <a:schemeClr val="tx1"/>
                </a:solidFill>
                <a:effectLst/>
                <a:latin typeface="+mn-lt"/>
                <a:ea typeface="+mn-ea"/>
                <a:cs typeface="+mn-cs"/>
              </a:rPr>
              <a:t>сокрсокр.нет</a:t>
            </a:r>
            <a:r>
              <a:rPr lang="ru-RU" sz="1200" b="0" i="0" u="none" strike="noStrike" kern="1200" baseline="0" dirty="0" smtClean="0">
                <a:solidFill>
                  <a:schemeClr val="tx1"/>
                </a:solidFill>
                <a:effectLst/>
                <a:latin typeface="+mn-lt"/>
                <a:ea typeface="+mn-ea"/>
                <a:cs typeface="+mn-cs"/>
              </a:rPr>
              <a:t>. Можно поздравлять читателей с праздниками открытками, которых в редакции тоже большой выбор. Если в доме есть дети можно предложить приобрести или подарить им журналы «Чудесные странички». Молодёжи можно предложить газету «7Д формат». </a:t>
            </a: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15</a:t>
            </a:fld>
            <a:endParaRPr lang="ru-RU"/>
          </a:p>
        </p:txBody>
      </p:sp>
    </p:spTree>
    <p:extLst>
      <p:ext uri="{BB962C8B-B14F-4D97-AF65-F5344CB8AC3E}">
        <p14:creationId xmlns:p14="http://schemas.microsoft.com/office/powerpoint/2010/main" val="58364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Наше дело – сделать ВСЕ, что в наших силах: готовить почву, сеять, ухаживать за всходами. А взращивать плоды – это дело Божье. </a:t>
            </a:r>
            <a:r>
              <a:rPr lang="ru-RU" sz="1200" kern="1200" smtClean="0">
                <a:solidFill>
                  <a:schemeClr val="tx1"/>
                </a:solidFill>
                <a:effectLst/>
                <a:latin typeface="+mn-lt"/>
                <a:ea typeface="+mn-ea"/>
                <a:cs typeface="+mn-cs"/>
              </a:rPr>
              <a:t>Нам нужно только терпеливо ждать, когда Господь взрастит урожай.</a:t>
            </a: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18</a:t>
            </a:fld>
            <a:endParaRPr lang="ru-RU"/>
          </a:p>
        </p:txBody>
      </p:sp>
    </p:spTree>
    <p:extLst>
      <p:ext uri="{BB962C8B-B14F-4D97-AF65-F5344CB8AC3E}">
        <p14:creationId xmlns:p14="http://schemas.microsoft.com/office/powerpoint/2010/main" val="410055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b="0" i="0" u="none" strike="noStrike" kern="1200" dirty="0" smtClean="0">
                <a:solidFill>
                  <a:schemeClr val="tx1"/>
                </a:solidFill>
                <a:effectLst/>
                <a:latin typeface="+mn-lt"/>
                <a:ea typeface="+mn-ea"/>
                <a:cs typeface="+mn-cs"/>
              </a:rPr>
              <a:t>В Набережных Челнах за 10 лет 9 человек крестились благодаря газетному служению. Одна женщина получала газеты, затем крестилась и сейчас сама активно распространяет газеты. </a:t>
            </a:r>
            <a:endParaRPr lang="ru-RU" b="0" dirty="0" smtClean="0">
              <a:effectLst/>
            </a:endParaRPr>
          </a:p>
          <a:p>
            <a:pPr rtl="0"/>
            <a:r>
              <a:rPr lang="ru-RU" sz="1200" b="0" i="0" u="none" strike="noStrike" kern="1200" dirty="0" smtClean="0">
                <a:solidFill>
                  <a:schemeClr val="tx1"/>
                </a:solidFill>
                <a:effectLst/>
                <a:latin typeface="+mn-lt"/>
                <a:ea typeface="+mn-ea"/>
                <a:cs typeface="+mn-cs"/>
              </a:rPr>
              <a:t>Другую женщину зовут Татьяна Ивановна Кузнецова. Она начинала получать газету с 2011 года. Родственница-</a:t>
            </a:r>
            <a:r>
              <a:rPr lang="ru-RU" sz="1200" b="0" i="0" u="none" strike="noStrike" kern="1200" dirty="0" err="1" smtClean="0">
                <a:solidFill>
                  <a:schemeClr val="tx1"/>
                </a:solidFill>
                <a:effectLst/>
                <a:latin typeface="+mn-lt"/>
                <a:ea typeface="+mn-ea"/>
                <a:cs typeface="+mn-cs"/>
              </a:rPr>
              <a:t>адвентистка</a:t>
            </a:r>
            <a:r>
              <a:rPr lang="ru-RU" sz="1200" b="0" i="0" u="none" strike="noStrike" kern="1200" dirty="0" smtClean="0">
                <a:solidFill>
                  <a:schemeClr val="tx1"/>
                </a:solidFill>
                <a:effectLst/>
                <a:latin typeface="+mn-lt"/>
                <a:ea typeface="+mn-ea"/>
                <a:cs typeface="+mn-cs"/>
              </a:rPr>
              <a:t> приносила ей газеты, но потом она отказалась получать их. Через некоторое время она сама пришла в церковь, ей очень понравилось, как её встретили. Она осталась, приняла крещение и активно служит Господу.</a:t>
            </a:r>
            <a:endParaRPr lang="ru-RU" b="0" dirty="0" smtClean="0">
              <a:effectLst/>
            </a:endParaRPr>
          </a:p>
        </p:txBody>
      </p:sp>
      <p:sp>
        <p:nvSpPr>
          <p:cNvPr id="4" name="Номер слайда 3"/>
          <p:cNvSpPr>
            <a:spLocks noGrp="1"/>
          </p:cNvSpPr>
          <p:nvPr>
            <p:ph type="sldNum" sz="quarter" idx="10"/>
          </p:nvPr>
        </p:nvSpPr>
        <p:spPr/>
        <p:txBody>
          <a:bodyPr/>
          <a:lstStyle/>
          <a:p>
            <a:fld id="{CF6FA764-0C06-46C4-AEE2-04020FA5CCB1}" type="slidenum">
              <a:rPr lang="ru-RU" smtClean="0"/>
              <a:t>3</a:t>
            </a:fld>
            <a:endParaRPr lang="ru-RU"/>
          </a:p>
        </p:txBody>
      </p:sp>
    </p:spTree>
    <p:extLst>
      <p:ext uri="{BB962C8B-B14F-4D97-AF65-F5344CB8AC3E}">
        <p14:creationId xmlns:p14="http://schemas.microsoft.com/office/powerpoint/2010/main" val="258995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sz="1200" b="0" i="0" u="none" strike="noStrike" kern="1200" dirty="0" smtClean="0">
                <a:solidFill>
                  <a:schemeClr val="tx1"/>
                </a:solidFill>
                <a:effectLst/>
                <a:latin typeface="+mn-lt"/>
                <a:ea typeface="+mn-ea"/>
                <a:cs typeface="+mn-cs"/>
              </a:rPr>
              <a:t>Интересная история произошла в г. Новочебоксарск: наша сестра Людмила Николаевна поругалась с соседкой снизу и думала, как помириться. Она стала приносить ей газету «Сокрытое Сокровище». Соседка не отказывалась, читала. Женщины помирились и Людмила Николаевна предложила соседке изучать Библию. Они стали заниматься по урокам и в прошлом году эта соседка, Людмила Ивановна, крестилась, теперь несет служение в церкви. </a:t>
            </a: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4</a:t>
            </a:fld>
            <a:endParaRPr lang="ru-RU"/>
          </a:p>
        </p:txBody>
      </p:sp>
    </p:spTree>
    <p:extLst>
      <p:ext uri="{BB962C8B-B14F-4D97-AF65-F5344CB8AC3E}">
        <p14:creationId xmlns:p14="http://schemas.microsoft.com/office/powerpoint/2010/main" val="410273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dirty="0" smtClean="0">
                <a:solidFill>
                  <a:schemeClr val="tx1"/>
                </a:solidFill>
                <a:effectLst/>
                <a:latin typeface="+mn-lt"/>
                <a:ea typeface="+mn-ea"/>
                <a:cs typeface="+mn-cs"/>
              </a:rPr>
              <a:t>В Казани в церковь пришла семья баптистов, которым открылась истина о субботе, в том числе и через газеты. Сначала истину принял глава семьи, его зовут Роман. Он привёл и маму православную. Они ещё не крестились, но близки к этому. Роман, бывший военный, очень активно включился в газетное служение и сотнями раздаёт газеты.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F6FA764-0C06-46C4-AEE2-04020FA5CCB1}" type="slidenum">
              <a:rPr lang="ru-RU" smtClean="0"/>
              <a:t>5</a:t>
            </a:fld>
            <a:endParaRPr lang="ru-RU"/>
          </a:p>
        </p:txBody>
      </p:sp>
    </p:spTree>
    <p:extLst>
      <p:ext uri="{BB962C8B-B14F-4D97-AF65-F5344CB8AC3E}">
        <p14:creationId xmlns:p14="http://schemas.microsoft.com/office/powerpoint/2010/main" val="320489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г. Мурманск</a:t>
            </a:r>
          </a:p>
          <a:p>
            <a:r>
              <a:rPr lang="ru-RU" sz="1200" kern="1200" dirty="0" smtClean="0">
                <a:solidFill>
                  <a:schemeClr val="tx1"/>
                </a:solidFill>
                <a:effectLst/>
                <a:latin typeface="+mn-lt"/>
                <a:ea typeface="+mn-ea"/>
                <a:cs typeface="+mn-cs"/>
              </a:rPr>
              <a:t>Читатели звонят сами по телефону, указанному на ярлычках, иногда просят газеты для других. Сейчас 68 читателей. Для них создали группу в </a:t>
            </a:r>
            <a:r>
              <a:rPr lang="ru-RU" sz="1200" kern="1200" dirty="0" err="1" smtClean="0">
                <a:solidFill>
                  <a:schemeClr val="tx1"/>
                </a:solidFill>
                <a:effectLst/>
                <a:latin typeface="+mn-lt"/>
                <a:ea typeface="+mn-ea"/>
                <a:cs typeface="+mn-cs"/>
              </a:rPr>
              <a:t>WhatsApp</a:t>
            </a:r>
            <a:r>
              <a:rPr lang="ru-RU" sz="1200" kern="1200" dirty="0" smtClean="0">
                <a:solidFill>
                  <a:schemeClr val="tx1"/>
                </a:solidFill>
                <a:effectLst/>
                <a:latin typeface="+mn-lt"/>
                <a:ea typeface="+mn-ea"/>
                <a:cs typeface="+mn-cs"/>
              </a:rPr>
              <a:t>. В группу выкладываем фото с клуба здоровья, рецепты, темы о здоровье. Читатели ставят реакции. Постепенно они открываются для общения, завязываются знакомства. Их приглашают на программы, которые проводит церковь, дарят книги. Приглашения отправляют каждому лично в смс.</a:t>
            </a:r>
          </a:p>
          <a:p>
            <a:r>
              <a:rPr lang="ru-RU" sz="1200" kern="1200" dirty="0" smtClean="0">
                <a:solidFill>
                  <a:schemeClr val="tx1"/>
                </a:solidFill>
                <a:effectLst/>
                <a:latin typeface="+mn-lt"/>
                <a:ea typeface="+mn-ea"/>
                <a:cs typeface="+mn-cs"/>
              </a:rPr>
              <a:t>На мероприятия приходят несколько человек, остальные - члены церкви. Новеньких окружаем заботой. 3 читателя приходят в церковь, 1 женщина изучает уроки “Так говорит Библия”.</a:t>
            </a:r>
          </a:p>
        </p:txBody>
      </p:sp>
      <p:sp>
        <p:nvSpPr>
          <p:cNvPr id="4" name="Номер слайда 3"/>
          <p:cNvSpPr>
            <a:spLocks noGrp="1"/>
          </p:cNvSpPr>
          <p:nvPr>
            <p:ph type="sldNum" sz="quarter" idx="10"/>
          </p:nvPr>
        </p:nvSpPr>
        <p:spPr/>
        <p:txBody>
          <a:bodyPr/>
          <a:lstStyle/>
          <a:p>
            <a:fld id="{CF6FA764-0C06-46C4-AEE2-04020FA5CCB1}" type="slidenum">
              <a:rPr lang="ru-RU" smtClean="0"/>
              <a:t>6</a:t>
            </a:fld>
            <a:endParaRPr lang="ru-RU"/>
          </a:p>
        </p:txBody>
      </p:sp>
    </p:spTree>
    <p:extLst>
      <p:ext uri="{BB962C8B-B14F-4D97-AF65-F5344CB8AC3E}">
        <p14:creationId xmlns:p14="http://schemas.microsoft.com/office/powerpoint/2010/main" val="220221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Сергей </a:t>
            </a:r>
            <a:r>
              <a:rPr lang="ru-RU" sz="1200" b="1" kern="1200" dirty="0" err="1" smtClean="0">
                <a:solidFill>
                  <a:schemeClr val="tx1"/>
                </a:solidFill>
                <a:effectLst/>
                <a:latin typeface="+mn-lt"/>
                <a:ea typeface="+mn-ea"/>
                <a:cs typeface="+mn-cs"/>
              </a:rPr>
              <a:t>Кибишев</a:t>
            </a:r>
            <a:r>
              <a:rPr lang="ru-RU" sz="1200" b="1" kern="1200" dirty="0" smtClean="0">
                <a:solidFill>
                  <a:schemeClr val="tx1"/>
                </a:solidFill>
                <a:effectLst/>
                <a:latin typeface="+mn-lt"/>
                <a:ea typeface="+mn-ea"/>
                <a:cs typeface="+mn-cs"/>
              </a:rPr>
              <a:t>, г. Кирово-Чепецк, Кировская обл.</a:t>
            </a:r>
          </a:p>
          <a:p>
            <a:r>
              <a:rPr lang="ru-RU" sz="1200" kern="1200" dirty="0" smtClean="0">
                <a:solidFill>
                  <a:schemeClr val="tx1"/>
                </a:solidFill>
                <a:effectLst/>
                <a:latin typeface="+mn-lt"/>
                <a:ea typeface="+mn-ea"/>
                <a:cs typeface="+mn-cs"/>
              </a:rPr>
              <a:t>Я на пенсии, работаю дворником. Я всегда здороваюсь с людьми и говорю им добрые пожелания. Люди нуждаются в общении, в добром слове. Они тоже со мной здороваются, отвечают, радуются. Однажды молодой человек, которому я пожелал хорошего дня, подошёл на следующий день и сказал, что день действительно был хорошим. Такое общение помогает мне знакомиться с людьми и приобретать друзей. Возникает доверие, а затем и возможность подарить газету. Таким образом, я приобрёл много читателей.</a:t>
            </a:r>
          </a:p>
          <a:p>
            <a:r>
              <a:rPr lang="ru-RU" sz="1200" kern="1200" dirty="0" smtClean="0">
                <a:solidFill>
                  <a:schemeClr val="tx1"/>
                </a:solidFill>
                <a:effectLst/>
                <a:latin typeface="+mn-lt"/>
                <a:ea typeface="+mn-ea"/>
                <a:cs typeface="+mn-cs"/>
              </a:rPr>
              <a:t>Когда меня переводят на другой участок, люди с прежнего участка спрашивают, куда я делся. Я продолжаю приносить газеты всем моим читателям (40 чел.).</a:t>
            </a:r>
          </a:p>
          <a:p>
            <a:r>
              <a:rPr lang="ru-RU" sz="1200" kern="1200" dirty="0" smtClean="0">
                <a:solidFill>
                  <a:schemeClr val="tx1"/>
                </a:solidFill>
                <a:effectLst/>
                <a:latin typeface="+mn-lt"/>
                <a:ea typeface="+mn-ea"/>
                <a:cs typeface="+mn-cs"/>
              </a:rPr>
              <a:t>Я всегда прошу Бога послать человека, кому я мог бы свидетельствовать, вложить нужные слова.</a:t>
            </a:r>
          </a:p>
          <a:p>
            <a:r>
              <a:rPr lang="ru-RU" sz="1200" kern="1200" dirty="0" smtClean="0">
                <a:solidFill>
                  <a:schemeClr val="tx1"/>
                </a:solidFill>
                <a:effectLst/>
                <a:latin typeface="+mn-lt"/>
                <a:ea typeface="+mn-ea"/>
                <a:cs typeface="+mn-cs"/>
              </a:rPr>
              <a:t>Газеты открывают двери. У людей возникают вопросы, мы разбираем темы, затронутые в газетах. Они учатся молиться.</a:t>
            </a:r>
          </a:p>
          <a:p>
            <a:r>
              <a:rPr lang="ru-RU" sz="1200" kern="1200" dirty="0" smtClean="0">
                <a:solidFill>
                  <a:schemeClr val="tx1"/>
                </a:solidFill>
                <a:effectLst/>
                <a:latin typeface="+mn-lt"/>
                <a:ea typeface="+mn-ea"/>
                <a:cs typeface="+mn-cs"/>
              </a:rPr>
              <a:t>Так, через пожелания, я познакомился с одной женщиной, стал давать ей газеты, затем пригласил её на встречу с читателями. Наша церковь организовывает такие встречи с чаепитиями. На этой встрече я предложил ей изучать библейские уроки. Она их прошла, стала посещать церковь, готовится к крещению.</a:t>
            </a:r>
          </a:p>
          <a:p>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7</a:t>
            </a:fld>
            <a:endParaRPr lang="ru-RU"/>
          </a:p>
        </p:txBody>
      </p:sp>
    </p:spTree>
    <p:extLst>
      <p:ext uri="{BB962C8B-B14F-4D97-AF65-F5344CB8AC3E}">
        <p14:creationId xmlns:p14="http://schemas.microsoft.com/office/powerpoint/2010/main" val="344709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Александра Третьякова, г. Кинешма, Ивановская обл.</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Читателей мы приглашаем на все церковные программы. В прошлом году провели встречу с читателями - пришли 5 читательниц, все бабушки. Причём пришли только те, кого пригласили лично и кто получает газету из рук в руки. По приглашениям, разосланным с газетами, не пришёл никто.</a:t>
            </a:r>
          </a:p>
          <a:p>
            <a:r>
              <a:rPr lang="ru-RU" sz="1200" kern="1200" dirty="0" smtClean="0">
                <a:solidFill>
                  <a:schemeClr val="tx1"/>
                </a:solidFill>
                <a:effectLst/>
                <a:latin typeface="+mn-lt"/>
                <a:ea typeface="+mn-ea"/>
                <a:cs typeface="+mn-cs"/>
              </a:rPr>
              <a:t>Наша сестра Нина Павловна, активная миссионерка, встретилась с Капитолиной Андреевной на улице и предложила ей в подарок Новый завет. Та сказала, что у неё есть Библия. Женщины поговорили, и Нина Павловна показала свой дом и пригласила заходить в гости.</a:t>
            </a:r>
          </a:p>
          <a:p>
            <a:r>
              <a:rPr lang="ru-RU" sz="1200" kern="1200" dirty="0" smtClean="0">
                <a:solidFill>
                  <a:schemeClr val="tx1"/>
                </a:solidFill>
                <a:effectLst/>
                <a:latin typeface="+mn-lt"/>
                <a:ea typeface="+mn-ea"/>
                <a:cs typeface="+mn-cs"/>
              </a:rPr>
              <a:t>Как-то готовит Нина Павловна еду, а Дух Святой ей: «Выйди на улицу и копай грядку». Она думает: «Приготовлю еду и пойду». А в голове: «Выйди и копай». Послушалась, вышла. А тут Капитолина Андреевна мимо идёт. Согласилась зайти, попить чаю. Выяснилось, что Капитолина Андреевна ещё в 1996 году ходила на программу, которую проводила наша церковь. Тогда ей и Библию подарили. С тех пор (после встречи у грядки) женщина стала регулярно брать у Нины Павловны газеты и согласилась проходить уроки. На призыв к крещению со стороны Нины Павловны откликнулась не сразу, зато стала посещать малую группу по средам. Со временем дозрела до крещения. Возраст уже почтенный, есть проблемы со здоровьем, сидеть долго не может, поэтому по субботам редко бывает, на Вечерю в основном привозят её (и отвозят домой сразу). Но постоянно читает газеты и каждый день по телефону молятся они с Ниной Павловной.</a:t>
            </a:r>
          </a:p>
          <a:p>
            <a:r>
              <a:rPr lang="ru-RU" sz="1200" kern="1200" dirty="0" smtClean="0">
                <a:solidFill>
                  <a:schemeClr val="tx1"/>
                </a:solidFill>
                <a:effectLst/>
                <a:latin typeface="+mn-lt"/>
                <a:ea typeface="+mn-ea"/>
                <a:cs typeface="+mn-cs"/>
              </a:rPr>
              <a:t>Есть у Нины Павловны ещё читательница. 7 лет получает газеты. Потом согласилась изучать уроки, но после второго урока отказалась. Похоже, бережёт личные границы. Но газеты очень просит приносить. Есть и такие люди, которые годами читают. Зреют, наливаются. У них свой час жатвы. Не все созрели.</a:t>
            </a:r>
          </a:p>
          <a:p>
            <a:r>
              <a:rPr lang="ru-RU" sz="1200" kern="1200" dirty="0" smtClean="0">
                <a:solidFill>
                  <a:schemeClr val="tx1"/>
                </a:solidFill>
                <a:effectLst/>
                <a:latin typeface="+mn-lt"/>
                <a:ea typeface="+mn-ea"/>
                <a:cs typeface="+mn-cs"/>
              </a:rPr>
              <a:t>У Нины Павловны есть постоянные читатели, которые годами получают газеты, от уроков отказываются, а газеты прямо просят. У каждого свой путь. Есть те, кто предпочитает, чтобы их не трогали и оставили наедине с информацией.</a:t>
            </a:r>
          </a:p>
          <a:p>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8</a:t>
            </a:fld>
            <a:endParaRPr lang="ru-RU"/>
          </a:p>
        </p:txBody>
      </p:sp>
    </p:spTree>
    <p:extLst>
      <p:ext uri="{BB962C8B-B14F-4D97-AF65-F5344CB8AC3E}">
        <p14:creationId xmlns:p14="http://schemas.microsoft.com/office/powerpoint/2010/main" val="45700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Любовь Бородина, миссионер в селе Полом, Кировская обл.</a:t>
            </a:r>
          </a:p>
          <a:p>
            <a:r>
              <a:rPr lang="ru-RU" sz="1200" kern="1200" dirty="0" smtClean="0">
                <a:solidFill>
                  <a:schemeClr val="tx1"/>
                </a:solidFill>
                <a:effectLst/>
                <a:latin typeface="+mn-lt"/>
                <a:ea typeface="+mn-ea"/>
                <a:cs typeface="+mn-cs"/>
              </a:rPr>
              <a:t>В селе Полом я служу уже 10 лет. Обошла с газетами всё село. Сейчас у меня 30 подписчиков. Я с ними общаюсь, прихожу домой, мы пьём чай, я отвечаю на их вопросы - к каждому индивидуальный подход. Газеты читают и православные, и баптисты, жертвуют.</a:t>
            </a:r>
          </a:p>
          <a:p>
            <a:r>
              <a:rPr lang="ru-RU" sz="1200" kern="1200" dirty="0" smtClean="0">
                <a:solidFill>
                  <a:schemeClr val="tx1"/>
                </a:solidFill>
                <a:effectLst/>
                <a:latin typeface="+mn-lt"/>
                <a:ea typeface="+mn-ea"/>
                <a:cs typeface="+mn-cs"/>
              </a:rPr>
              <a:t>Через газеты происходит контакт с мужьями читательниц. У одной женщины муж бросил пить, курить, есть сладкое, ведёт здоровый образ жизни, как написано в газете. Другой женщине муж запретил ходить в православную церковь, т.к. её учение не соответствует тому, что написано в газете.</a:t>
            </a:r>
          </a:p>
          <a:p>
            <a:r>
              <a:rPr lang="ru-RU" sz="1200" kern="1200" dirty="0" smtClean="0">
                <a:solidFill>
                  <a:schemeClr val="tx1"/>
                </a:solidFill>
                <a:effectLst/>
                <a:latin typeface="+mn-lt"/>
                <a:ea typeface="+mn-ea"/>
                <a:cs typeface="+mn-cs"/>
              </a:rPr>
              <a:t>Бабушка попросила принести ей Библию, т.к. в газете есть ссылки на библейские тексты. Она была очень рада и благодарна, когда я принесла ей Библию, читала её до самой смерти.</a:t>
            </a:r>
          </a:p>
          <a:p>
            <a:r>
              <a:rPr lang="ru-RU" sz="1200" kern="1200" dirty="0" smtClean="0">
                <a:solidFill>
                  <a:schemeClr val="tx1"/>
                </a:solidFill>
                <a:effectLst/>
                <a:latin typeface="+mn-lt"/>
                <a:ea typeface="+mn-ea"/>
                <a:cs typeface="+mn-cs"/>
              </a:rPr>
              <a:t>Я провожу клуб здоровья, куда приглашаю читателей, приходят до 17 человек. Сначала мы собирались в библиотеке, а сейчас читатели приглашают к себе домой проводить клуб. Также я провожу богослужения, 3 человека готовятся к крещению.</a:t>
            </a:r>
          </a:p>
          <a:p>
            <a:r>
              <a:rPr lang="ru-RU" sz="1200" kern="1200" dirty="0" smtClean="0">
                <a:solidFill>
                  <a:schemeClr val="tx1"/>
                </a:solidFill>
                <a:effectLst/>
                <a:latin typeface="+mn-lt"/>
                <a:ea typeface="+mn-ea"/>
                <a:cs typeface="+mn-cs"/>
              </a:rPr>
              <a:t>В марте-апреле прошла евангельская программа (пригласили евангелиста из Нижнего Новгорода). Всего встречи посетили 24 человека. Постоянно посещали 14 человек. Программа завершилась крещением 3 человек, которые изучали библейские уроки до программы. Ещё двое стали изучать Библию по урокам. Программа проходила в библиотеке. Организаторы (евангелист Сергей </a:t>
            </a:r>
            <a:r>
              <a:rPr lang="ru-RU" sz="1200" kern="1200" dirty="0" err="1" smtClean="0">
                <a:solidFill>
                  <a:schemeClr val="tx1"/>
                </a:solidFill>
                <a:effectLst/>
                <a:latin typeface="+mn-lt"/>
                <a:ea typeface="+mn-ea"/>
                <a:cs typeface="+mn-cs"/>
              </a:rPr>
              <a:t>Долматов</a:t>
            </a:r>
            <a:r>
              <a:rPr lang="ru-RU" sz="1200" kern="1200" dirty="0" smtClean="0">
                <a:solidFill>
                  <a:schemeClr val="tx1"/>
                </a:solidFill>
                <a:effectLst/>
                <a:latin typeface="+mn-lt"/>
                <a:ea typeface="+mn-ea"/>
                <a:cs typeface="+mn-cs"/>
              </a:rPr>
              <a:t>, пастор г. Кирово-Чепецка Игорь </a:t>
            </a:r>
            <a:r>
              <a:rPr lang="ru-RU" sz="1200" kern="1200" dirty="0" err="1" smtClean="0">
                <a:solidFill>
                  <a:schemeClr val="tx1"/>
                </a:solidFill>
                <a:effectLst/>
                <a:latin typeface="+mn-lt"/>
                <a:ea typeface="+mn-ea"/>
                <a:cs typeface="+mn-cs"/>
              </a:rPr>
              <a:t>Сунцов</a:t>
            </a:r>
            <a:r>
              <a:rPr lang="ru-RU" sz="1200" kern="1200" dirty="0" smtClean="0">
                <a:solidFill>
                  <a:schemeClr val="tx1"/>
                </a:solidFill>
                <a:effectLst/>
                <a:latin typeface="+mn-lt"/>
                <a:ea typeface="+mn-ea"/>
                <a:cs typeface="+mn-cs"/>
              </a:rPr>
              <a:t> и миссионер Любовь Бородина) получили благодарственные письма от администрации Кирово-Чепецкого района.</a:t>
            </a:r>
            <a:endParaRPr lang="ru-RU" dirty="0"/>
          </a:p>
        </p:txBody>
      </p:sp>
      <p:sp>
        <p:nvSpPr>
          <p:cNvPr id="4" name="Номер слайда 3"/>
          <p:cNvSpPr>
            <a:spLocks noGrp="1"/>
          </p:cNvSpPr>
          <p:nvPr>
            <p:ph type="sldNum" sz="quarter" idx="10"/>
          </p:nvPr>
        </p:nvSpPr>
        <p:spPr/>
        <p:txBody>
          <a:bodyPr/>
          <a:lstStyle/>
          <a:p>
            <a:fld id="{CF6FA764-0C06-46C4-AEE2-04020FA5CCB1}" type="slidenum">
              <a:rPr lang="ru-RU" smtClean="0"/>
              <a:t>9</a:t>
            </a:fld>
            <a:endParaRPr lang="ru-RU"/>
          </a:p>
        </p:txBody>
      </p:sp>
    </p:spTree>
    <p:extLst>
      <p:ext uri="{BB962C8B-B14F-4D97-AF65-F5344CB8AC3E}">
        <p14:creationId xmlns:p14="http://schemas.microsoft.com/office/powerpoint/2010/main" val="127538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Наталья </a:t>
            </a:r>
            <a:r>
              <a:rPr lang="ru-RU" sz="1200" b="1" kern="1200" dirty="0" err="1" smtClean="0">
                <a:solidFill>
                  <a:schemeClr val="tx1"/>
                </a:solidFill>
                <a:effectLst/>
                <a:latin typeface="+mn-lt"/>
                <a:ea typeface="+mn-ea"/>
                <a:cs typeface="+mn-cs"/>
              </a:rPr>
              <a:t>Григорьянц</a:t>
            </a:r>
            <a:r>
              <a:rPr lang="ru-RU" sz="1200" b="1" kern="1200" dirty="0" smtClean="0">
                <a:solidFill>
                  <a:schemeClr val="tx1"/>
                </a:solidFill>
                <a:effectLst/>
                <a:latin typeface="+mn-lt"/>
                <a:ea typeface="+mn-ea"/>
                <a:cs typeface="+mn-cs"/>
              </a:rPr>
              <a:t>, г. Свирск, Иркутская обл.</a:t>
            </a:r>
          </a:p>
          <a:p>
            <a:r>
              <a:rPr lang="ru-RU" sz="1200" kern="1200" dirty="0" smtClean="0">
                <a:solidFill>
                  <a:schemeClr val="tx1"/>
                </a:solidFill>
                <a:effectLst/>
                <a:latin typeface="+mn-lt"/>
                <a:ea typeface="+mn-ea"/>
                <a:cs typeface="+mn-cs"/>
              </a:rPr>
              <a:t>Я распространяю газеты уже 14 лет.</a:t>
            </a:r>
          </a:p>
          <a:p>
            <a:r>
              <a:rPr lang="ru-RU" sz="1200" kern="1200" dirty="0" smtClean="0">
                <a:solidFill>
                  <a:schemeClr val="tx1"/>
                </a:solidFill>
                <a:effectLst/>
                <a:latin typeface="+mn-lt"/>
                <a:ea typeface="+mn-ea"/>
                <a:cs typeface="+mn-cs"/>
              </a:rPr>
              <a:t>Мои земляки, </a:t>
            </a:r>
            <a:r>
              <a:rPr lang="ru-RU" sz="1200" kern="1200" dirty="0" err="1" smtClean="0">
                <a:solidFill>
                  <a:schemeClr val="tx1"/>
                </a:solidFill>
                <a:effectLst/>
                <a:latin typeface="+mn-lt"/>
                <a:ea typeface="+mn-ea"/>
                <a:cs typeface="+mn-cs"/>
              </a:rPr>
              <a:t>свирчане</a:t>
            </a:r>
            <a:r>
              <a:rPr lang="ru-RU" sz="1200" kern="1200" dirty="0" smtClean="0">
                <a:solidFill>
                  <a:schemeClr val="tx1"/>
                </a:solidFill>
                <a:effectLst/>
                <a:latin typeface="+mn-lt"/>
                <a:ea typeface="+mn-ea"/>
                <a:cs typeface="+mn-cs"/>
              </a:rPr>
              <a:t>, не подписчики, а спонсоры. Они жертвуют на газеты и раздают их своим коллегам или соседям. И таких у меня 60 человек в Свирске. Это в основном руководители предприятий.</a:t>
            </a:r>
          </a:p>
          <a:p>
            <a:r>
              <a:rPr lang="ru-RU" sz="1200" kern="1200" dirty="0" smtClean="0">
                <a:solidFill>
                  <a:schemeClr val="tx1"/>
                </a:solidFill>
                <a:effectLst/>
                <a:latin typeface="+mn-lt"/>
                <a:ea typeface="+mn-ea"/>
                <a:cs typeface="+mn-cs"/>
              </a:rPr>
              <a:t>Благодаря нашему газетному служению меняется жизнь людей. Я молюсь вместе с ними об их нуждах, и они получают ответы на молитвы. Я пою им псалмы, внимательно их слушаю, по несколько часов, никуда не тороплюсь, на часы не посматриваю.</a:t>
            </a:r>
          </a:p>
          <a:p>
            <a:r>
              <a:rPr lang="ru-RU" sz="1200" kern="1200" dirty="0" smtClean="0">
                <a:solidFill>
                  <a:schemeClr val="tx1"/>
                </a:solidFill>
                <a:effectLst/>
                <a:latin typeface="+mn-lt"/>
                <a:ea typeface="+mn-ea"/>
                <a:cs typeface="+mn-cs"/>
              </a:rPr>
              <a:t>Я дружу с верующими других деноминаций. В одной из церквей у меня покупают ежемесячно 200 газет и раздают сами по деревням или в городе. Они кормят бедных, раздают на улице.</a:t>
            </a:r>
          </a:p>
          <a:p>
            <a:r>
              <a:rPr lang="ru-RU" sz="1200" kern="1200" dirty="0" smtClean="0">
                <a:solidFill>
                  <a:schemeClr val="tx1"/>
                </a:solidFill>
                <a:effectLst/>
                <a:latin typeface="+mn-lt"/>
                <a:ea typeface="+mn-ea"/>
                <a:cs typeface="+mn-cs"/>
              </a:rPr>
              <a:t>Женщина из другой церкви покупает у меня газеты каждый месяц и читает на служении стихи из нашей газеты.</a:t>
            </a:r>
          </a:p>
          <a:p>
            <a:r>
              <a:rPr lang="ru-RU" sz="1200" kern="1200" dirty="0" smtClean="0">
                <a:solidFill>
                  <a:schemeClr val="tx1"/>
                </a:solidFill>
                <a:effectLst/>
                <a:latin typeface="+mn-lt"/>
                <a:ea typeface="+mn-ea"/>
                <a:cs typeface="+mn-cs"/>
              </a:rPr>
              <a:t>Раньше я ездила в Черемховскую церковь - это от нас 18 км. Когда начала распространять литературу, газеты, книги, открытки, буклеты, то три человека уверовали, приняли крещение в нашей </a:t>
            </a:r>
            <a:r>
              <a:rPr lang="ru-RU" sz="1200" kern="1200" dirty="0" err="1" smtClean="0">
                <a:solidFill>
                  <a:schemeClr val="tx1"/>
                </a:solidFill>
                <a:effectLst/>
                <a:latin typeface="+mn-lt"/>
                <a:ea typeface="+mn-ea"/>
                <a:cs typeface="+mn-cs"/>
              </a:rPr>
              <a:t>адвентистской</a:t>
            </a:r>
            <a:r>
              <a:rPr lang="ru-RU" sz="1200" kern="1200" dirty="0" smtClean="0">
                <a:solidFill>
                  <a:schemeClr val="tx1"/>
                </a:solidFill>
                <a:effectLst/>
                <a:latin typeface="+mn-lt"/>
                <a:ea typeface="+mn-ea"/>
                <a:cs typeface="+mn-cs"/>
              </a:rPr>
              <a:t> церкви, и теперь мы работаем вместе. Это мои помощницы - Вероника, Лиля и Лена. Они сами с удовольствием раздают газету, сами жертвуют на газету. Это служение мне очень нравится, приносит много радости и счастья. Благодаря нашему газетному служению меняется жизнь в нашем прекрасном городе.</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F6FA764-0C06-46C4-AEE2-04020FA5CCB1}" type="slidenum">
              <a:rPr lang="ru-RU" smtClean="0"/>
              <a:t>10</a:t>
            </a:fld>
            <a:endParaRPr lang="ru-RU"/>
          </a:p>
        </p:txBody>
      </p:sp>
    </p:spTree>
    <p:extLst>
      <p:ext uri="{BB962C8B-B14F-4D97-AF65-F5344CB8AC3E}">
        <p14:creationId xmlns:p14="http://schemas.microsoft.com/office/powerpoint/2010/main" val="252696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C71EC6-210F-42DE-9C53-41977AD35B3D}" type="datetimeFigureOut">
              <a:rPr lang="ru-RU" smtClean="0"/>
              <a:t>17.06.2026</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4C71EC6-210F-42DE-9C53-41977AD35B3D}" type="datetimeFigureOut">
              <a:rPr lang="ru-RU" smtClean="0"/>
              <a:t>17.06.2026</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17.06.2026</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9B0651-EE4F-4900-A07F-96A6BFA9D0F0}"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4C71EC6-210F-42DE-9C53-41977AD35B3D}" type="datetimeFigureOut">
              <a:rPr lang="ru-RU" smtClean="0"/>
              <a:t>17.06.2026</a:t>
            </a:fld>
            <a:endParaRPr lang="ru-RU"/>
          </a:p>
        </p:txBody>
      </p:sp>
      <p:sp>
        <p:nvSpPr>
          <p:cNvPr id="10" name="Номер слайда 9"/>
          <p:cNvSpPr>
            <a:spLocks noGrp="1"/>
          </p:cNvSpPr>
          <p:nvPr>
            <p:ph type="sldNum" sz="quarter" idx="16"/>
          </p:nvPr>
        </p:nvSpPr>
        <p:spPr/>
        <p:txBody>
          <a:bodyPr rtlCol="0"/>
          <a:lstStyle/>
          <a:p>
            <a:fld id="{B19B0651-EE4F-4900-A07F-96A6BFA9D0F0}"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4C71EC6-210F-42DE-9C53-41977AD35B3D}" type="datetimeFigureOut">
              <a:rPr lang="ru-RU" smtClean="0"/>
              <a:t>17.06.2026</a:t>
            </a:fld>
            <a:endParaRPr lang="ru-RU"/>
          </a:p>
        </p:txBody>
      </p:sp>
      <p:sp>
        <p:nvSpPr>
          <p:cNvPr id="12" name="Номер слайда 11"/>
          <p:cNvSpPr>
            <a:spLocks noGrp="1"/>
          </p:cNvSpPr>
          <p:nvPr>
            <p:ph type="sldNum" sz="quarter" idx="16"/>
          </p:nvPr>
        </p:nvSpPr>
        <p:spPr/>
        <p:txBody>
          <a:bodyPr rtlCol="0"/>
          <a:lstStyle/>
          <a:p>
            <a:fld id="{B19B0651-EE4F-4900-A07F-96A6BFA9D0F0}"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17.06.2026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17.06.2026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B4C71EC6-210F-42DE-9C53-41977AD35B3D}" type="datetimeFigureOut">
              <a:rPr lang="ru-RU" smtClean="0"/>
              <a:t>17.06.2026</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19B0651-EE4F-4900-A07F-96A6BFA9D0F0}"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C71EC6-210F-42DE-9C53-41977AD35B3D}" type="datetimeFigureOut">
              <a:rPr lang="ru-RU" smtClean="0"/>
              <a:t>17.06.2026</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130425"/>
            <a:ext cx="7272808" cy="1470025"/>
          </a:xfrm>
        </p:spPr>
        <p:txBody>
          <a:bodyPr>
            <a:normAutofit fontScale="90000"/>
          </a:bodyPr>
          <a:lstStyle/>
          <a:p>
            <a:r>
              <a:rPr lang="ru-RU" dirty="0" smtClean="0"/>
              <a:t>КАК ПРИВОДИТЬ ЧИТАТЕЛЕЙ ГАЗЕТЫ «Сокрытое сокровище» в церковь</a:t>
            </a:r>
            <a:endParaRPr lang="ru-RU" dirty="0"/>
          </a:p>
        </p:txBody>
      </p:sp>
      <p:sp>
        <p:nvSpPr>
          <p:cNvPr id="3" name="Подзаголовок 2"/>
          <p:cNvSpPr>
            <a:spLocks noGrp="1"/>
          </p:cNvSpPr>
          <p:nvPr>
            <p:ph type="subTitle" idx="1"/>
          </p:nvPr>
        </p:nvSpPr>
        <p:spPr>
          <a:xfrm>
            <a:off x="1371600" y="4869160"/>
            <a:ext cx="6400800" cy="769640"/>
          </a:xfrm>
        </p:spPr>
        <p:txBody>
          <a:bodyPr/>
          <a:lstStyle/>
          <a:p>
            <a:endParaRPr lang="ru-RU" dirty="0"/>
          </a:p>
        </p:txBody>
      </p:sp>
    </p:spTree>
    <p:extLst>
      <p:ext uri="{BB962C8B-B14F-4D97-AF65-F5344CB8AC3E}">
        <p14:creationId xmlns:p14="http://schemas.microsoft.com/office/powerpoint/2010/main" val="234594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 Свирск, Иркутская обл.</a:t>
            </a:r>
            <a:endParaRPr lang="ru-RU" dirty="0"/>
          </a:p>
        </p:txBody>
      </p:sp>
      <p:pic>
        <p:nvPicPr>
          <p:cNvPr id="5" name="Объект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0" y="1628800"/>
            <a:ext cx="4788024" cy="3591018"/>
          </a:xfrm>
        </p:spPr>
      </p:pic>
      <p:pic>
        <p:nvPicPr>
          <p:cNvPr id="6" name="Объект 5"/>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499992" y="3337950"/>
            <a:ext cx="4663405" cy="3497553"/>
          </a:xfrm>
        </p:spPr>
      </p:pic>
    </p:spTree>
    <p:extLst>
      <p:ext uri="{BB962C8B-B14F-4D97-AF65-F5344CB8AC3E}">
        <p14:creationId xmlns:p14="http://schemas.microsoft.com/office/powerpoint/2010/main" val="94944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Способы общения с читателями</a:t>
            </a:r>
            <a:endParaRPr lang="ru-RU" b="1" dirty="0"/>
          </a:p>
        </p:txBody>
      </p:sp>
      <p:sp>
        <p:nvSpPr>
          <p:cNvPr id="3" name="Объект 2"/>
          <p:cNvSpPr>
            <a:spLocks noGrp="1"/>
          </p:cNvSpPr>
          <p:nvPr>
            <p:ph sz="quarter" idx="1"/>
          </p:nvPr>
        </p:nvSpPr>
        <p:spPr>
          <a:xfrm>
            <a:off x="251520" y="1700808"/>
            <a:ext cx="8514528" cy="4395192"/>
          </a:xfrm>
        </p:spPr>
        <p:txBody>
          <a:bodyPr/>
          <a:lstStyle/>
          <a:p>
            <a:pPr marL="0" indent="0" fontAlgn="base">
              <a:lnSpc>
                <a:spcPct val="150000"/>
              </a:lnSpc>
              <a:buNone/>
            </a:pPr>
            <a:r>
              <a:rPr lang="ru-RU" sz="3600" b="1" dirty="0" smtClean="0">
                <a:solidFill>
                  <a:schemeClr val="tx2">
                    <a:lumMod val="75000"/>
                  </a:schemeClr>
                </a:solidFill>
              </a:rPr>
              <a:t>1. Поздравление </a:t>
            </a:r>
            <a:r>
              <a:rPr lang="ru-RU" sz="3600" b="1" dirty="0">
                <a:solidFill>
                  <a:schemeClr val="tx2">
                    <a:lumMod val="75000"/>
                  </a:schemeClr>
                </a:solidFill>
              </a:rPr>
              <a:t>с праздниками</a:t>
            </a:r>
          </a:p>
          <a:p>
            <a:pPr marL="0" indent="0">
              <a:buNone/>
            </a:pPr>
            <a:r>
              <a:rPr lang="ru-RU" dirty="0"/>
              <a:t/>
            </a:r>
            <a:br>
              <a:rPr lang="ru-RU" dirty="0"/>
            </a:br>
            <a:endParaRPr lang="ru-RU" dirty="0"/>
          </a:p>
        </p:txBody>
      </p:sp>
      <p:pic>
        <p:nvPicPr>
          <p:cNvPr id="1026" name="Picture 2" descr="D:\мои документы\открытки\2024\jpeg\ОН-2402_Рождеств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2564904"/>
            <a:ext cx="2736304" cy="19397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мои документы\открытки\2024\jpeg\ОР-2401_Пасх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819" y="2539008"/>
            <a:ext cx="2741325" cy="1944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мои документы\открытки\2024\jpeg\ОР-2403_Поможе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4725144"/>
            <a:ext cx="2746346" cy="19484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мои документы\открытки\2021\jjpeg итог\ОП-21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6499" y="2564904"/>
            <a:ext cx="2907989" cy="1942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мои документы\открытки\2021\jjpeg итог\ОП-21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1659" y="4669091"/>
            <a:ext cx="2984837" cy="1994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мои документы\открытки\image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7927" y="4666755"/>
            <a:ext cx="2819767" cy="199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Способы общения с читателями</a:t>
            </a:r>
            <a:endParaRPr lang="ru-RU" dirty="0"/>
          </a:p>
        </p:txBody>
      </p:sp>
      <p:sp>
        <p:nvSpPr>
          <p:cNvPr id="3" name="Объект 2"/>
          <p:cNvSpPr>
            <a:spLocks noGrp="1"/>
          </p:cNvSpPr>
          <p:nvPr>
            <p:ph sz="quarter" idx="1"/>
          </p:nvPr>
        </p:nvSpPr>
        <p:spPr>
          <a:xfrm>
            <a:off x="612648" y="1813520"/>
            <a:ext cx="8153400" cy="4495800"/>
          </a:xfrm>
        </p:spPr>
        <p:txBody>
          <a:bodyPr/>
          <a:lstStyle/>
          <a:p>
            <a:pPr marL="0" indent="0">
              <a:buNone/>
            </a:pPr>
            <a:r>
              <a:rPr lang="ru-RU" b="1" dirty="0" smtClean="0">
                <a:solidFill>
                  <a:schemeClr val="bg2">
                    <a:lumMod val="25000"/>
                  </a:schemeClr>
                </a:solidFill>
              </a:rPr>
              <a:t>2. Опросы</a:t>
            </a:r>
          </a:p>
          <a:p>
            <a:pPr marL="0" indent="0" algn="ctr">
              <a:buNone/>
            </a:pPr>
            <a:r>
              <a:rPr lang="ru-RU" b="1" dirty="0" smtClean="0">
                <a:solidFill>
                  <a:schemeClr val="bg2">
                    <a:lumMod val="25000"/>
                  </a:schemeClr>
                </a:solidFill>
              </a:rPr>
              <a:t>Опрос о книгах</a:t>
            </a:r>
          </a:p>
          <a:p>
            <a:r>
              <a:rPr lang="ru-RU" dirty="0" smtClean="0">
                <a:solidFill>
                  <a:schemeClr val="bg2">
                    <a:lumMod val="25000"/>
                  </a:schemeClr>
                </a:solidFill>
              </a:rPr>
              <a:t>Книги на какие темы вы любите читать?</a:t>
            </a:r>
          </a:p>
          <a:p>
            <a:r>
              <a:rPr lang="ru-RU" dirty="0" smtClean="0">
                <a:solidFill>
                  <a:schemeClr val="bg2">
                    <a:lumMod val="25000"/>
                  </a:schemeClr>
                </a:solidFill>
              </a:rPr>
              <a:t>Как давно вы покупали книгу в магазине?</a:t>
            </a:r>
          </a:p>
          <a:p>
            <a:r>
              <a:rPr lang="ru-RU" dirty="0" smtClean="0">
                <a:solidFill>
                  <a:schemeClr val="bg2">
                    <a:lumMod val="25000"/>
                  </a:schemeClr>
                </a:solidFill>
              </a:rPr>
              <a:t>Каким образом вы получаете информацию по интересующим вас вопросам?</a:t>
            </a:r>
          </a:p>
          <a:p>
            <a:r>
              <a:rPr lang="ru-RU" dirty="0" smtClean="0">
                <a:solidFill>
                  <a:schemeClr val="bg2">
                    <a:lumMod val="25000"/>
                  </a:schemeClr>
                </a:solidFill>
              </a:rPr>
              <a:t>Как вы считаете, книга может изменить жизнь человека?</a:t>
            </a:r>
            <a:endParaRPr lang="ru-RU" dirty="0">
              <a:solidFill>
                <a:schemeClr val="bg2">
                  <a:lumMod val="25000"/>
                </a:schemeClr>
              </a:solidFill>
            </a:endParaRPr>
          </a:p>
        </p:txBody>
      </p:sp>
    </p:spTree>
    <p:extLst>
      <p:ext uri="{BB962C8B-B14F-4D97-AF65-F5344CB8AC3E}">
        <p14:creationId xmlns:p14="http://schemas.microsoft.com/office/powerpoint/2010/main" val="288481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Способы общения с читателями</a:t>
            </a:r>
            <a:endParaRPr lang="ru-RU" dirty="0"/>
          </a:p>
        </p:txBody>
      </p:sp>
      <p:sp>
        <p:nvSpPr>
          <p:cNvPr id="3" name="Объект 2"/>
          <p:cNvSpPr>
            <a:spLocks noGrp="1"/>
          </p:cNvSpPr>
          <p:nvPr>
            <p:ph sz="quarter" idx="1"/>
          </p:nvPr>
        </p:nvSpPr>
        <p:spPr>
          <a:xfrm>
            <a:off x="609600" y="1743780"/>
            <a:ext cx="7994848" cy="749116"/>
          </a:xfrm>
        </p:spPr>
        <p:txBody>
          <a:bodyPr>
            <a:normAutofit/>
          </a:bodyPr>
          <a:lstStyle/>
          <a:p>
            <a:pPr marL="0" indent="0">
              <a:buNone/>
            </a:pPr>
            <a:r>
              <a:rPr lang="ru-RU" b="1" dirty="0" smtClean="0">
                <a:solidFill>
                  <a:schemeClr val="bg2">
                    <a:lumMod val="25000"/>
                  </a:schemeClr>
                </a:solidFill>
              </a:rPr>
              <a:t>3. Христианская библиотека</a:t>
            </a:r>
            <a:endParaRPr lang="ru-RU" b="1" dirty="0">
              <a:solidFill>
                <a:schemeClr val="bg2">
                  <a:lumMod val="25000"/>
                </a:schemeClr>
              </a:solidFill>
            </a:endParaRPr>
          </a:p>
        </p:txBody>
      </p:sp>
      <p:pic>
        <p:nvPicPr>
          <p:cNvPr id="5" name="Объект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03956" y="2634188"/>
            <a:ext cx="5304147" cy="3315092"/>
          </a:xfrm>
        </p:spPr>
      </p:pic>
      <p:pic>
        <p:nvPicPr>
          <p:cNvPr id="2050" name="Picture 2" descr="D:\Разное\презентации\работа с читателями\1615283417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844824"/>
            <a:ext cx="171379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Разное\презентации\работа с читателями\1550437449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999100"/>
            <a:ext cx="1717965" cy="2454236"/>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8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Опрос с предложением изучать библейские уроки</a:t>
            </a:r>
            <a:endParaRPr lang="ru-RU" b="1" dirty="0"/>
          </a:p>
        </p:txBody>
      </p:sp>
      <p:pic>
        <p:nvPicPr>
          <p:cNvPr id="3074" name="Picture 2" descr="D:\Разное\презентации\работа с читателями\photo_2026-01-28_18-2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1" y="836712"/>
            <a:ext cx="2314897" cy="229841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sz="quarter" idx="1"/>
          </p:nvPr>
        </p:nvSpPr>
        <p:spPr>
          <a:xfrm>
            <a:off x="179511" y="1600200"/>
            <a:ext cx="8795617" cy="4916376"/>
          </a:xfrm>
        </p:spPr>
        <p:txBody>
          <a:bodyPr>
            <a:normAutofit/>
          </a:bodyPr>
          <a:lstStyle/>
          <a:p>
            <a:r>
              <a:rPr lang="ru-RU" dirty="0" smtClean="0">
                <a:solidFill>
                  <a:schemeClr val="bg2">
                    <a:lumMod val="25000"/>
                  </a:schemeClr>
                </a:solidFill>
              </a:rPr>
              <a:t>Существует ли Бог?</a:t>
            </a:r>
          </a:p>
          <a:p>
            <a:r>
              <a:rPr lang="ru-RU" dirty="0" smtClean="0">
                <a:solidFill>
                  <a:schemeClr val="bg2">
                    <a:lumMod val="25000"/>
                  </a:schemeClr>
                </a:solidFill>
              </a:rPr>
              <a:t>Существует ли жизнь после смерти?</a:t>
            </a:r>
          </a:p>
          <a:p>
            <a:r>
              <a:rPr lang="ru-RU" dirty="0" smtClean="0">
                <a:solidFill>
                  <a:schemeClr val="bg2">
                    <a:lumMod val="25000"/>
                  </a:schemeClr>
                </a:solidFill>
              </a:rPr>
              <a:t>Кто такой Иисус Христос?</a:t>
            </a:r>
          </a:p>
          <a:p>
            <a:r>
              <a:rPr lang="ru-RU" dirty="0" smtClean="0">
                <a:solidFill>
                  <a:schemeClr val="bg2">
                    <a:lumMod val="25000"/>
                  </a:schemeClr>
                </a:solidFill>
              </a:rPr>
              <a:t>(Сын Божий, Творец, Спаситель человека, Пророк…)</a:t>
            </a:r>
          </a:p>
          <a:p>
            <a:r>
              <a:rPr lang="ru-RU" dirty="0" smtClean="0">
                <a:solidFill>
                  <a:schemeClr val="bg2">
                    <a:lumMod val="25000"/>
                  </a:schemeClr>
                </a:solidFill>
              </a:rPr>
              <a:t>Есть ли у вас дома Библия?</a:t>
            </a:r>
          </a:p>
          <a:p>
            <a:r>
              <a:rPr lang="ru-RU" dirty="0" smtClean="0">
                <a:solidFill>
                  <a:schemeClr val="bg2">
                    <a:lumMod val="25000"/>
                  </a:schemeClr>
                </a:solidFill>
              </a:rPr>
              <a:t>Если нет, желаете ли вы иметь Библию?</a:t>
            </a:r>
          </a:p>
          <a:p>
            <a:r>
              <a:rPr lang="ru-RU" dirty="0" smtClean="0">
                <a:solidFill>
                  <a:schemeClr val="bg2">
                    <a:lumMod val="25000"/>
                  </a:schemeClr>
                </a:solidFill>
              </a:rPr>
              <a:t>Понимаете ли вы всё, что написано в Библии?</a:t>
            </a:r>
          </a:p>
          <a:p>
            <a:r>
              <a:rPr lang="ru-RU" dirty="0" smtClean="0">
                <a:solidFill>
                  <a:schemeClr val="bg2">
                    <a:lumMod val="25000"/>
                  </a:schemeClr>
                </a:solidFill>
              </a:rPr>
              <a:t>Хотели бы вы глубже изучать Библию по урокам для самостоятельного изучения?</a:t>
            </a:r>
            <a:endParaRPr lang="ru-RU" dirty="0">
              <a:solidFill>
                <a:schemeClr val="bg2">
                  <a:lumMod val="25000"/>
                </a:schemeClr>
              </a:solidFill>
            </a:endParaRPr>
          </a:p>
        </p:txBody>
      </p:sp>
    </p:spTree>
    <p:extLst>
      <p:ext uri="{BB962C8B-B14F-4D97-AF65-F5344CB8AC3E}">
        <p14:creationId xmlns:p14="http://schemas.microsoft.com/office/powerpoint/2010/main" val="2261406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Идеи для подарков</a:t>
            </a:r>
            <a:endParaRPr lang="ru-RU" b="1" dirty="0"/>
          </a:p>
        </p:txBody>
      </p:sp>
      <p:pic>
        <p:nvPicPr>
          <p:cNvPr id="2051" name="Picture 3" descr="G:\Разное\презентации\работа с читателями\Пасха исправлено_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93096"/>
            <a:ext cx="1172646" cy="2393044"/>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rot="20639277">
            <a:off x="3695135" y="1615398"/>
            <a:ext cx="2467613" cy="3387080"/>
          </a:xfrm>
        </p:spPr>
      </p:pic>
      <p:pic>
        <p:nvPicPr>
          <p:cNvPr id="1026" name="Picture 2" descr="D:\Разное\презентации\работа с читателями\памятка здор.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293096"/>
            <a:ext cx="1139505" cy="23930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Разное\презентации\работа с читателями\ЧС №1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8433">
            <a:off x="6235382" y="1169137"/>
            <a:ext cx="252466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Разное\презентации\работа с читателями\7Д.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254202"/>
            <a:ext cx="1648000" cy="24871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мои документы\реклама\рассылка\2026\Раскрытая тайна.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1646349"/>
            <a:ext cx="1771016" cy="253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6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Идеи для подарков</a:t>
            </a:r>
            <a:endParaRPr lang="ru-RU" dirty="0"/>
          </a:p>
        </p:txBody>
      </p:sp>
      <p:sp>
        <p:nvSpPr>
          <p:cNvPr id="3" name="Объект 2"/>
          <p:cNvSpPr>
            <a:spLocks noGrp="1"/>
          </p:cNvSpPr>
          <p:nvPr>
            <p:ph sz="quarter" idx="1"/>
          </p:nvPr>
        </p:nvSpPr>
        <p:spPr>
          <a:xfrm>
            <a:off x="609600" y="2132856"/>
            <a:ext cx="4250432" cy="4028710"/>
          </a:xfrm>
        </p:spPr>
        <p:txBody>
          <a:bodyPr>
            <a:normAutofit/>
          </a:bodyPr>
          <a:lstStyle/>
          <a:p>
            <a:pPr marL="0" indent="0">
              <a:buNone/>
            </a:pPr>
            <a:r>
              <a:rPr lang="ru-RU" sz="4000" b="1" dirty="0" smtClean="0">
                <a:solidFill>
                  <a:schemeClr val="bg2">
                    <a:lumMod val="25000"/>
                  </a:schemeClr>
                </a:solidFill>
              </a:rPr>
              <a:t>Наши контакты:</a:t>
            </a:r>
          </a:p>
          <a:p>
            <a:pPr marL="0" indent="0">
              <a:buNone/>
            </a:pPr>
            <a:endParaRPr lang="ru-RU" sz="4000" b="1" dirty="0">
              <a:solidFill>
                <a:schemeClr val="bg2">
                  <a:lumMod val="25000"/>
                </a:schemeClr>
              </a:solidFill>
            </a:endParaRPr>
          </a:p>
          <a:p>
            <a:pPr marL="0" indent="0">
              <a:buNone/>
            </a:pPr>
            <a:r>
              <a:rPr lang="ru-RU" sz="4000" b="1" dirty="0" smtClean="0">
                <a:solidFill>
                  <a:schemeClr val="bg2">
                    <a:lumMod val="25000"/>
                  </a:schemeClr>
                </a:solidFill>
              </a:rPr>
              <a:t>+7 960 099 22 20</a:t>
            </a:r>
          </a:p>
          <a:p>
            <a:pPr marL="0" indent="0">
              <a:buNone/>
            </a:pPr>
            <a:endParaRPr lang="ru-RU" sz="4000" b="1" dirty="0" smtClean="0">
              <a:solidFill>
                <a:schemeClr val="bg2">
                  <a:lumMod val="25000"/>
                </a:schemeClr>
              </a:solidFill>
              <a:latin typeface="+mj-lt"/>
            </a:endParaRPr>
          </a:p>
          <a:p>
            <a:pPr marL="0" indent="0">
              <a:buNone/>
            </a:pPr>
            <a:r>
              <a:rPr lang="ru-RU" sz="4000" b="1" dirty="0" smtClean="0">
                <a:solidFill>
                  <a:schemeClr val="bg2">
                    <a:lumMod val="25000"/>
                  </a:schemeClr>
                </a:solidFill>
                <a:latin typeface="+mj-lt"/>
              </a:rPr>
              <a:t>sokrsokr.net</a:t>
            </a:r>
            <a:r>
              <a:rPr lang="ru-RU" sz="4000" b="1" dirty="0" smtClean="0">
                <a:solidFill>
                  <a:schemeClr val="bg2">
                    <a:lumMod val="25000"/>
                  </a:schemeClr>
                </a:solidFill>
                <a:latin typeface="Calibri" pitchFamily="34" charset="0"/>
              </a:rPr>
              <a:t>/</a:t>
            </a:r>
            <a:r>
              <a:rPr lang="en-US" sz="4000" b="1" dirty="0">
                <a:solidFill>
                  <a:schemeClr val="bg2">
                    <a:lumMod val="25000"/>
                  </a:schemeClr>
                </a:solidFill>
                <a:latin typeface="Calibri" pitchFamily="34" charset="0"/>
              </a:rPr>
              <a:t>shop</a:t>
            </a:r>
            <a:endParaRPr lang="ru-RU" sz="4000" dirty="0">
              <a:solidFill>
                <a:schemeClr val="bg2">
                  <a:lumMod val="25000"/>
                </a:schemeClr>
              </a:solidFill>
              <a:latin typeface="Calibri" pitchFamily="34" charset="0"/>
            </a:endParaRPr>
          </a:p>
        </p:txBody>
      </p:sp>
      <p:pic>
        <p:nvPicPr>
          <p:cNvPr id="5" name="Объект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45050" y="1931988"/>
            <a:ext cx="3886200" cy="3886200"/>
          </a:xfrm>
        </p:spPr>
      </p:pic>
    </p:spTree>
    <p:extLst>
      <p:ext uri="{BB962C8B-B14F-4D97-AF65-F5344CB8AC3E}">
        <p14:creationId xmlns:p14="http://schemas.microsoft.com/office/powerpoint/2010/main" val="201160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 что дальше?</a:t>
            </a:r>
            <a:endParaRPr lang="ru-RU" dirty="0"/>
          </a:p>
        </p:txBody>
      </p:sp>
      <p:sp>
        <p:nvSpPr>
          <p:cNvPr id="3" name="Объект 2"/>
          <p:cNvSpPr>
            <a:spLocks noGrp="1"/>
          </p:cNvSpPr>
          <p:nvPr>
            <p:ph sz="quarter" idx="1"/>
          </p:nvPr>
        </p:nvSpPr>
        <p:spPr>
          <a:xfrm>
            <a:off x="612648" y="1628800"/>
            <a:ext cx="8153400" cy="4824536"/>
          </a:xfrm>
        </p:spPr>
        <p:txBody>
          <a:bodyPr/>
          <a:lstStyle/>
          <a:p>
            <a:pPr marL="0" indent="0">
              <a:buNone/>
            </a:pPr>
            <a:r>
              <a:rPr lang="ru-RU" b="1" dirty="0" smtClean="0">
                <a:solidFill>
                  <a:schemeClr val="bg2">
                    <a:lumMod val="25000"/>
                  </a:schemeClr>
                </a:solidFill>
              </a:rPr>
              <a:t>1. Малые группы</a:t>
            </a:r>
          </a:p>
          <a:p>
            <a:pPr marL="0" indent="0">
              <a:buNone/>
            </a:pPr>
            <a:r>
              <a:rPr lang="ru-RU" b="1" dirty="0" smtClean="0">
                <a:solidFill>
                  <a:schemeClr val="bg2">
                    <a:lumMod val="25000"/>
                  </a:schemeClr>
                </a:solidFill>
              </a:rPr>
              <a:t>2. Мероприятия для читателей:</a:t>
            </a:r>
          </a:p>
          <a:p>
            <a:r>
              <a:rPr lang="ru-RU" dirty="0" smtClean="0">
                <a:solidFill>
                  <a:schemeClr val="bg2">
                    <a:lumMod val="25000"/>
                  </a:schemeClr>
                </a:solidFill>
              </a:rPr>
              <a:t>Праздничные программы с чаепитием и подарками</a:t>
            </a:r>
          </a:p>
          <a:p>
            <a:r>
              <a:rPr lang="ru-RU" dirty="0" smtClean="0">
                <a:solidFill>
                  <a:schemeClr val="bg2">
                    <a:lumMod val="25000"/>
                  </a:schemeClr>
                </a:solidFill>
              </a:rPr>
              <a:t>«Добрые руки»</a:t>
            </a:r>
          </a:p>
          <a:p>
            <a:r>
              <a:rPr lang="ru-RU" dirty="0" smtClean="0">
                <a:solidFill>
                  <a:schemeClr val="bg2">
                    <a:lumMod val="25000"/>
                  </a:schemeClr>
                </a:solidFill>
              </a:rPr>
              <a:t>Концерты</a:t>
            </a:r>
          </a:p>
          <a:p>
            <a:r>
              <a:rPr lang="ru-RU" dirty="0" smtClean="0">
                <a:solidFill>
                  <a:schemeClr val="bg2">
                    <a:lumMod val="25000"/>
                  </a:schemeClr>
                </a:solidFill>
              </a:rPr>
              <a:t>Программы о здоровье: Школа здоровья, Здоровый позвоночник, выставки «Здоровье»</a:t>
            </a:r>
          </a:p>
          <a:p>
            <a:pPr marL="0" indent="0">
              <a:buNone/>
            </a:pPr>
            <a:r>
              <a:rPr lang="ru-RU" b="1" dirty="0" smtClean="0">
                <a:solidFill>
                  <a:schemeClr val="bg2">
                    <a:lumMod val="25000"/>
                  </a:schemeClr>
                </a:solidFill>
              </a:rPr>
              <a:t>3. Евангельская программа</a:t>
            </a:r>
            <a:endParaRPr lang="ru-RU" b="1" dirty="0">
              <a:solidFill>
                <a:schemeClr val="bg2">
                  <a:lumMod val="25000"/>
                </a:schemeClr>
              </a:solidFill>
            </a:endParaRPr>
          </a:p>
        </p:txBody>
      </p:sp>
    </p:spTree>
    <p:extLst>
      <p:ext uri="{BB962C8B-B14F-4D97-AF65-F5344CB8AC3E}">
        <p14:creationId xmlns:p14="http://schemas.microsoft.com/office/powerpoint/2010/main" val="344647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Евангельская работа не может быть неуспешной</a:t>
            </a:r>
          </a:p>
        </p:txBody>
      </p:sp>
      <p:pic>
        <p:nvPicPr>
          <p:cNvPr id="4" name="Рисунок 3" descr="y_010.jpg"/>
          <p:cNvPicPr>
            <a:picLocks noChangeAspect="1"/>
          </p:cNvPicPr>
          <p:nvPr/>
        </p:nvPicPr>
        <p:blipFill>
          <a:blip r:embed="rId3"/>
          <a:stretch>
            <a:fillRect/>
          </a:stretch>
        </p:blipFill>
        <p:spPr>
          <a:xfrm>
            <a:off x="997916" y="1556792"/>
            <a:ext cx="7174484" cy="5380864"/>
          </a:xfrm>
          <a:prstGeom prst="rect">
            <a:avLst/>
          </a:prstGeom>
          <a:effectLst>
            <a:softEdge rad="127000"/>
          </a:effectLst>
        </p:spPr>
      </p:pic>
      <p:sp>
        <p:nvSpPr>
          <p:cNvPr id="3" name="Объект 2"/>
          <p:cNvSpPr>
            <a:spLocks noGrp="1"/>
          </p:cNvSpPr>
          <p:nvPr>
            <p:ph sz="quarter" idx="1"/>
          </p:nvPr>
        </p:nvSpPr>
        <p:spPr>
          <a:xfrm>
            <a:off x="1115616" y="1600200"/>
            <a:ext cx="6912768" cy="4495800"/>
          </a:xfrm>
        </p:spPr>
        <p:txBody>
          <a:bodyPr/>
          <a:lstStyle/>
          <a:p>
            <a:pPr marL="0" indent="0" fontAlgn="base">
              <a:buNone/>
            </a:pPr>
            <a:r>
              <a:rPr lang="ru-RU" dirty="0">
                <a:solidFill>
                  <a:schemeClr val="bg1"/>
                </a:solidFill>
              </a:rPr>
              <a:t>«Человек бросит семя в землю, и спит, и встает ночью и </a:t>
            </a:r>
            <a:r>
              <a:rPr lang="ru-RU" dirty="0" smtClean="0">
                <a:solidFill>
                  <a:schemeClr val="bg1"/>
                </a:solidFill>
              </a:rPr>
              <a:t>днём</a:t>
            </a:r>
            <a:r>
              <a:rPr lang="ru-RU" dirty="0">
                <a:solidFill>
                  <a:schemeClr val="bg1"/>
                </a:solidFill>
              </a:rPr>
              <a:t>, и как семя всходит и </a:t>
            </a:r>
            <a:r>
              <a:rPr lang="ru-RU" dirty="0" smtClean="0">
                <a:solidFill>
                  <a:schemeClr val="bg1"/>
                </a:solidFill>
              </a:rPr>
              <a:t>растёт</a:t>
            </a:r>
            <a:r>
              <a:rPr lang="ru-RU" dirty="0">
                <a:solidFill>
                  <a:schemeClr val="bg1"/>
                </a:solidFill>
              </a:rPr>
              <a:t>, не знает он, ибо земля сама собою производит сперва зелень, потом колос, потом  полное зерно в колосе</a:t>
            </a:r>
            <a:r>
              <a:rPr lang="ru-RU" dirty="0" smtClean="0">
                <a:solidFill>
                  <a:schemeClr val="bg1"/>
                </a:solidFill>
              </a:rPr>
              <a:t>». </a:t>
            </a:r>
          </a:p>
          <a:p>
            <a:pPr marL="0" indent="0" fontAlgn="base">
              <a:buNone/>
            </a:pPr>
            <a:endParaRPr lang="ru-RU" dirty="0" smtClean="0">
              <a:solidFill>
                <a:schemeClr val="bg1"/>
              </a:solidFill>
            </a:endParaRPr>
          </a:p>
          <a:p>
            <a:pPr marL="0" indent="0" algn="r" fontAlgn="base">
              <a:buNone/>
            </a:pPr>
            <a:r>
              <a:rPr lang="ru-RU" dirty="0">
                <a:solidFill>
                  <a:schemeClr val="bg1"/>
                </a:solidFill>
              </a:rPr>
              <a:t> </a:t>
            </a:r>
            <a:r>
              <a:rPr lang="ru-RU" dirty="0" smtClean="0">
                <a:solidFill>
                  <a:schemeClr val="bg1"/>
                </a:solidFill>
              </a:rPr>
              <a:t>                      Марка 4:26</a:t>
            </a:r>
            <a:endParaRPr lang="ru-RU" dirty="0">
              <a:solidFill>
                <a:schemeClr val="bg1"/>
              </a:solidFill>
            </a:endParaRPr>
          </a:p>
          <a:p>
            <a:pPr marL="0" indent="0">
              <a:buNone/>
            </a:pPr>
            <a:r>
              <a:rPr lang="ru-RU" dirty="0"/>
              <a:t/>
            </a:r>
            <a:br>
              <a:rPr lang="ru-RU" dirty="0"/>
            </a:br>
            <a:endParaRPr lang="ru-RU" dirty="0"/>
          </a:p>
        </p:txBody>
      </p:sp>
    </p:spTree>
    <p:extLst>
      <p:ext uri="{BB962C8B-B14F-4D97-AF65-F5344CB8AC3E}">
        <p14:creationId xmlns:p14="http://schemas.microsoft.com/office/powerpoint/2010/main" val="3060416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Цель </a:t>
            </a:r>
            <a:r>
              <a:rPr lang="ru-RU" b="1" dirty="0"/>
              <a:t>газетного служения</a:t>
            </a:r>
          </a:p>
        </p:txBody>
      </p:sp>
      <p:sp>
        <p:nvSpPr>
          <p:cNvPr id="3" name="Объект 2"/>
          <p:cNvSpPr>
            <a:spLocks noGrp="1"/>
          </p:cNvSpPr>
          <p:nvPr>
            <p:ph sz="quarter" idx="1"/>
          </p:nvPr>
        </p:nvSpPr>
        <p:spPr>
          <a:xfrm>
            <a:off x="395536" y="2132856"/>
            <a:ext cx="8370512" cy="3963144"/>
          </a:xfrm>
        </p:spPr>
        <p:txBody>
          <a:bodyPr/>
          <a:lstStyle/>
          <a:p>
            <a:pPr fontAlgn="base">
              <a:lnSpc>
                <a:spcPct val="150000"/>
              </a:lnSpc>
            </a:pPr>
            <a:r>
              <a:rPr lang="ru-RU" sz="3600" dirty="0">
                <a:solidFill>
                  <a:schemeClr val="tx2">
                    <a:lumMod val="75000"/>
                  </a:schemeClr>
                </a:solidFill>
              </a:rPr>
              <a:t>Возвестить Евангелие во свидетельство</a:t>
            </a:r>
          </a:p>
          <a:p>
            <a:pPr fontAlgn="base">
              <a:lnSpc>
                <a:spcPct val="150000"/>
              </a:lnSpc>
            </a:pPr>
            <a:r>
              <a:rPr lang="ru-RU" sz="3600" dirty="0">
                <a:solidFill>
                  <a:schemeClr val="tx2">
                    <a:lumMod val="75000"/>
                  </a:schemeClr>
                </a:solidFill>
              </a:rPr>
              <a:t>Посеять семя Божьей истины</a:t>
            </a:r>
          </a:p>
          <a:p>
            <a:pPr fontAlgn="base">
              <a:lnSpc>
                <a:spcPct val="150000"/>
              </a:lnSpc>
            </a:pPr>
            <a:r>
              <a:rPr lang="ru-RU" sz="3600" dirty="0">
                <a:solidFill>
                  <a:schemeClr val="tx2">
                    <a:lumMod val="75000"/>
                  </a:schemeClr>
                </a:solidFill>
              </a:rPr>
              <a:t>Найти овец Божьих</a:t>
            </a:r>
          </a:p>
          <a:p>
            <a:pPr marL="0" indent="0">
              <a:buNone/>
            </a:pPr>
            <a:r>
              <a:rPr lang="ru-RU" dirty="0"/>
              <a:t/>
            </a:r>
            <a:br>
              <a:rPr lang="ru-RU" dirty="0"/>
            </a:br>
            <a:endParaRPr lang="ru-RU" dirty="0"/>
          </a:p>
        </p:txBody>
      </p:sp>
    </p:spTree>
    <p:extLst>
      <p:ext uri="{BB962C8B-B14F-4D97-AF65-F5344CB8AC3E}">
        <p14:creationId xmlns:p14="http://schemas.microsoft.com/office/powerpoint/2010/main" val="316578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8600"/>
            <a:ext cx="8226496" cy="990600"/>
          </a:xfrm>
        </p:spPr>
        <p:txBody>
          <a:bodyPr/>
          <a:lstStyle/>
          <a:p>
            <a:r>
              <a:rPr lang="ru-RU" b="1" dirty="0" smtClean="0"/>
              <a:t>г. Набережные Челны, Татарстан</a:t>
            </a:r>
            <a:endParaRPr lang="ru-RU" dirty="0"/>
          </a:p>
        </p:txBody>
      </p:sp>
      <p:pic>
        <p:nvPicPr>
          <p:cNvPr id="5" name="Объект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173493" y="1600200"/>
            <a:ext cx="6854891" cy="5141168"/>
          </a:xfrm>
        </p:spPr>
      </p:pic>
    </p:spTree>
    <p:extLst>
      <p:ext uri="{BB962C8B-B14F-4D97-AF65-F5344CB8AC3E}">
        <p14:creationId xmlns:p14="http://schemas.microsoft.com/office/powerpoint/2010/main" val="187476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 Новочебоксарск, Чувашия</a:t>
            </a:r>
            <a:endParaRPr lang="ru-RU" dirty="0"/>
          </a:p>
        </p:txBody>
      </p:sp>
      <p:sp>
        <p:nvSpPr>
          <p:cNvPr id="3" name="Объект 2"/>
          <p:cNvSpPr>
            <a:spLocks noGrp="1"/>
          </p:cNvSpPr>
          <p:nvPr>
            <p:ph sz="quarter" idx="2"/>
          </p:nvPr>
        </p:nvSpPr>
        <p:spPr>
          <a:xfrm>
            <a:off x="4844901" y="2348879"/>
            <a:ext cx="3886200" cy="3812687"/>
          </a:xfrm>
        </p:spPr>
        <p:txBody>
          <a:bodyPr/>
          <a:lstStyle/>
          <a:p>
            <a:endParaRPr lang="ru-RU" dirty="0"/>
          </a:p>
        </p:txBody>
      </p:sp>
      <p:pic>
        <p:nvPicPr>
          <p:cNvPr id="7" name="Объект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 y="2238605"/>
            <a:ext cx="9155514" cy="3926699"/>
          </a:xfrm>
        </p:spPr>
      </p:pic>
    </p:spTree>
    <p:extLst>
      <p:ext uri="{BB962C8B-B14F-4D97-AF65-F5344CB8AC3E}">
        <p14:creationId xmlns:p14="http://schemas.microsoft.com/office/powerpoint/2010/main" val="44045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 Казань, Татарстан</a:t>
            </a:r>
            <a:endParaRPr lang="ru-RU" dirty="0"/>
          </a:p>
        </p:txBody>
      </p:sp>
      <p:pic>
        <p:nvPicPr>
          <p:cNvPr id="5" name="Объект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382" y="1744216"/>
            <a:ext cx="9147382" cy="5141168"/>
          </a:xfrm>
        </p:spPr>
      </p:pic>
    </p:spTree>
    <p:extLst>
      <p:ext uri="{BB962C8B-B14F-4D97-AF65-F5344CB8AC3E}">
        <p14:creationId xmlns:p14="http://schemas.microsoft.com/office/powerpoint/2010/main" val="126413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г. </a:t>
            </a:r>
            <a:r>
              <a:rPr lang="ru-RU" b="1" dirty="0" smtClean="0"/>
              <a:t>Мурманск</a:t>
            </a:r>
            <a:endParaRPr lang="ru-RU" dirty="0"/>
          </a:p>
        </p:txBody>
      </p:sp>
      <p:pic>
        <p:nvPicPr>
          <p:cNvPr id="4"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85098" y="1600200"/>
            <a:ext cx="7087302" cy="5141168"/>
          </a:xfrm>
        </p:spPr>
      </p:pic>
    </p:spTree>
    <p:extLst>
      <p:ext uri="{BB962C8B-B14F-4D97-AF65-F5344CB8AC3E}">
        <p14:creationId xmlns:p14="http://schemas.microsoft.com/office/powerpoint/2010/main" val="74295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8856984" cy="990600"/>
          </a:xfrm>
        </p:spPr>
        <p:txBody>
          <a:bodyPr>
            <a:normAutofit/>
          </a:bodyPr>
          <a:lstStyle/>
          <a:p>
            <a:r>
              <a:rPr lang="ru-RU" b="1" dirty="0" smtClean="0"/>
              <a:t>г. Кирово-Чепецк, </a:t>
            </a:r>
            <a:r>
              <a:rPr lang="ru-RU" b="1" dirty="0"/>
              <a:t>Кировская обл.</a:t>
            </a:r>
            <a:endParaRPr lang="ru-RU" dirty="0"/>
          </a:p>
        </p:txBody>
      </p:sp>
      <p:pic>
        <p:nvPicPr>
          <p:cNvPr id="4" name="Объект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86497" y="1600200"/>
            <a:ext cx="8705983" cy="5257800"/>
          </a:xfrm>
        </p:spPr>
      </p:pic>
    </p:spTree>
    <p:extLst>
      <p:ext uri="{BB962C8B-B14F-4D97-AF65-F5344CB8AC3E}">
        <p14:creationId xmlns:p14="http://schemas.microsoft.com/office/powerpoint/2010/main" val="182608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г. Кинешма, Ивановская обл.</a:t>
            </a:r>
            <a:endParaRPr lang="ru-RU" dirty="0"/>
          </a:p>
        </p:txBody>
      </p:sp>
      <p:pic>
        <p:nvPicPr>
          <p:cNvPr id="5" name="Объект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0" y="1556792"/>
            <a:ext cx="6228184" cy="4671138"/>
          </a:xfrm>
        </p:spPr>
      </p:pic>
      <p:pic>
        <p:nvPicPr>
          <p:cNvPr id="6" name="Объект 5"/>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6372200" y="3249488"/>
            <a:ext cx="2618910" cy="3491880"/>
          </a:xfrm>
        </p:spPr>
      </p:pic>
    </p:spTree>
    <p:extLst>
      <p:ext uri="{BB962C8B-B14F-4D97-AF65-F5344CB8AC3E}">
        <p14:creationId xmlns:p14="http://schemas.microsoft.com/office/powerpoint/2010/main" val="326696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 Полом, Кировская обл.</a:t>
            </a:r>
            <a:endParaRPr lang="ru-RU" dirty="0"/>
          </a:p>
        </p:txBody>
      </p:sp>
      <p:pic>
        <p:nvPicPr>
          <p:cNvPr id="4"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 y="1851646"/>
            <a:ext cx="9144001" cy="4478027"/>
          </a:xfrm>
        </p:spPr>
      </p:pic>
    </p:spTree>
    <p:extLst>
      <p:ext uri="{BB962C8B-B14F-4D97-AF65-F5344CB8AC3E}">
        <p14:creationId xmlns:p14="http://schemas.microsoft.com/office/powerpoint/2010/main" val="18323947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9376</TotalTime>
  <Words>1974</Words>
  <Application>Microsoft Office PowerPoint</Application>
  <PresentationFormat>Экран (4:3)</PresentationFormat>
  <Paragraphs>110</Paragraphs>
  <Slides>18</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Обычная</vt:lpstr>
      <vt:lpstr>КАК ПРИВОДИТЬ ЧИТАТЕЛЕЙ ГАЗЕТЫ «Сокрытое сокровище» в церковь</vt:lpstr>
      <vt:lpstr>Цель газетного служения</vt:lpstr>
      <vt:lpstr>г. Набережные Челны, Татарстан</vt:lpstr>
      <vt:lpstr>г. Новочебоксарск, Чувашия</vt:lpstr>
      <vt:lpstr>г. Казань, Татарстан</vt:lpstr>
      <vt:lpstr>г. Мурманск</vt:lpstr>
      <vt:lpstr>г. Кирово-Чепецк, Кировская обл.</vt:lpstr>
      <vt:lpstr>г. Кинешма, Ивановская обл.</vt:lpstr>
      <vt:lpstr>с. Полом, Кировская обл.</vt:lpstr>
      <vt:lpstr>г. Свирск, Иркутская обл.</vt:lpstr>
      <vt:lpstr>Способы общения с читателями</vt:lpstr>
      <vt:lpstr>Способы общения с читателями</vt:lpstr>
      <vt:lpstr>Способы общения с читателями</vt:lpstr>
      <vt:lpstr>Опрос с предложением изучать библейские уроки</vt:lpstr>
      <vt:lpstr>Идеи для подарков</vt:lpstr>
      <vt:lpstr>Идеи для подарков</vt:lpstr>
      <vt:lpstr>А что дальше?</vt:lpstr>
      <vt:lpstr>Евангельская работа не может быть неуспешной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ОРГАНИЗОВАТЬ РАБОТУ С ЧИТАТЕЛЯМИ</dc:title>
  <cp:lastModifiedBy>Юзер</cp:lastModifiedBy>
  <cp:revision>68</cp:revision>
  <dcterms:modified xsi:type="dcterms:W3CDTF">2026-06-18T10:12:55Z</dcterms:modified>
</cp:coreProperties>
</file>