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9144000" cy="5143500" type="screen16x9"/>
  <p:notesSz cx="51435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DM Sans Light" pitchFamily="2" charset="0"/>
      <p:regular r:id="rId16"/>
    </p:embeddedFont>
    <p:embeddedFont>
      <p:font typeface="DM Sans SemiBold" pitchFamily="2" charset="0"/>
      <p:regular r:id="rId17"/>
      <p:bold r:id="rId18"/>
    </p:embeddedFont>
    <p:embeddedFont>
      <p:font typeface="Inter Medium" panose="02000503000000020004" pitchFamily="2" charset="0"/>
      <p:regular r:id="rId19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8"/>
    <p:restoredTop sz="94610"/>
  </p:normalViewPr>
  <p:slideViewPr>
    <p:cSldViewPr snapToGrid="0" snapToObjects="1">
      <p:cViewPr varScale="1">
        <p:scale>
          <a:sx n="121" d="100"/>
          <a:sy n="121" d="100"/>
        </p:scale>
        <p:origin x="176" y="8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010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mas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429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3429000" cy="5143500"/>
          </a:xfrm>
          <a:prstGeom prst="rect">
            <a:avLst/>
          </a:prstGeom>
          <a:solidFill>
            <a:srgbClr val="DFDFE0"/>
          </a:solidFill>
          <a:ln/>
        </p:spPr>
      </p:sp>
      <p:pic>
        <p:nvPicPr>
          <p:cNvPr id="4" name="Image 1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88532" y="1105040"/>
            <a:ext cx="2851935" cy="293341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3774356" y="1991916"/>
            <a:ext cx="4722763" cy="77509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ctr">
              <a:lnSpc>
                <a:spcPct val="104000"/>
              </a:lnSpc>
              <a:buNone/>
            </a:pPr>
            <a:r>
              <a:rPr lang="en-US" sz="2400" dirty="0">
                <a:solidFill>
                  <a:srgbClr val="030303"/>
                </a:solidFill>
                <a:latin typeface="DM Sans SemiBold" pitchFamily="34" charset="0"/>
                <a:ea typeface="DM Sans SemiBold" pitchFamily="34" charset="-122"/>
                <a:cs typeface="DM Sans SemiBold" pitchFamily="34" charset="-120"/>
              </a:rPr>
              <a:t>Социальное служение общины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A2438D-11BE-A4C3-8D22-F67A76856EF3}"/>
              </a:ext>
            </a:extLst>
          </p:cNvPr>
          <p:cNvSpPr txBox="1"/>
          <p:nvPr/>
        </p:nvSpPr>
        <p:spPr>
          <a:xfrm>
            <a:off x="3925119" y="2767013"/>
            <a:ext cx="4572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Социальное служение — необходимая и важная часть жизни общины. Как найти своё направление в социальном служении и как АДРА может помочь сделать его результативным.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429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918124" y="1051694"/>
            <a:ext cx="4736753" cy="5348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104000"/>
              </a:lnSpc>
              <a:buNone/>
            </a:pPr>
            <a:r>
              <a:rPr lang="en-US" sz="3350" dirty="0">
                <a:solidFill>
                  <a:srgbClr val="030303"/>
                </a:solidFill>
                <a:latin typeface="DM Sans SemiBold" pitchFamily="34" charset="0"/>
                <a:ea typeface="DM Sans SemiBold" pitchFamily="34" charset="-122"/>
                <a:cs typeface="DM Sans SemiBold" pitchFamily="34" charset="-120"/>
              </a:rPr>
              <a:t>Вопрос 1</a:t>
            </a:r>
            <a:endParaRPr lang="en-US" sz="3350" dirty="0"/>
          </a:p>
        </p:txBody>
      </p:sp>
      <p:sp>
        <p:nvSpPr>
          <p:cNvPr id="4" name="Text 1"/>
          <p:cNvSpPr/>
          <p:nvPr/>
        </p:nvSpPr>
        <p:spPr>
          <a:xfrm>
            <a:off x="3925119" y="1772617"/>
            <a:ext cx="4722763" cy="77509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ctr">
              <a:lnSpc>
                <a:spcPct val="104000"/>
              </a:lnSpc>
              <a:buNone/>
            </a:pPr>
            <a:r>
              <a:rPr lang="en-US" sz="2400" dirty="0">
                <a:solidFill>
                  <a:srgbClr val="030303"/>
                </a:solidFill>
                <a:latin typeface="DM Sans SemiBold" pitchFamily="34" charset="0"/>
                <a:ea typeface="DM Sans SemiBold" pitchFamily="34" charset="-122"/>
                <a:cs typeface="DM Sans SemiBold" pitchFamily="34" charset="-120"/>
              </a:rPr>
              <a:t>С чего начинается социальное служение?</a:t>
            </a:r>
            <a:endParaRPr lang="en-US" sz="2400" dirty="0"/>
          </a:p>
        </p:txBody>
      </p:sp>
      <p:sp>
        <p:nvSpPr>
          <p:cNvPr id="5" name="Text 2"/>
          <p:cNvSpPr/>
          <p:nvPr/>
        </p:nvSpPr>
        <p:spPr>
          <a:xfrm>
            <a:off x="3925119" y="2733749"/>
            <a:ext cx="4722763" cy="3969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ctr">
              <a:lnSpc>
                <a:spcPct val="133000"/>
              </a:lnSpc>
              <a:buNone/>
            </a:pPr>
            <a:r>
              <a:rPr lang="en-US" sz="9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Что для вас лично стало первым шагом в служении ближнему — конкретная нужда, которую вы увидели, призыв с кафедры, личный опыт?</a:t>
            </a:r>
            <a:endParaRPr lang="en-US" sz="950" dirty="0"/>
          </a:p>
        </p:txBody>
      </p:sp>
      <p:sp>
        <p:nvSpPr>
          <p:cNvPr id="6" name="Shape 3"/>
          <p:cNvSpPr/>
          <p:nvPr/>
        </p:nvSpPr>
        <p:spPr>
          <a:xfrm>
            <a:off x="3925119" y="3270200"/>
            <a:ext cx="4722763" cy="682079"/>
          </a:xfrm>
          <a:prstGeom prst="roundRect">
            <a:avLst>
              <a:gd name="adj" fmla="val 2728"/>
            </a:avLst>
          </a:prstGeom>
          <a:solidFill>
            <a:srgbClr val="D4F7EC"/>
          </a:solidFill>
          <a:ln/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9092" y="3449985"/>
            <a:ext cx="155004" cy="123974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4328071" y="3412778"/>
            <a:ext cx="4195837" cy="3969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Является ли социальное служение обязанностью каждого верующего или призванием отдельных людей?</a:t>
            </a:r>
            <a:endParaRPr lang="en-US" sz="9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0"/>
            <a:ext cx="3429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715000" y="0"/>
            <a:ext cx="3429000" cy="5143500"/>
          </a:xfrm>
          <a:prstGeom prst="rect">
            <a:avLst/>
          </a:prstGeom>
          <a:solidFill>
            <a:srgbClr val="DFDFE0"/>
          </a:solidFill>
          <a:ln/>
        </p:spPr>
      </p:sp>
      <p:pic>
        <p:nvPicPr>
          <p:cNvPr id="4" name="Image 1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715670" y="0"/>
            <a:ext cx="3427660" cy="51435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89124" y="760214"/>
            <a:ext cx="4736753" cy="5348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104000"/>
              </a:lnSpc>
              <a:buNone/>
            </a:pPr>
            <a:r>
              <a:rPr lang="en-US" sz="3350" dirty="0">
                <a:solidFill>
                  <a:srgbClr val="030303"/>
                </a:solidFill>
                <a:latin typeface="DM Sans SemiBold" pitchFamily="34" charset="0"/>
                <a:ea typeface="DM Sans SemiBold" pitchFamily="34" charset="-122"/>
                <a:cs typeface="DM Sans SemiBold" pitchFamily="34" charset="-120"/>
              </a:rPr>
              <a:t>Вопрос 2</a:t>
            </a:r>
            <a:endParaRPr lang="en-US" sz="3350" dirty="0"/>
          </a:p>
        </p:txBody>
      </p:sp>
      <p:sp>
        <p:nvSpPr>
          <p:cNvPr id="6" name="Text 2"/>
          <p:cNvSpPr/>
          <p:nvPr/>
        </p:nvSpPr>
        <p:spPr>
          <a:xfrm>
            <a:off x="496119" y="1481138"/>
            <a:ext cx="4722763" cy="77509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ctr">
              <a:lnSpc>
                <a:spcPct val="104000"/>
              </a:lnSpc>
              <a:buNone/>
            </a:pPr>
            <a:r>
              <a:rPr lang="en-US" sz="2400" dirty="0">
                <a:solidFill>
                  <a:srgbClr val="030303"/>
                </a:solidFill>
                <a:latin typeface="DM Sans SemiBold" pitchFamily="34" charset="0"/>
                <a:ea typeface="DM Sans SemiBold" pitchFamily="34" charset="-122"/>
                <a:cs typeface="DM Sans SemiBold" pitchFamily="34" charset="-120"/>
              </a:rPr>
              <a:t>Как община находит «своё» направление?</a:t>
            </a:r>
            <a:endParaRPr lang="en-US" sz="2400" dirty="0"/>
          </a:p>
        </p:txBody>
      </p:sp>
      <p:sp>
        <p:nvSpPr>
          <p:cNvPr id="7" name="Text 3"/>
          <p:cNvSpPr/>
          <p:nvPr/>
        </p:nvSpPr>
        <p:spPr>
          <a:xfrm>
            <a:off x="496119" y="2442270"/>
            <a:ext cx="4722763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ctr">
              <a:lnSpc>
                <a:spcPct val="133000"/>
              </a:lnSpc>
              <a:buNone/>
            </a:pPr>
            <a:r>
              <a:rPr lang="en-US" sz="9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В мире огромное количество нужд — пожилые, дети, беженцы, малоимущие, экология, здоровье. Как общине не распыляться, а распознать то направление, где именно её служение будет наиболее плодотворным?</a:t>
            </a:r>
            <a:endParaRPr lang="en-US" sz="950" dirty="0"/>
          </a:p>
        </p:txBody>
      </p:sp>
      <p:sp>
        <p:nvSpPr>
          <p:cNvPr id="8" name="Shape 4"/>
          <p:cNvSpPr/>
          <p:nvPr/>
        </p:nvSpPr>
        <p:spPr>
          <a:xfrm>
            <a:off x="496119" y="3375645"/>
            <a:ext cx="1491555" cy="441796"/>
          </a:xfrm>
          <a:prstGeom prst="roundRect">
            <a:avLst>
              <a:gd name="adj" fmla="val 4212"/>
            </a:avLst>
          </a:prstGeom>
          <a:solidFill>
            <a:srgbClr val="F2EEEE"/>
          </a:solidFill>
          <a:ln/>
        </p:spPr>
      </p:sp>
      <p:sp>
        <p:nvSpPr>
          <p:cNvPr id="9" name="Text 5"/>
          <p:cNvSpPr/>
          <p:nvPr/>
        </p:nvSpPr>
        <p:spPr>
          <a:xfrm>
            <a:off x="620092" y="3499619"/>
            <a:ext cx="1243608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200" dirty="0">
                <a:solidFill>
                  <a:srgbClr val="464646"/>
                </a:solidFill>
                <a:latin typeface="DM Sans SemiBold" pitchFamily="34" charset="0"/>
                <a:ea typeface="DM Sans SemiBold" pitchFamily="34" charset="-122"/>
                <a:cs typeface="DM Sans SemiBold" pitchFamily="34" charset="-120"/>
              </a:rPr>
              <a:t>Нужды района</a:t>
            </a:r>
            <a:endParaRPr lang="en-US" sz="1200" dirty="0"/>
          </a:p>
        </p:txBody>
      </p:sp>
      <p:sp>
        <p:nvSpPr>
          <p:cNvPr id="10" name="Shape 6"/>
          <p:cNvSpPr/>
          <p:nvPr/>
        </p:nvSpPr>
        <p:spPr>
          <a:xfrm>
            <a:off x="2111648" y="3375645"/>
            <a:ext cx="1491630" cy="441796"/>
          </a:xfrm>
          <a:prstGeom prst="roundRect">
            <a:avLst>
              <a:gd name="adj" fmla="val 4212"/>
            </a:avLst>
          </a:prstGeom>
          <a:solidFill>
            <a:srgbClr val="F2EEEE"/>
          </a:solidFill>
          <a:ln/>
        </p:spPr>
      </p:sp>
      <p:sp>
        <p:nvSpPr>
          <p:cNvPr id="11" name="Text 7"/>
          <p:cNvSpPr/>
          <p:nvPr/>
        </p:nvSpPr>
        <p:spPr>
          <a:xfrm>
            <a:off x="2235622" y="3499619"/>
            <a:ext cx="1243682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200" dirty="0">
                <a:solidFill>
                  <a:srgbClr val="464646"/>
                </a:solidFill>
                <a:latin typeface="DM Sans SemiBold" pitchFamily="34" charset="0"/>
                <a:ea typeface="DM Sans SemiBold" pitchFamily="34" charset="-122"/>
                <a:cs typeface="DM Sans SemiBold" pitchFamily="34" charset="-120"/>
              </a:rPr>
              <a:t>Дары общины</a:t>
            </a:r>
            <a:endParaRPr lang="en-US" sz="1200" dirty="0"/>
          </a:p>
        </p:txBody>
      </p:sp>
      <p:sp>
        <p:nvSpPr>
          <p:cNvPr id="12" name="Shape 8"/>
          <p:cNvSpPr/>
          <p:nvPr/>
        </p:nvSpPr>
        <p:spPr>
          <a:xfrm>
            <a:off x="3727252" y="3375645"/>
            <a:ext cx="1491630" cy="441796"/>
          </a:xfrm>
          <a:prstGeom prst="roundRect">
            <a:avLst>
              <a:gd name="adj" fmla="val 4212"/>
            </a:avLst>
          </a:prstGeom>
          <a:solidFill>
            <a:srgbClr val="F2EEEE"/>
          </a:solidFill>
          <a:ln/>
        </p:spPr>
      </p:sp>
      <p:sp>
        <p:nvSpPr>
          <p:cNvPr id="13" name="Text 9"/>
          <p:cNvSpPr/>
          <p:nvPr/>
        </p:nvSpPr>
        <p:spPr>
          <a:xfrm>
            <a:off x="3851225" y="3499619"/>
            <a:ext cx="1243682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200" dirty="0">
                <a:solidFill>
                  <a:srgbClr val="464646"/>
                </a:solidFill>
                <a:latin typeface="DM Sans SemiBold" pitchFamily="34" charset="0"/>
                <a:ea typeface="DM Sans SemiBold" pitchFamily="34" charset="-122"/>
                <a:cs typeface="DM Sans SemiBold" pitchFamily="34" charset="-120"/>
              </a:rPr>
              <a:t>Ресурсы</a:t>
            </a:r>
            <a:endParaRPr lang="en-US" sz="1200" dirty="0"/>
          </a:p>
        </p:txBody>
      </p:sp>
      <p:sp>
        <p:nvSpPr>
          <p:cNvPr id="14" name="Shape 10"/>
          <p:cNvSpPr/>
          <p:nvPr/>
        </p:nvSpPr>
        <p:spPr>
          <a:xfrm>
            <a:off x="496119" y="3941415"/>
            <a:ext cx="4722763" cy="441796"/>
          </a:xfrm>
          <a:prstGeom prst="roundRect">
            <a:avLst>
              <a:gd name="adj" fmla="val 4212"/>
            </a:avLst>
          </a:prstGeom>
          <a:solidFill>
            <a:srgbClr val="F2EEEE"/>
          </a:solidFill>
          <a:ln/>
        </p:spPr>
      </p:sp>
      <p:sp>
        <p:nvSpPr>
          <p:cNvPr id="15" name="Text 11"/>
          <p:cNvSpPr/>
          <p:nvPr/>
        </p:nvSpPr>
        <p:spPr>
          <a:xfrm>
            <a:off x="620092" y="4065389"/>
            <a:ext cx="1550566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200" dirty="0">
                <a:solidFill>
                  <a:srgbClr val="464646"/>
                </a:solidFill>
                <a:latin typeface="DM Sans SemiBold" pitchFamily="34" charset="0"/>
                <a:ea typeface="DM Sans SemiBold" pitchFamily="34" charset="-122"/>
                <a:cs typeface="DM Sans SemiBold" pitchFamily="34" charset="-120"/>
              </a:rPr>
              <a:t>Что-то ещё?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429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3429000" cy="5143500"/>
          </a:xfrm>
          <a:prstGeom prst="rect">
            <a:avLst/>
          </a:prstGeom>
          <a:solidFill>
            <a:srgbClr val="DFDFE0"/>
          </a:solidFill>
          <a:ln/>
        </p:spPr>
      </p:sp>
      <p:pic>
        <p:nvPicPr>
          <p:cNvPr id="4" name="Image 1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285750"/>
            <a:ext cx="3429000" cy="45720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3918124" y="758651"/>
            <a:ext cx="4736753" cy="5348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104000"/>
              </a:lnSpc>
              <a:buNone/>
            </a:pPr>
            <a:r>
              <a:rPr lang="en-US" sz="3350" dirty="0">
                <a:solidFill>
                  <a:srgbClr val="030303"/>
                </a:solidFill>
                <a:latin typeface="DM Sans SemiBold" pitchFamily="34" charset="0"/>
                <a:ea typeface="DM Sans SemiBold" pitchFamily="34" charset="-122"/>
                <a:cs typeface="DM Sans SemiBold" pitchFamily="34" charset="-120"/>
              </a:rPr>
              <a:t>Вопрос 3</a:t>
            </a:r>
            <a:endParaRPr lang="en-US" sz="3350" dirty="0"/>
          </a:p>
        </p:txBody>
      </p:sp>
      <p:sp>
        <p:nvSpPr>
          <p:cNvPr id="6" name="Text 2"/>
          <p:cNvSpPr/>
          <p:nvPr/>
        </p:nvSpPr>
        <p:spPr>
          <a:xfrm>
            <a:off x="3925119" y="1479575"/>
            <a:ext cx="4722763" cy="116264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ctr">
              <a:lnSpc>
                <a:spcPct val="104000"/>
              </a:lnSpc>
              <a:buNone/>
            </a:pPr>
            <a:r>
              <a:rPr lang="en-US" sz="2400" dirty="0">
                <a:solidFill>
                  <a:srgbClr val="030303"/>
                </a:solidFill>
                <a:latin typeface="DM Sans SemiBold" pitchFamily="34" charset="0"/>
                <a:ea typeface="DM Sans SemiBold" pitchFamily="34" charset="-122"/>
                <a:cs typeface="DM Sans SemiBold" pitchFamily="34" charset="-120"/>
              </a:rPr>
              <a:t>Что отличает результативное служение от хороших намерений?</a:t>
            </a:r>
            <a:endParaRPr lang="en-US" sz="2400" dirty="0"/>
          </a:p>
        </p:txBody>
      </p:sp>
      <p:sp>
        <p:nvSpPr>
          <p:cNvPr id="7" name="Text 3"/>
          <p:cNvSpPr/>
          <p:nvPr/>
        </p:nvSpPr>
        <p:spPr>
          <a:xfrm>
            <a:off x="3925119" y="2828255"/>
            <a:ext cx="4722763" cy="59538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ctr">
              <a:lnSpc>
                <a:spcPct val="133000"/>
              </a:lnSpc>
              <a:buNone/>
            </a:pPr>
            <a:r>
              <a:rPr lang="en-US" sz="9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У всех нас есть желание помогать, но не всякая помощь меняет ситуацию. По каким признакам мы понимаем, что наше служение действительно приносит плод, а не просто успокаивает совесть?</a:t>
            </a:r>
            <a:endParaRPr lang="en-US" sz="950" dirty="0"/>
          </a:p>
        </p:txBody>
      </p:sp>
      <p:sp>
        <p:nvSpPr>
          <p:cNvPr id="8" name="Shape 4"/>
          <p:cNvSpPr/>
          <p:nvPr/>
        </p:nvSpPr>
        <p:spPr>
          <a:xfrm>
            <a:off x="3925119" y="3563169"/>
            <a:ext cx="4722763" cy="682079"/>
          </a:xfrm>
          <a:prstGeom prst="roundRect">
            <a:avLst>
              <a:gd name="adj" fmla="val 2728"/>
            </a:avLst>
          </a:prstGeom>
          <a:solidFill>
            <a:srgbClr val="D4F7EC"/>
          </a:solidFill>
          <a:ln/>
        </p:spPr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9092" y="3742953"/>
            <a:ext cx="155004" cy="123974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4328071" y="3705746"/>
            <a:ext cx="4195837" cy="3969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Бывало ли так, что благое дело принесло не тот результат, на который рассчитывали?</a:t>
            </a:r>
            <a:endParaRPr lang="en-US" sz="9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203624" y="1001241"/>
            <a:ext cx="4736753" cy="5348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104000"/>
              </a:lnSpc>
              <a:buNone/>
            </a:pPr>
            <a:r>
              <a:rPr lang="en-US" sz="3350" dirty="0">
                <a:solidFill>
                  <a:srgbClr val="030303"/>
                </a:solidFill>
                <a:latin typeface="DM Sans SemiBold" pitchFamily="34" charset="0"/>
                <a:ea typeface="DM Sans SemiBold" pitchFamily="34" charset="-122"/>
                <a:cs typeface="DM Sans SemiBold" pitchFamily="34" charset="-120"/>
              </a:rPr>
              <a:t>Вопрос 4</a:t>
            </a:r>
            <a:endParaRPr lang="en-US" sz="3350" dirty="0"/>
          </a:p>
        </p:txBody>
      </p:sp>
      <p:sp>
        <p:nvSpPr>
          <p:cNvPr id="3" name="Text 1"/>
          <p:cNvSpPr/>
          <p:nvPr/>
        </p:nvSpPr>
        <p:spPr>
          <a:xfrm>
            <a:off x="496119" y="1722165"/>
            <a:ext cx="8151763" cy="77509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ctr">
              <a:lnSpc>
                <a:spcPct val="104000"/>
              </a:lnSpc>
              <a:buNone/>
            </a:pPr>
            <a:r>
              <a:rPr lang="en-US" sz="2400" dirty="0">
                <a:solidFill>
                  <a:srgbClr val="030303"/>
                </a:solidFill>
                <a:latin typeface="DM Sans SemiBold" pitchFamily="34" charset="0"/>
                <a:ea typeface="DM Sans SemiBold" pitchFamily="34" charset="-122"/>
                <a:cs typeface="DM Sans SemiBold" pitchFamily="34" charset="-120"/>
              </a:rPr>
              <a:t>Где проходит граница между служением общины и работой профессиональной организации?</a:t>
            </a:r>
            <a:endParaRPr lang="en-US" sz="2400" dirty="0"/>
          </a:p>
        </p:txBody>
      </p:sp>
      <p:sp>
        <p:nvSpPr>
          <p:cNvPr id="4" name="Shape 2"/>
          <p:cNvSpPr/>
          <p:nvPr/>
        </p:nvSpPr>
        <p:spPr>
          <a:xfrm>
            <a:off x="406822" y="2683297"/>
            <a:ext cx="4103191" cy="1458888"/>
          </a:xfrm>
          <a:prstGeom prst="roundRect">
            <a:avLst>
              <a:gd name="adj" fmla="val 1275"/>
            </a:avLst>
          </a:prstGeom>
          <a:solidFill>
            <a:srgbClr val="1C9770"/>
          </a:solidFill>
          <a:ln/>
        </p:spPr>
      </p:sp>
      <p:sp>
        <p:nvSpPr>
          <p:cNvPr id="5" name="Text 3"/>
          <p:cNvSpPr/>
          <p:nvPr/>
        </p:nvSpPr>
        <p:spPr>
          <a:xfrm>
            <a:off x="530796" y="2807271"/>
            <a:ext cx="2007766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200" dirty="0">
                <a:solidFill>
                  <a:srgbClr val="030303"/>
                </a:solidFill>
                <a:latin typeface="DM Sans SemiBold" pitchFamily="34" charset="0"/>
                <a:ea typeface="DM Sans SemiBold" pitchFamily="34" charset="-122"/>
                <a:cs typeface="DM Sans SemiBold" pitchFamily="34" charset="-120"/>
              </a:rPr>
              <a:t>Община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530796" y="3125093"/>
            <a:ext cx="3855244" cy="3969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Что может и должна делать сама — близость, доверие, живое участие.</a:t>
            </a:r>
            <a:endParaRPr lang="en-US" sz="950" dirty="0"/>
          </a:p>
        </p:txBody>
      </p:sp>
      <p:sp>
        <p:nvSpPr>
          <p:cNvPr id="7" name="Text 5"/>
          <p:cNvSpPr/>
          <p:nvPr/>
        </p:nvSpPr>
        <p:spPr>
          <a:xfrm>
            <a:off x="4728046" y="2807271"/>
            <a:ext cx="2644229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200" dirty="0">
                <a:solidFill>
                  <a:srgbClr val="030303"/>
                </a:solidFill>
                <a:latin typeface="DM Sans SemiBold" pitchFamily="34" charset="0"/>
                <a:ea typeface="DM Sans SemiBold" pitchFamily="34" charset="-122"/>
                <a:cs typeface="DM Sans SemiBold" pitchFamily="34" charset="-120"/>
              </a:rPr>
              <a:t>Профессиональный партнёр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4728046" y="3125093"/>
            <a:ext cx="3924598" cy="90547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spcAft>
                <a:spcPts val="850"/>
              </a:spcAft>
              <a:buNone/>
            </a:pPr>
            <a:r>
              <a:rPr lang="en-US" sz="9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Опыт, методики, ресурсы — там, где разумнее опереться на партнёра вроде АДРА.</a:t>
            </a:r>
            <a:endParaRPr lang="en-US" sz="950" dirty="0"/>
          </a:p>
          <a:p>
            <a:pPr marL="0" indent="0" algn="l">
              <a:lnSpc>
                <a:spcPct val="133000"/>
              </a:lnSpc>
              <a:buNone/>
            </a:pPr>
            <a:r>
              <a:rPr lang="en-US" sz="9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Не теряет ли служение свою «душу», когда становится более организованным?</a:t>
            </a:r>
            <a:endParaRPr lang="en-US" sz="9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0"/>
            <a:ext cx="3429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715000" y="0"/>
            <a:ext cx="3429000" cy="5143500"/>
          </a:xfrm>
          <a:prstGeom prst="rect">
            <a:avLst/>
          </a:prstGeom>
          <a:solidFill>
            <a:srgbClr val="DFDFE0"/>
          </a:solidFill>
          <a:ln/>
        </p:spPr>
      </p:sp>
      <p:pic>
        <p:nvPicPr>
          <p:cNvPr id="4" name="Image 1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5400000">
            <a:off x="5143500" y="857250"/>
            <a:ext cx="4572000" cy="34290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89124" y="419844"/>
            <a:ext cx="4736753" cy="5348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104000"/>
              </a:lnSpc>
              <a:buNone/>
            </a:pPr>
            <a:r>
              <a:rPr lang="en-US" sz="3350" dirty="0">
                <a:solidFill>
                  <a:srgbClr val="030303"/>
                </a:solidFill>
                <a:latin typeface="DM Sans SemiBold" pitchFamily="34" charset="0"/>
                <a:ea typeface="DM Sans SemiBold" pitchFamily="34" charset="-122"/>
                <a:cs typeface="DM Sans SemiBold" pitchFamily="34" charset="-120"/>
              </a:rPr>
              <a:t>Вопрос 5</a:t>
            </a:r>
            <a:endParaRPr lang="en-US" sz="3350" dirty="0"/>
          </a:p>
        </p:txBody>
      </p:sp>
      <p:sp>
        <p:nvSpPr>
          <p:cNvPr id="6" name="Text 2"/>
          <p:cNvSpPr/>
          <p:nvPr/>
        </p:nvSpPr>
        <p:spPr>
          <a:xfrm>
            <a:off x="496119" y="1140768"/>
            <a:ext cx="4722763" cy="116264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ctr">
              <a:lnSpc>
                <a:spcPct val="104000"/>
              </a:lnSpc>
              <a:buNone/>
            </a:pPr>
            <a:r>
              <a:rPr lang="en-US" sz="2400" dirty="0">
                <a:solidFill>
                  <a:srgbClr val="030303"/>
                </a:solidFill>
                <a:latin typeface="DM Sans SemiBold" pitchFamily="34" charset="0"/>
                <a:ea typeface="DM Sans SemiBold" pitchFamily="34" charset="-122"/>
                <a:cs typeface="DM Sans SemiBold" pitchFamily="34" charset="-120"/>
              </a:rPr>
              <a:t>Чем конкретно АДРА может усилить служение нашей общины?</a:t>
            </a:r>
            <a:endParaRPr lang="en-US" sz="24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6119" y="2489448"/>
            <a:ext cx="310083" cy="310083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961206" y="2489448"/>
            <a:ext cx="1692399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200" dirty="0">
                <a:solidFill>
                  <a:srgbClr val="464646"/>
                </a:solidFill>
                <a:latin typeface="DM Sans SemiBold" pitchFamily="34" charset="0"/>
                <a:ea typeface="DM Sans SemiBold" pitchFamily="34" charset="-122"/>
                <a:cs typeface="DM Sans SemiBold" pitchFamily="34" charset="-120"/>
              </a:rPr>
              <a:t>Обучение волонтёров</a:t>
            </a:r>
            <a:endParaRPr lang="en-US" sz="1200" dirty="0"/>
          </a:p>
        </p:txBody>
      </p:sp>
      <p:sp>
        <p:nvSpPr>
          <p:cNvPr id="9" name="Text 4"/>
          <p:cNvSpPr/>
          <p:nvPr/>
        </p:nvSpPr>
        <p:spPr>
          <a:xfrm>
            <a:off x="961206" y="2757711"/>
            <a:ext cx="4257675" cy="1984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9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Профессиональная подготовка и проектное мышление.</a:t>
            </a:r>
            <a:endParaRPr lang="en-US" sz="9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6119" y="3204195"/>
            <a:ext cx="310083" cy="310083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61206" y="3204195"/>
            <a:ext cx="1550566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200" dirty="0">
                <a:solidFill>
                  <a:srgbClr val="464646"/>
                </a:solidFill>
                <a:latin typeface="DM Sans SemiBold" pitchFamily="34" charset="0"/>
                <a:ea typeface="DM Sans SemiBold" pitchFamily="34" charset="-122"/>
                <a:cs typeface="DM Sans SemiBold" pitchFamily="34" charset="-120"/>
              </a:rPr>
              <a:t>Доступ к грантам</a:t>
            </a:r>
            <a:endParaRPr lang="en-US" sz="1200" dirty="0"/>
          </a:p>
        </p:txBody>
      </p:sp>
      <p:sp>
        <p:nvSpPr>
          <p:cNvPr id="12" name="Text 6"/>
          <p:cNvSpPr/>
          <p:nvPr/>
        </p:nvSpPr>
        <p:spPr>
          <a:xfrm>
            <a:off x="961206" y="3472458"/>
            <a:ext cx="4257675" cy="1984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9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Финансирование и методики оценки нужд.</a:t>
            </a:r>
            <a:endParaRPr lang="en-US" sz="9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96119" y="3918942"/>
            <a:ext cx="310083" cy="310083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961206" y="3918942"/>
            <a:ext cx="1896740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200" dirty="0">
                <a:solidFill>
                  <a:srgbClr val="464646"/>
                </a:solidFill>
                <a:latin typeface="DM Sans SemiBold" pitchFamily="34" charset="0"/>
                <a:ea typeface="DM Sans SemiBold" pitchFamily="34" charset="-122"/>
                <a:cs typeface="DM Sans SemiBold" pitchFamily="34" charset="-120"/>
              </a:rPr>
              <a:t>Чрезвычайные ситуации</a:t>
            </a:r>
            <a:endParaRPr lang="en-US" sz="1200" dirty="0"/>
          </a:p>
        </p:txBody>
      </p:sp>
      <p:sp>
        <p:nvSpPr>
          <p:cNvPr id="15" name="Text 8"/>
          <p:cNvSpPr/>
          <p:nvPr/>
        </p:nvSpPr>
        <p:spPr>
          <a:xfrm>
            <a:off x="961206" y="4187205"/>
            <a:ext cx="4257675" cy="1984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9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Координация и оперативное реагирование.</a:t>
            </a:r>
            <a:endParaRPr lang="en-US" sz="950" dirty="0"/>
          </a:p>
        </p:txBody>
      </p:sp>
      <p:sp>
        <p:nvSpPr>
          <p:cNvPr id="16" name="Text 9"/>
          <p:cNvSpPr/>
          <p:nvPr/>
        </p:nvSpPr>
        <p:spPr>
          <a:xfrm>
            <a:off x="267519" y="4525194"/>
            <a:ext cx="5179963" cy="1984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133000"/>
              </a:lnSpc>
              <a:buNone/>
            </a:pPr>
            <a:r>
              <a:rPr lang="en-US" sz="9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Чего вам сегодня не хватает, чтобы служить более результативно?</a:t>
            </a:r>
            <a:endParaRPr lang="en-US" sz="9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429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3429000" cy="5143500"/>
          </a:xfrm>
          <a:prstGeom prst="rect">
            <a:avLst/>
          </a:prstGeom>
          <a:solidFill>
            <a:srgbClr val="DFDFE0"/>
          </a:solidFill>
          <a:ln/>
        </p:spPr>
      </p:sp>
      <p:sp>
        <p:nvSpPr>
          <p:cNvPr id="5" name="Text 1"/>
          <p:cNvSpPr/>
          <p:nvPr/>
        </p:nvSpPr>
        <p:spPr>
          <a:xfrm>
            <a:off x="3918124" y="1223739"/>
            <a:ext cx="4736753" cy="5348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104000"/>
              </a:lnSpc>
              <a:buNone/>
            </a:pPr>
            <a:r>
              <a:rPr lang="en-US" sz="3350" dirty="0">
                <a:solidFill>
                  <a:srgbClr val="030303"/>
                </a:solidFill>
                <a:latin typeface="DM Sans SemiBold" pitchFamily="34" charset="0"/>
                <a:ea typeface="DM Sans SemiBold" pitchFamily="34" charset="-122"/>
                <a:cs typeface="DM Sans SemiBold" pitchFamily="34" charset="-120"/>
              </a:rPr>
              <a:t>Вопрос 6</a:t>
            </a:r>
            <a:endParaRPr lang="en-US" sz="3350" dirty="0"/>
          </a:p>
        </p:txBody>
      </p:sp>
      <p:sp>
        <p:nvSpPr>
          <p:cNvPr id="6" name="Text 2"/>
          <p:cNvSpPr/>
          <p:nvPr/>
        </p:nvSpPr>
        <p:spPr>
          <a:xfrm>
            <a:off x="3925119" y="1944663"/>
            <a:ext cx="4722763" cy="77509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ctr">
              <a:lnSpc>
                <a:spcPct val="104000"/>
              </a:lnSpc>
              <a:buNone/>
            </a:pPr>
            <a:r>
              <a:rPr lang="en-US" sz="2400" dirty="0">
                <a:solidFill>
                  <a:srgbClr val="030303"/>
                </a:solidFill>
                <a:latin typeface="DM Sans SemiBold" pitchFamily="34" charset="0"/>
                <a:ea typeface="DM Sans SemiBold" pitchFamily="34" charset="-122"/>
                <a:cs typeface="DM Sans SemiBold" pitchFamily="34" charset="-120"/>
              </a:rPr>
              <a:t>Каким будет наш первый шаг после этой встречи?</a:t>
            </a:r>
            <a:endParaRPr lang="en-US" sz="2400" dirty="0"/>
          </a:p>
        </p:txBody>
      </p:sp>
      <p:sp>
        <p:nvSpPr>
          <p:cNvPr id="7" name="Shape 3"/>
          <p:cNvSpPr/>
          <p:nvPr/>
        </p:nvSpPr>
        <p:spPr>
          <a:xfrm>
            <a:off x="3925119" y="2905795"/>
            <a:ext cx="14288" cy="675977"/>
          </a:xfrm>
          <a:prstGeom prst="roundRect">
            <a:avLst>
              <a:gd name="adj" fmla="val 59998"/>
            </a:avLst>
          </a:prstGeom>
          <a:solidFill>
            <a:srgbClr val="1C9770"/>
          </a:solidFill>
          <a:ln/>
        </p:spPr>
      </p:sp>
      <p:sp>
        <p:nvSpPr>
          <p:cNvPr id="8" name="Text 4"/>
          <p:cNvSpPr/>
          <p:nvPr/>
        </p:nvSpPr>
        <p:spPr>
          <a:xfrm>
            <a:off x="4111154" y="3045321"/>
            <a:ext cx="4536728" cy="3969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9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Если бы через год мы снова собрались за этим столом — о каком конкретном деле нам хотелось бы рассказать как о свершившемся?</a:t>
            </a:r>
            <a:endParaRPr lang="en-US" sz="950" dirty="0"/>
          </a:p>
        </p:txBody>
      </p:sp>
      <p:sp>
        <p:nvSpPr>
          <p:cNvPr id="9" name="Text 5"/>
          <p:cNvSpPr/>
          <p:nvPr/>
        </p:nvSpPr>
        <p:spPr>
          <a:xfrm>
            <a:off x="3696519" y="3721298"/>
            <a:ext cx="5179963" cy="1984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133000"/>
              </a:lnSpc>
              <a:buNone/>
            </a:pPr>
            <a:r>
              <a:rPr lang="en-US" sz="9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Что мешает начать его уже завтра?</a:t>
            </a:r>
            <a:endParaRPr lang="en-US" sz="9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92834" y="1172245"/>
            <a:ext cx="3558332" cy="3875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104000"/>
              </a:lnSpc>
              <a:buNone/>
            </a:pPr>
            <a:r>
              <a:rPr lang="en-US" sz="2400" dirty="0">
                <a:solidFill>
                  <a:srgbClr val="030303"/>
                </a:solidFill>
                <a:latin typeface="DM Sans SemiBold" pitchFamily="34" charset="0"/>
                <a:ea typeface="DM Sans SemiBold" pitchFamily="34" charset="-122"/>
                <a:cs typeface="DM Sans SemiBold" pitchFamily="34" charset="-120"/>
              </a:rPr>
              <a:t>Все вопросы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496119" y="1807815"/>
            <a:ext cx="248022" cy="155004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950" dirty="0">
                <a:solidFill>
                  <a:srgbClr val="464646"/>
                </a:solidFill>
                <a:latin typeface="DM Sans Light" pitchFamily="34" charset="0"/>
                <a:ea typeface="DM Sans Light" pitchFamily="34" charset="-122"/>
                <a:cs typeface="DM Sans Light" pitchFamily="34" charset="-120"/>
              </a:rPr>
              <a:t>01</a:t>
            </a:r>
            <a:endParaRPr lang="en-US" sz="950" dirty="0"/>
          </a:p>
        </p:txBody>
      </p:sp>
      <p:sp>
        <p:nvSpPr>
          <p:cNvPr id="4" name="Shape 2"/>
          <p:cNvSpPr/>
          <p:nvPr/>
        </p:nvSpPr>
        <p:spPr>
          <a:xfrm>
            <a:off x="496119" y="2004268"/>
            <a:ext cx="4013895" cy="14288"/>
          </a:xfrm>
          <a:prstGeom prst="rect">
            <a:avLst/>
          </a:prstGeom>
          <a:solidFill>
            <a:srgbClr val="1C9770"/>
          </a:solidFill>
          <a:ln/>
        </p:spPr>
      </p:sp>
      <p:sp>
        <p:nvSpPr>
          <p:cNvPr id="5" name="Text 3"/>
          <p:cNvSpPr/>
          <p:nvPr/>
        </p:nvSpPr>
        <p:spPr>
          <a:xfrm>
            <a:off x="496119" y="2094830"/>
            <a:ext cx="3187005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200" dirty="0">
                <a:solidFill>
                  <a:srgbClr val="464646"/>
                </a:solidFill>
                <a:latin typeface="DM Sans SemiBold" pitchFamily="34" charset="0"/>
                <a:ea typeface="DM Sans SemiBold" pitchFamily="34" charset="-122"/>
                <a:cs typeface="DM Sans SemiBold" pitchFamily="34" charset="-120"/>
              </a:rPr>
              <a:t>С чего начинается социальное служение?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4633987" y="1807815"/>
            <a:ext cx="248022" cy="155004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950" dirty="0">
                <a:solidFill>
                  <a:srgbClr val="464646"/>
                </a:solidFill>
                <a:latin typeface="DM Sans Light" pitchFamily="34" charset="0"/>
                <a:ea typeface="DM Sans Light" pitchFamily="34" charset="-122"/>
                <a:cs typeface="DM Sans Light" pitchFamily="34" charset="-120"/>
              </a:rPr>
              <a:t>02</a:t>
            </a:r>
            <a:endParaRPr lang="en-US" sz="950" dirty="0"/>
          </a:p>
        </p:txBody>
      </p:sp>
      <p:sp>
        <p:nvSpPr>
          <p:cNvPr id="7" name="Shape 5"/>
          <p:cNvSpPr/>
          <p:nvPr/>
        </p:nvSpPr>
        <p:spPr>
          <a:xfrm>
            <a:off x="4633987" y="2004268"/>
            <a:ext cx="4013895" cy="14288"/>
          </a:xfrm>
          <a:prstGeom prst="rect">
            <a:avLst/>
          </a:prstGeom>
          <a:solidFill>
            <a:srgbClr val="1C9770"/>
          </a:solidFill>
          <a:ln/>
        </p:spPr>
      </p:sp>
      <p:sp>
        <p:nvSpPr>
          <p:cNvPr id="8" name="Text 6"/>
          <p:cNvSpPr/>
          <p:nvPr/>
        </p:nvSpPr>
        <p:spPr>
          <a:xfrm>
            <a:off x="4633987" y="2094830"/>
            <a:ext cx="3228008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200" dirty="0">
                <a:solidFill>
                  <a:srgbClr val="464646"/>
                </a:solidFill>
                <a:latin typeface="DM Sans SemiBold" pitchFamily="34" charset="0"/>
                <a:ea typeface="DM Sans SemiBold" pitchFamily="34" charset="-122"/>
                <a:cs typeface="DM Sans SemiBold" pitchFamily="34" charset="-120"/>
              </a:rPr>
              <a:t>Как община находит «своё» направление?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96119" y="2505670"/>
            <a:ext cx="248022" cy="155004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950" dirty="0">
                <a:solidFill>
                  <a:srgbClr val="464646"/>
                </a:solidFill>
                <a:latin typeface="DM Sans Light" pitchFamily="34" charset="0"/>
                <a:ea typeface="DM Sans Light" pitchFamily="34" charset="-122"/>
                <a:cs typeface="DM Sans Light" pitchFamily="34" charset="-120"/>
              </a:rPr>
              <a:t>03</a:t>
            </a:r>
            <a:endParaRPr lang="en-US" sz="950" dirty="0"/>
          </a:p>
        </p:txBody>
      </p:sp>
      <p:sp>
        <p:nvSpPr>
          <p:cNvPr id="10" name="Shape 8"/>
          <p:cNvSpPr/>
          <p:nvPr/>
        </p:nvSpPr>
        <p:spPr>
          <a:xfrm>
            <a:off x="496119" y="2702123"/>
            <a:ext cx="4013895" cy="14288"/>
          </a:xfrm>
          <a:prstGeom prst="rect">
            <a:avLst/>
          </a:prstGeom>
          <a:solidFill>
            <a:srgbClr val="1C9770"/>
          </a:solidFill>
          <a:ln/>
        </p:spPr>
      </p:sp>
      <p:sp>
        <p:nvSpPr>
          <p:cNvPr id="11" name="Text 9"/>
          <p:cNvSpPr/>
          <p:nvPr/>
        </p:nvSpPr>
        <p:spPr>
          <a:xfrm>
            <a:off x="496119" y="2792685"/>
            <a:ext cx="4013895" cy="38769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200" dirty="0">
                <a:solidFill>
                  <a:srgbClr val="464646"/>
                </a:solidFill>
                <a:latin typeface="DM Sans SemiBold" pitchFamily="34" charset="0"/>
                <a:ea typeface="DM Sans SemiBold" pitchFamily="34" charset="-122"/>
                <a:cs typeface="DM Sans SemiBold" pitchFamily="34" charset="-120"/>
              </a:rPr>
              <a:t>Что отличает результативное служение от хороших намерений?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4633987" y="2505670"/>
            <a:ext cx="248022" cy="155004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950" dirty="0">
                <a:solidFill>
                  <a:srgbClr val="464646"/>
                </a:solidFill>
                <a:latin typeface="DM Sans Light" pitchFamily="34" charset="0"/>
                <a:ea typeface="DM Sans Light" pitchFamily="34" charset="-122"/>
                <a:cs typeface="DM Sans Light" pitchFamily="34" charset="-120"/>
              </a:rPr>
              <a:t>04</a:t>
            </a:r>
            <a:endParaRPr lang="en-US" sz="950" dirty="0"/>
          </a:p>
        </p:txBody>
      </p:sp>
      <p:sp>
        <p:nvSpPr>
          <p:cNvPr id="13" name="Shape 11"/>
          <p:cNvSpPr/>
          <p:nvPr/>
        </p:nvSpPr>
        <p:spPr>
          <a:xfrm>
            <a:off x="4633987" y="2702123"/>
            <a:ext cx="4013895" cy="14288"/>
          </a:xfrm>
          <a:prstGeom prst="rect">
            <a:avLst/>
          </a:prstGeom>
          <a:solidFill>
            <a:srgbClr val="1C9770"/>
          </a:solidFill>
          <a:ln/>
        </p:spPr>
      </p:sp>
      <p:sp>
        <p:nvSpPr>
          <p:cNvPr id="14" name="Text 12"/>
          <p:cNvSpPr/>
          <p:nvPr/>
        </p:nvSpPr>
        <p:spPr>
          <a:xfrm>
            <a:off x="4633987" y="2792685"/>
            <a:ext cx="4013895" cy="38769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200" dirty="0">
                <a:solidFill>
                  <a:srgbClr val="464646"/>
                </a:solidFill>
                <a:latin typeface="DM Sans SemiBold" pitchFamily="34" charset="0"/>
                <a:ea typeface="DM Sans SemiBold" pitchFamily="34" charset="-122"/>
                <a:cs typeface="DM Sans SemiBold" pitchFamily="34" charset="-120"/>
              </a:rPr>
              <a:t>Где граница между общиной и профессиональной организацией?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496119" y="3397374"/>
            <a:ext cx="248022" cy="155004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950" dirty="0">
                <a:solidFill>
                  <a:srgbClr val="464646"/>
                </a:solidFill>
                <a:latin typeface="DM Sans Light" pitchFamily="34" charset="0"/>
                <a:ea typeface="DM Sans Light" pitchFamily="34" charset="-122"/>
                <a:cs typeface="DM Sans Light" pitchFamily="34" charset="-120"/>
              </a:rPr>
              <a:t>05</a:t>
            </a:r>
            <a:endParaRPr lang="en-US" sz="950" dirty="0"/>
          </a:p>
        </p:txBody>
      </p:sp>
      <p:sp>
        <p:nvSpPr>
          <p:cNvPr id="16" name="Shape 14"/>
          <p:cNvSpPr/>
          <p:nvPr/>
        </p:nvSpPr>
        <p:spPr>
          <a:xfrm>
            <a:off x="496119" y="3593827"/>
            <a:ext cx="4013895" cy="14288"/>
          </a:xfrm>
          <a:prstGeom prst="rect">
            <a:avLst/>
          </a:prstGeom>
          <a:solidFill>
            <a:srgbClr val="1C9770"/>
          </a:solidFill>
          <a:ln/>
        </p:spPr>
      </p:sp>
      <p:sp>
        <p:nvSpPr>
          <p:cNvPr id="17" name="Text 15"/>
          <p:cNvSpPr/>
          <p:nvPr/>
        </p:nvSpPr>
        <p:spPr>
          <a:xfrm>
            <a:off x="496119" y="3684389"/>
            <a:ext cx="3192735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200" dirty="0">
                <a:solidFill>
                  <a:srgbClr val="464646"/>
                </a:solidFill>
                <a:latin typeface="DM Sans SemiBold" pitchFamily="34" charset="0"/>
                <a:ea typeface="DM Sans SemiBold" pitchFamily="34" charset="-122"/>
                <a:cs typeface="DM Sans SemiBold" pitchFamily="34" charset="-120"/>
              </a:rPr>
              <a:t>Чем АДРА может усилить наше служение?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4633987" y="3397374"/>
            <a:ext cx="248022" cy="155004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950" dirty="0">
                <a:solidFill>
                  <a:srgbClr val="464646"/>
                </a:solidFill>
                <a:latin typeface="DM Sans Light" pitchFamily="34" charset="0"/>
                <a:ea typeface="DM Sans Light" pitchFamily="34" charset="-122"/>
                <a:cs typeface="DM Sans Light" pitchFamily="34" charset="-120"/>
              </a:rPr>
              <a:t>06</a:t>
            </a:r>
            <a:endParaRPr lang="en-US" sz="950" dirty="0"/>
          </a:p>
        </p:txBody>
      </p:sp>
      <p:sp>
        <p:nvSpPr>
          <p:cNvPr id="19" name="Shape 17"/>
          <p:cNvSpPr/>
          <p:nvPr/>
        </p:nvSpPr>
        <p:spPr>
          <a:xfrm>
            <a:off x="4633987" y="3593827"/>
            <a:ext cx="4013895" cy="14288"/>
          </a:xfrm>
          <a:prstGeom prst="rect">
            <a:avLst/>
          </a:prstGeom>
          <a:solidFill>
            <a:srgbClr val="1C9770"/>
          </a:solidFill>
          <a:ln/>
        </p:spPr>
      </p:sp>
      <p:sp>
        <p:nvSpPr>
          <p:cNvPr id="20" name="Text 18"/>
          <p:cNvSpPr/>
          <p:nvPr/>
        </p:nvSpPr>
        <p:spPr>
          <a:xfrm>
            <a:off x="4633987" y="3684389"/>
            <a:ext cx="3449241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200" dirty="0">
                <a:solidFill>
                  <a:srgbClr val="464646"/>
                </a:solidFill>
                <a:latin typeface="DM Sans SemiBold" pitchFamily="34" charset="0"/>
                <a:ea typeface="DM Sans SemiBold" pitchFamily="34" charset="-122"/>
                <a:cs typeface="DM Sans SemiBold" pitchFamily="34" charset="-120"/>
              </a:rPr>
              <a:t>Каким будет наш первый шаг после встречи?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0"/>
            <a:ext cx="3429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715000" y="0"/>
            <a:ext cx="3429000" cy="5143500"/>
          </a:xfrm>
          <a:prstGeom prst="rect">
            <a:avLst/>
          </a:prstGeom>
          <a:solidFill>
            <a:srgbClr val="DFDFE0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0"/>
            <a:ext cx="3429000" cy="51435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078334" y="1314376"/>
            <a:ext cx="3558332" cy="3875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104000"/>
              </a:lnSpc>
              <a:buNone/>
            </a:pPr>
            <a:r>
              <a:rPr lang="en-US" sz="2400" dirty="0">
                <a:solidFill>
                  <a:srgbClr val="030303"/>
                </a:solidFill>
                <a:latin typeface="DM Sans SemiBold" pitchFamily="34" charset="0"/>
                <a:ea typeface="DM Sans SemiBold" pitchFamily="34" charset="-122"/>
                <a:cs typeface="DM Sans SemiBold" pitchFamily="34" charset="-120"/>
              </a:rPr>
              <a:t>Начнём разговор</a:t>
            </a:r>
            <a:endParaRPr lang="en-US" sz="2400" dirty="0"/>
          </a:p>
        </p:txBody>
      </p:sp>
      <p:sp>
        <p:nvSpPr>
          <p:cNvPr id="6" name="Text 2"/>
          <p:cNvSpPr/>
          <p:nvPr/>
        </p:nvSpPr>
        <p:spPr>
          <a:xfrm>
            <a:off x="496119" y="1887959"/>
            <a:ext cx="4722763" cy="59538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ctr">
              <a:lnSpc>
                <a:spcPct val="133000"/>
              </a:lnSpc>
              <a:buNone/>
            </a:pPr>
            <a:r>
              <a:rPr lang="en-US" sz="9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Каждый вопрос — это приглашение к честному, живому диалогу. Не существует правильных или неправильных ответов — важен ваш опыт и ваш голос.</a:t>
            </a:r>
            <a:endParaRPr lang="en-US" sz="950" dirty="0"/>
          </a:p>
        </p:txBody>
      </p:sp>
      <p:sp>
        <p:nvSpPr>
          <p:cNvPr id="7" name="Text 3"/>
          <p:cNvSpPr/>
          <p:nvPr/>
        </p:nvSpPr>
        <p:spPr>
          <a:xfrm>
            <a:off x="267519" y="2669381"/>
            <a:ext cx="5179963" cy="7752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104000"/>
              </a:lnSpc>
              <a:buNone/>
            </a:pPr>
            <a:r>
              <a:rPr lang="en-US" sz="4850" dirty="0">
                <a:solidFill>
                  <a:srgbClr val="1C9770"/>
                </a:solidFill>
                <a:latin typeface="DM Sans SemiBold" pitchFamily="34" charset="0"/>
                <a:ea typeface="DM Sans SemiBold" pitchFamily="34" charset="-122"/>
                <a:cs typeface="DM Sans SemiBold" pitchFamily="34" charset="-120"/>
              </a:rPr>
              <a:t>Вместе</a:t>
            </a:r>
            <a:endParaRPr lang="en-US" sz="4850" dirty="0"/>
          </a:p>
        </p:txBody>
      </p:sp>
      <p:sp>
        <p:nvSpPr>
          <p:cNvPr id="8" name="Text 4"/>
          <p:cNvSpPr/>
          <p:nvPr/>
        </p:nvSpPr>
        <p:spPr>
          <a:xfrm>
            <a:off x="267519" y="3630662"/>
            <a:ext cx="5179963" cy="1984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133000"/>
              </a:lnSpc>
              <a:buNone/>
            </a:pPr>
            <a:r>
              <a:rPr lang="en-US" sz="9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мы найдём путь к служению, которое действительно меняет жизни.</a:t>
            </a:r>
            <a:endParaRPr lang="en-US" sz="9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3284</TotalTime>
  <Words>434</Words>
  <Application>Microsoft Macintosh PowerPoint</Application>
  <PresentationFormat>Экран (16:9)</PresentationFormat>
  <Paragraphs>63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DM Sans Light</vt:lpstr>
      <vt:lpstr>Inter Medium</vt:lpstr>
      <vt:lpstr>Arial</vt:lpstr>
      <vt:lpstr>DM Sans SemiBold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/>
  <cp:lastModifiedBy>Alexander Leukhin</cp:lastModifiedBy>
  <cp:revision>4</cp:revision>
  <dcterms:created xsi:type="dcterms:W3CDTF">2026-06-25T11:08:38Z</dcterms:created>
  <dcterms:modified xsi:type="dcterms:W3CDTF">2026-06-27T17:53:14Z</dcterms:modified>
</cp:coreProperties>
</file>