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Kanit Light" pitchFamily="2" charset="-34"/>
      <p:regular r:id="rId23"/>
    </p:embeddedFont>
    <p:embeddedFont>
      <p:font typeface="Martel Sans" pitchFamily="2" charset="0"/>
      <p:regular r:id="rId2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Leukhin" initials="" lastIdx="1" clrIdx="0">
    <p:extLst>
      <p:ext uri="{19B8F6BF-5375-455C-9EA6-DF929625EA0E}">
        <p15:presenceInfo xmlns:p15="http://schemas.microsoft.com/office/powerpoint/2012/main" userId="S::aleukhin@adraea.org::ebb0a9a2-6946-4fc1-8b1f-78ab7d47dc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77119"/>
  </p:normalViewPr>
  <p:slideViewPr>
    <p:cSldViewPr snapToGrid="0" snapToObjects="1">
      <p:cViewPr varScale="1">
        <p:scale>
          <a:sx n="121" d="100"/>
          <a:sy n="121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6-24T12:39:22.06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01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Главная идея</a:t>
            </a:r>
          </a:p>
          <a:p>
            <a:r>
              <a:rPr lang="en" dirty="0" err="1"/>
              <a:t>DRCh</a:t>
            </a:r>
            <a:r>
              <a:rPr lang="en" dirty="0"/>
              <a:t> — </a:t>
            </a:r>
            <a:r>
              <a:rPr lang="ru-RU" dirty="0"/>
              <a:t>это не разовый проект, а </a:t>
            </a:r>
            <a:r>
              <a:rPr lang="ru-RU" b="1" dirty="0"/>
              <a:t>формирующийся глобальный подход</a:t>
            </a:r>
            <a:r>
              <a:rPr lang="ru-RU" dirty="0"/>
              <a:t>, который адаптируется под разные регионы. Суть в том, чтобы местная церковь заранее, осознанно готовила себя, своих членов и свою общину к бедствиям, а когда бедствие происходит — служила безопасно и согласованно с другими.</a:t>
            </a:r>
          </a:p>
          <a:p>
            <a:r>
              <a:rPr lang="ru-RU" dirty="0"/>
              <a:t>Документ опирается на богословскую переориентацию: вместо привычного восприятия стихийных бедствий как «актов Бога», церковь призывают являть истинный характер Бога — через сострадание, справедливость и любовь, через практическое служение пострадавшим.</a:t>
            </a:r>
          </a:p>
          <a:p>
            <a:r>
              <a:rPr lang="ru-RU" b="1" dirty="0"/>
              <a:t>Из чего состоит модель</a:t>
            </a:r>
          </a:p>
          <a:p>
            <a:r>
              <a:rPr lang="ru-RU" dirty="0"/>
              <a:t>В разных регионах повторяется один и тот же набор «строительных блоков»: ответственность и одобрение со стороны руководства церкви (через церковный совет); осознание местных рисков; готовность семей и домохозяйств; связи с соседями, общинными группами и местными властями ещё до бедствия; документ </a:t>
            </a:r>
            <a:r>
              <a:rPr lang="en" dirty="0" err="1"/>
              <a:t>ChEMP</a:t>
            </a:r>
            <a:r>
              <a:rPr lang="en" dirty="0"/>
              <a:t> (</a:t>
            </a:r>
            <a:r>
              <a:rPr lang="ru-RU" dirty="0"/>
              <a:t>Церковный план управления чрезвычайными ситуациями), фиксирующий риски, ресурсы, волонтёров, варианты реагирования и бюджеты; готовность волонтёров; безопасное реагирование по гуманитарным принципам; и обучение на опыте с улучшением планов.</a:t>
            </a:r>
          </a:p>
          <a:p>
            <a:r>
              <a:rPr lang="en" dirty="0"/>
              <a:t>ADRA Asia </a:t>
            </a:r>
            <a:r>
              <a:rPr lang="ru-RU" dirty="0"/>
              <a:t>упростила всё это до </a:t>
            </a:r>
            <a:r>
              <a:rPr lang="ru-RU" b="1" dirty="0"/>
              <a:t>четырёх шагов</a:t>
            </a:r>
            <a:r>
              <a:rPr lang="ru-RU" dirty="0"/>
              <a:t>, которые легко преподавать и повторять: </a:t>
            </a:r>
            <a:r>
              <a:rPr lang="en" b="1" dirty="0"/>
              <a:t>My Church</a:t>
            </a:r>
            <a:r>
              <a:rPr lang="en" dirty="0"/>
              <a:t> (</a:t>
            </a:r>
            <a:r>
              <a:rPr lang="ru-RU" dirty="0"/>
              <a:t>узнай свою церковь и её ресурсы), </a:t>
            </a:r>
            <a:r>
              <a:rPr lang="en" b="1" dirty="0"/>
              <a:t>My Community</a:t>
            </a:r>
            <a:r>
              <a:rPr lang="en" dirty="0"/>
              <a:t> (</a:t>
            </a:r>
            <a:r>
              <a:rPr lang="ru-RU" dirty="0"/>
              <a:t>узнай общину вокруг), </a:t>
            </a:r>
            <a:r>
              <a:rPr lang="en" b="1" dirty="0"/>
              <a:t>My Team</a:t>
            </a:r>
            <a:r>
              <a:rPr lang="en" dirty="0"/>
              <a:t> (</a:t>
            </a:r>
            <a:r>
              <a:rPr lang="ru-RU" dirty="0"/>
              <a:t>сформируй команду), </a:t>
            </a:r>
            <a:r>
              <a:rPr lang="en" b="1" dirty="0"/>
              <a:t>My Response</a:t>
            </a:r>
            <a:r>
              <a:rPr lang="en" dirty="0"/>
              <a:t> (</a:t>
            </a:r>
            <a:r>
              <a:rPr lang="ru-RU" dirty="0"/>
              <a:t>подготовь варианты реагирования). К ним добавлен пятый элемент — Психологическая первая помощь.</a:t>
            </a:r>
          </a:p>
          <a:p>
            <a:r>
              <a:rPr lang="ru-RU" b="1" dirty="0"/>
              <a:t>Историческая линия (как развивалась модель)</a:t>
            </a:r>
          </a:p>
          <a:p>
            <a:r>
              <a:rPr lang="ru-RU" dirty="0"/>
              <a:t>Документ выстраивает хронологию: начало — </a:t>
            </a:r>
            <a:r>
              <a:rPr lang="ru-RU" b="1" dirty="0"/>
              <a:t>концепт-нота </a:t>
            </a:r>
            <a:r>
              <a:rPr lang="en" b="1" dirty="0"/>
              <a:t>ADRA </a:t>
            </a:r>
            <a:r>
              <a:rPr lang="ru-RU" b="1" dirty="0"/>
              <a:t>в Южно-Тихоокеанском регионе в 2017 году</a:t>
            </a:r>
            <a:r>
              <a:rPr lang="ru-RU" dirty="0"/>
              <a:t> (идея «общецерковной ответственности» за устойчивость); затем финансируемый пилот 2018–2020 гг. в Вануату и на Соломоновых островах с упором на молодёжь и регистрацию церквей как эвакуационных центров; в 2020 году </a:t>
            </a:r>
            <a:r>
              <a:rPr lang="en" dirty="0"/>
              <a:t>ADRA </a:t>
            </a:r>
            <a:r>
              <a:rPr lang="ru-RU" dirty="0"/>
              <a:t>Австралия превратила концепт в управляемую программу с шаблонами </a:t>
            </a:r>
            <a:r>
              <a:rPr lang="en" dirty="0" err="1"/>
              <a:t>ChEMP</a:t>
            </a:r>
            <a:r>
              <a:rPr lang="en" dirty="0"/>
              <a:t> </a:t>
            </a:r>
            <a:r>
              <a:rPr lang="ru-RU" dirty="0"/>
              <a:t>и самооценкой; глобальный ответ на </a:t>
            </a:r>
            <a:r>
              <a:rPr lang="en" dirty="0"/>
              <a:t>COVID-19 (</a:t>
            </a:r>
            <a:r>
              <a:rPr lang="ru-RU" dirty="0"/>
              <a:t>рамка «</a:t>
            </a:r>
            <a:r>
              <a:rPr lang="en" dirty="0"/>
              <a:t>Stronger Together») </a:t>
            </a:r>
            <a:r>
              <a:rPr lang="ru-RU" dirty="0"/>
              <a:t>показал масштаб — 422 проекта в 96 странах, около 70% в партнёрстве с Церковью АСД. Дальше подключились богословие и гуманитарное обучение (</a:t>
            </a:r>
            <a:r>
              <a:rPr lang="en" dirty="0"/>
              <a:t>CAN DO), </a:t>
            </a:r>
            <a:r>
              <a:rPr lang="ru-RU" dirty="0"/>
              <a:t>технологическая платформа </a:t>
            </a:r>
            <a:r>
              <a:rPr lang="en" dirty="0"/>
              <a:t>Safe n Redi, </a:t>
            </a:r>
            <a:r>
              <a:rPr lang="ru-RU" dirty="0"/>
              <a:t>страновой пример Фиджи, </a:t>
            </a:r>
            <a:r>
              <a:rPr lang="ru-RU" dirty="0" err="1"/>
              <a:t>контекстуализация</a:t>
            </a:r>
            <a:r>
              <a:rPr lang="ru-RU" dirty="0"/>
              <a:t> в Индонезии (модель в стране с мусульманским большинством, где АСД — меньшинство), молодёжные симуляции (</a:t>
            </a:r>
            <a:r>
              <a:rPr lang="en" dirty="0"/>
              <a:t>Pathfinders), </a:t>
            </a:r>
            <a:r>
              <a:rPr lang="ru-RU" dirty="0"/>
              <a:t>а также инструменты для волонтёров и </a:t>
            </a:r>
            <a:r>
              <a:rPr lang="en" dirty="0"/>
              <a:t>MHPSS (</a:t>
            </a:r>
            <a:r>
              <a:rPr lang="ru-RU" dirty="0"/>
              <a:t>психическое здоровье и психосоциальная поддержка).</a:t>
            </a:r>
          </a:p>
          <a:p>
            <a:r>
              <a:rPr lang="ru-RU" b="1" dirty="0"/>
              <a:t>Стратегическая привязка</a:t>
            </a:r>
          </a:p>
          <a:p>
            <a:r>
              <a:rPr lang="ru-RU" dirty="0"/>
              <a:t>Модель вписывают в </a:t>
            </a:r>
            <a:r>
              <a:rPr lang="ru-RU" b="1" dirty="0"/>
              <a:t>Глобальную стратегическую рамку </a:t>
            </a:r>
            <a:r>
              <a:rPr lang="en" b="1" dirty="0"/>
              <a:t>ADRA </a:t>
            </a:r>
            <a:r>
              <a:rPr lang="ru-RU" b="1" dirty="0"/>
              <a:t>на 2023–2028</a:t>
            </a:r>
            <a:r>
              <a:rPr lang="ru-RU" dirty="0"/>
              <a:t> по четырём направлениям — </a:t>
            </a:r>
            <a:r>
              <a:rPr lang="en" dirty="0"/>
              <a:t>Faith, Program, People, Funds — </a:t>
            </a:r>
            <a:r>
              <a:rPr lang="ru-RU" dirty="0"/>
              <a:t>а также в процессы </a:t>
            </a:r>
            <a:r>
              <a:rPr lang="en" dirty="0"/>
              <a:t>Reimagining the Network (RTN) </a:t>
            </a:r>
            <a:r>
              <a:rPr lang="ru-RU" dirty="0"/>
              <a:t>и в инициативу </a:t>
            </a:r>
            <a:r>
              <a:rPr lang="en" dirty="0"/>
              <a:t>OneVoice27. </a:t>
            </a:r>
            <a:r>
              <a:rPr lang="ru-RU" dirty="0"/>
              <a:t>Аргумент: церкви закрывают «последнюю милю» гуманитарного доступа, поскольку знают, кто наиболее уязвим, кому доверяют и как безопасно дойти до людей.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5585" y="658085"/>
            <a:ext cx="515369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Церковь, готовая к кризису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291135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Disaster Ready Church (DRCh)</a:t>
            </a: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программа АДРА по подготовке поместной церкви к чрезвычайным ситуациям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904232"/>
            <a:ext cx="1147837" cy="266402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6" name="Text 3"/>
          <p:cNvSpPr/>
          <p:nvPr/>
        </p:nvSpPr>
        <p:spPr>
          <a:xfrm>
            <a:off x="581174" y="2946722"/>
            <a:ext cx="1434926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ЗНАЙ СВОЙ РИСК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1714798" y="2904232"/>
            <a:ext cx="1439019" cy="266402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8" name="Text 5"/>
          <p:cNvSpPr/>
          <p:nvPr/>
        </p:nvSpPr>
        <p:spPr>
          <a:xfrm>
            <a:off x="1799853" y="2946722"/>
            <a:ext cx="172610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ЗНАЙ СВОИХ СОСЕДЕЙ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3224659" y="2904232"/>
            <a:ext cx="1314450" cy="266402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10" name="Text 7"/>
          <p:cNvSpPr/>
          <p:nvPr/>
        </p:nvSpPr>
        <p:spPr>
          <a:xfrm>
            <a:off x="3309714" y="2946722"/>
            <a:ext cx="160153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ПОДГОТОВЬ ЛЮДЕЙ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496119" y="3241477"/>
            <a:ext cx="1284833" cy="266402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12" name="Text 9"/>
          <p:cNvSpPr/>
          <p:nvPr/>
        </p:nvSpPr>
        <p:spPr>
          <a:xfrm>
            <a:off x="581174" y="3283967"/>
            <a:ext cx="157192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СЛУЖИ БЕЗОПАСНО</a:t>
            </a:r>
            <a:endParaRPr lang="en-US" sz="8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EEE36-3B5B-E0B7-50EE-9A6A321A5175}"/>
              </a:ext>
            </a:extLst>
          </p:cNvPr>
          <p:cNvSpPr txBox="1"/>
          <p:nvPr/>
        </p:nvSpPr>
        <p:spPr>
          <a:xfrm>
            <a:off x="496119" y="137293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Как подготовить вашу общину к кризису. Практическое руководство от АДРА для местных общин, сталкивающихся с последствиями стихийных бедствий и вооружённых конфликтов.</a:t>
            </a:r>
            <a:endParaRPr lang="ru-RU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8112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Сквозной навык: Психологическая первая помощь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267519" y="1777603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Пять целей PFA: </a:t>
            </a:r>
            <a:r>
              <a:rPr lang="en-US" sz="11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безопасность · спокойствие · связь с близкими · чувство контроля · надежда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2163887"/>
            <a:ext cx="8151763" cy="1506810"/>
          </a:xfrm>
          <a:prstGeom prst="roundRect">
            <a:avLst>
              <a:gd name="adj" fmla="val 3952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00881" y="2168649"/>
            <a:ext cx="2714030" cy="1497285"/>
          </a:xfrm>
          <a:prstGeom prst="rect">
            <a:avLst/>
          </a:prstGeom>
          <a:solidFill>
            <a:srgbClr val="DFECE9"/>
          </a:solidFill>
          <a:ln/>
        </p:spPr>
      </p:sp>
      <p:sp>
        <p:nvSpPr>
          <p:cNvPr id="6" name="Text 4"/>
          <p:cNvSpPr/>
          <p:nvPr/>
        </p:nvSpPr>
        <p:spPr>
          <a:xfrm>
            <a:off x="642640" y="23104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СМОТРИ (Look)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42640" y="2616919"/>
            <a:ext cx="221791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Обеспечь безопасность. Оцени обстановку и определи, кому нужна помощь прямо сейчас.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3214911" y="2168649"/>
            <a:ext cx="2714104" cy="1497285"/>
          </a:xfrm>
          <a:prstGeom prst="rect">
            <a:avLst/>
          </a:prstGeom>
          <a:solidFill>
            <a:srgbClr val="DFECE9"/>
          </a:solidFill>
          <a:ln/>
        </p:spPr>
      </p:sp>
      <p:sp>
        <p:nvSpPr>
          <p:cNvPr id="9" name="Shape 7"/>
          <p:cNvSpPr/>
          <p:nvPr/>
        </p:nvSpPr>
        <p:spPr>
          <a:xfrm>
            <a:off x="3214911" y="2168649"/>
            <a:ext cx="19050" cy="1497285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10" name="Text 8"/>
          <p:cNvSpPr/>
          <p:nvPr/>
        </p:nvSpPr>
        <p:spPr>
          <a:xfrm>
            <a:off x="3569271" y="23104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СЛУШАЙ (Listen)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3569271" y="2616919"/>
            <a:ext cx="2005385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Слушай внимательно, выяви нужды. Не поучай — дай человеку быть услышанным и понятым.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3037731" y="2740075"/>
            <a:ext cx="354360" cy="354360"/>
          </a:xfrm>
          <a:prstGeom prst="roundRect">
            <a:avLst>
              <a:gd name="adj" fmla="val 16803"/>
            </a:avLst>
          </a:prstGeom>
          <a:solidFill>
            <a:srgbClr val="FFFFFF"/>
          </a:solidFill>
          <a:ln w="19050">
            <a:solidFill>
              <a:srgbClr val="C5D2CF"/>
            </a:solidFill>
            <a:prstDash val="solid"/>
          </a:ln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6284" y="2828627"/>
            <a:ext cx="177180" cy="177180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5929015" y="2168649"/>
            <a:ext cx="2714104" cy="1497285"/>
          </a:xfrm>
          <a:prstGeom prst="rect">
            <a:avLst/>
          </a:prstGeom>
          <a:solidFill>
            <a:srgbClr val="DFECE9"/>
          </a:solidFill>
          <a:ln/>
        </p:spPr>
      </p:sp>
      <p:sp>
        <p:nvSpPr>
          <p:cNvPr id="15" name="Shape 12"/>
          <p:cNvSpPr/>
          <p:nvPr/>
        </p:nvSpPr>
        <p:spPr>
          <a:xfrm>
            <a:off x="5929015" y="2168649"/>
            <a:ext cx="19050" cy="1497285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16" name="Text 13"/>
          <p:cNvSpPr/>
          <p:nvPr/>
        </p:nvSpPr>
        <p:spPr>
          <a:xfrm>
            <a:off x="6283375" y="23104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СОЕДИНЯЙ (Link)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6283375" y="2616919"/>
            <a:ext cx="221798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Свяжи с нужными ресурсами и специалистами. Признавай пределы своей компетенции.</a:t>
            </a:r>
            <a:endParaRPr lang="en-US" sz="1100" dirty="0"/>
          </a:p>
        </p:txBody>
      </p:sp>
      <p:sp>
        <p:nvSpPr>
          <p:cNvPr id="18" name="Shape 15"/>
          <p:cNvSpPr/>
          <p:nvPr/>
        </p:nvSpPr>
        <p:spPr>
          <a:xfrm>
            <a:off x="5751835" y="2740075"/>
            <a:ext cx="354360" cy="354360"/>
          </a:xfrm>
          <a:prstGeom prst="roundRect">
            <a:avLst>
              <a:gd name="adj" fmla="val 16803"/>
            </a:avLst>
          </a:prstGeom>
          <a:solidFill>
            <a:srgbClr val="FFFFFF"/>
          </a:solidFill>
          <a:ln w="19050">
            <a:solidFill>
              <a:srgbClr val="C5D2CF"/>
            </a:solidFill>
            <a:prstDash val="solid"/>
          </a:ln>
        </p:spPr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0388" y="2828627"/>
            <a:ext cx="177180" cy="177180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708720" y="3989636"/>
            <a:ext cx="839636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Так церковь становится «руками и ногами Иисуса» — конкретной любовью в момент боли.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393502"/>
            <a:ext cx="3479527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Структура управления</a:t>
            </a:r>
            <a:endParaRPr lang="en-US" sz="2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2" y="966713"/>
            <a:ext cx="3685952" cy="36859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11750" y="1251868"/>
            <a:ext cx="3685952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Структура управления переводит инициативу из «энтузиазма одиночек» в </a:t>
            </a:r>
            <a:r>
              <a:rPr lang="en-US" sz="850" dirty="0">
                <a:solidFill>
                  <a:srgbClr val="1A7A4A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системное управление церкви</a:t>
            </a: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8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1750" y="1664717"/>
            <a:ext cx="1799704" cy="12907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528518" y="1738908"/>
            <a:ext cx="16609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4836765" y="2097732"/>
            <a:ext cx="1384399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Церковный совет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4836765" y="2357214"/>
            <a:ext cx="1549673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Принимает программу, несёт высшую ответственность.</a:t>
            </a:r>
            <a:endParaRPr lang="en-US" sz="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7923" y="1664717"/>
            <a:ext cx="1799779" cy="12907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14766" y="1738908"/>
            <a:ext cx="16609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722938" y="2097732"/>
            <a:ext cx="1384399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Комитет по ЧС (EMC)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6722938" y="2357214"/>
            <a:ext cx="1549747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Стратегический орган. Держит ChEMP живым и актуальным.</a:t>
            </a:r>
            <a:endParaRPr lang="en-US" sz="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1750" y="3041972"/>
            <a:ext cx="1799704" cy="130604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528518" y="3116163"/>
            <a:ext cx="16609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1300" dirty="0"/>
          </a:p>
        </p:txBody>
      </p:sp>
      <p:sp>
        <p:nvSpPr>
          <p:cNvPr id="15" name="Text 9"/>
          <p:cNvSpPr/>
          <p:nvPr/>
        </p:nvSpPr>
        <p:spPr>
          <a:xfrm>
            <a:off x="4836765" y="3474988"/>
            <a:ext cx="1549673" cy="3460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Команда реагирования (ERT)</a:t>
            </a:r>
            <a:endParaRPr lang="en-US" sz="1050" dirty="0"/>
          </a:p>
        </p:txBody>
      </p:sp>
      <p:sp>
        <p:nvSpPr>
          <p:cNvPr id="16" name="Text 10"/>
          <p:cNvSpPr/>
          <p:nvPr/>
        </p:nvSpPr>
        <p:spPr>
          <a:xfrm>
            <a:off x="4836765" y="3907482"/>
            <a:ext cx="1549673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Оперативно действует в момент бедствия.</a:t>
            </a:r>
            <a:endParaRPr lang="en-US" sz="8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7923" y="3041972"/>
            <a:ext cx="1799779" cy="130604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414766" y="3116163"/>
            <a:ext cx="16609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1300" dirty="0"/>
          </a:p>
        </p:txBody>
      </p:sp>
      <p:sp>
        <p:nvSpPr>
          <p:cNvPr id="19" name="Text 12"/>
          <p:cNvSpPr/>
          <p:nvPr/>
        </p:nvSpPr>
        <p:spPr>
          <a:xfrm>
            <a:off x="6722938" y="3474988"/>
            <a:ext cx="1384399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АДРА</a:t>
            </a:r>
            <a:endParaRPr lang="en-US" sz="1050" dirty="0"/>
          </a:p>
        </p:txBody>
      </p:sp>
      <p:sp>
        <p:nvSpPr>
          <p:cNvPr id="20" name="Text 13"/>
          <p:cNvSpPr/>
          <p:nvPr/>
        </p:nvSpPr>
        <p:spPr>
          <a:xfrm>
            <a:off x="6722938" y="3734470"/>
            <a:ext cx="1549747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Техническая поддержка, обучение, связь с глобальной сетью.</a:t>
            </a:r>
            <a:endParaRPr lang="en-US" sz="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9174"/>
            <a:ext cx="4890864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Дорожная карта из 6 шагов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496119" y="2515567"/>
            <a:ext cx="8151763" cy="14288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4" name="Shape 2"/>
          <p:cNvSpPr/>
          <p:nvPr/>
        </p:nvSpPr>
        <p:spPr>
          <a:xfrm>
            <a:off x="1597819" y="2116857"/>
            <a:ext cx="14288" cy="398711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5" name="Shape 3"/>
          <p:cNvSpPr/>
          <p:nvPr/>
        </p:nvSpPr>
        <p:spPr>
          <a:xfrm>
            <a:off x="1455465" y="2366070"/>
            <a:ext cx="298996" cy="298996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505285" y="2390998"/>
            <a:ext cx="1993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74353" y="1083618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1. Решение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29022" y="1366019"/>
            <a:ext cx="1951955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Вынести на церковный совет, получить официальную поддержку</a:t>
            </a:r>
            <a:endParaRPr lang="en-US" sz="1000" dirty="0"/>
          </a:p>
        </p:txBody>
      </p:sp>
      <p:sp>
        <p:nvSpPr>
          <p:cNvPr id="9" name="Shape 7"/>
          <p:cNvSpPr/>
          <p:nvPr/>
        </p:nvSpPr>
        <p:spPr>
          <a:xfrm>
            <a:off x="2784649" y="2515567"/>
            <a:ext cx="14288" cy="398711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10" name="Shape 8"/>
          <p:cNvSpPr/>
          <p:nvPr/>
        </p:nvSpPr>
        <p:spPr>
          <a:xfrm>
            <a:off x="2642295" y="2366070"/>
            <a:ext cx="298996" cy="298996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692115" y="2390998"/>
            <a:ext cx="1993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961108" y="3047181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2. Комитет EMC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1815778" y="3329583"/>
            <a:ext cx="1952030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Создать и утвердить Комитет по управлению ЧС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3971404" y="2116857"/>
            <a:ext cx="14288" cy="398711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15" name="Shape 13"/>
          <p:cNvSpPr/>
          <p:nvPr/>
        </p:nvSpPr>
        <p:spPr>
          <a:xfrm>
            <a:off x="3829050" y="2366070"/>
            <a:ext cx="298996" cy="298996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878870" y="2390998"/>
            <a:ext cx="1993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3147864" y="1083618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3. АДРА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3002533" y="1366019"/>
            <a:ext cx="1952030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Связаться с АДРА своей страны: обучение, стандарты, координация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5158234" y="2515567"/>
            <a:ext cx="14288" cy="398711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20" name="Shape 18"/>
          <p:cNvSpPr/>
          <p:nvPr/>
        </p:nvSpPr>
        <p:spPr>
          <a:xfrm>
            <a:off x="5015880" y="2366070"/>
            <a:ext cx="298996" cy="298996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065700" y="2390998"/>
            <a:ext cx="1993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4334694" y="3047181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4. ChEMP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4189363" y="3329583"/>
            <a:ext cx="1952030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Пройти 4 шага и составить план управления ЧС церкви</a:t>
            </a:r>
            <a:endParaRPr lang="en-US" sz="1000" dirty="0"/>
          </a:p>
        </p:txBody>
      </p:sp>
      <p:sp>
        <p:nvSpPr>
          <p:cNvPr id="24" name="Shape 22"/>
          <p:cNvSpPr/>
          <p:nvPr/>
        </p:nvSpPr>
        <p:spPr>
          <a:xfrm>
            <a:off x="6344989" y="2116857"/>
            <a:ext cx="14288" cy="398711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25" name="Shape 23"/>
          <p:cNvSpPr/>
          <p:nvPr/>
        </p:nvSpPr>
        <p:spPr>
          <a:xfrm>
            <a:off x="6202635" y="2366070"/>
            <a:ext cx="298996" cy="298996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252456" y="2390998"/>
            <a:ext cx="1993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5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5521449" y="1083618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5. Обучение ERT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5376118" y="1366019"/>
            <a:ext cx="1952030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Сформировать команду, провести симуляцию и учение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7531819" y="2515567"/>
            <a:ext cx="14288" cy="398711"/>
          </a:xfrm>
          <a:prstGeom prst="roundRect">
            <a:avLst>
              <a:gd name="adj" fmla="val 390684"/>
            </a:avLst>
          </a:prstGeom>
          <a:solidFill>
            <a:srgbClr val="C5D2CF"/>
          </a:solidFill>
          <a:ln/>
        </p:spPr>
      </p:sp>
      <p:sp>
        <p:nvSpPr>
          <p:cNvPr id="30" name="Shape 28"/>
          <p:cNvSpPr/>
          <p:nvPr/>
        </p:nvSpPr>
        <p:spPr>
          <a:xfrm>
            <a:off x="7389465" y="2366070"/>
            <a:ext cx="298996" cy="298996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439285" y="2390998"/>
            <a:ext cx="1993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6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6708279" y="3047181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6. Улучшение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562948" y="3329583"/>
            <a:ext cx="1952030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Регулярно обновлять план и повышать уровень готовности</a:t>
            </a:r>
            <a:endParaRPr lang="en-US" sz="1000" dirty="0"/>
          </a:p>
        </p:txBody>
      </p:sp>
      <p:sp>
        <p:nvSpPr>
          <p:cNvPr id="34" name="Shape 32"/>
          <p:cNvSpPr/>
          <p:nvPr/>
        </p:nvSpPr>
        <p:spPr>
          <a:xfrm>
            <a:off x="496119" y="4087639"/>
            <a:ext cx="8151763" cy="496491"/>
          </a:xfrm>
          <a:prstGeom prst="roundRect">
            <a:avLst>
              <a:gd name="adj" fmla="val 11243"/>
            </a:avLst>
          </a:prstGeom>
          <a:solidFill>
            <a:srgbClr val="B6FCB8"/>
          </a:solidFill>
          <a:ln/>
        </p:spPr>
      </p:sp>
      <p:pic>
        <p:nvPicPr>
          <p:cNvPr id="3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2" y="4275534"/>
            <a:ext cx="166092" cy="132904"/>
          </a:xfrm>
          <a:prstGeom prst="rect">
            <a:avLst/>
          </a:prstGeom>
        </p:spPr>
      </p:pic>
      <p:sp>
        <p:nvSpPr>
          <p:cNvPr id="36" name="Text 33"/>
          <p:cNvSpPr/>
          <p:nvPr/>
        </p:nvSpPr>
        <p:spPr>
          <a:xfrm>
            <a:off x="928018" y="4232895"/>
            <a:ext cx="8044160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Эта дорожная карта — ваш практический следующий шаг от намерения к действию.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5875" y="405929"/>
            <a:ext cx="477276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Формат запуска: 2-дневный </a:t>
            </a:r>
            <a:r>
              <a:rPr lang="ru-RU" sz="18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обучающий семинар</a:t>
            </a:r>
            <a:endParaRPr lang="en-US" sz="1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1581224"/>
            <a:ext cx="4190628" cy="23746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3586" y="857176"/>
            <a:ext cx="2149227" cy="254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Проверенная модель запуска программы (опыт АДРА Европа / Португалия):</a:t>
            </a:r>
            <a:endParaRPr lang="en-US" sz="750" dirty="0"/>
          </a:p>
        </p:txBody>
      </p:sp>
      <p:sp>
        <p:nvSpPr>
          <p:cNvPr id="5" name="Shape 2"/>
          <p:cNvSpPr/>
          <p:nvPr/>
        </p:nvSpPr>
        <p:spPr>
          <a:xfrm>
            <a:off x="6781056" y="1183928"/>
            <a:ext cx="14288" cy="2992041"/>
          </a:xfrm>
          <a:prstGeom prst="roundRect">
            <a:avLst>
              <a:gd name="adj" fmla="val 279990"/>
            </a:avLst>
          </a:prstGeom>
          <a:solidFill>
            <a:srgbClr val="C5D2CF"/>
          </a:solidFill>
          <a:ln/>
        </p:spPr>
      </p:sp>
      <p:sp>
        <p:nvSpPr>
          <p:cNvPr id="6" name="Shape 3"/>
          <p:cNvSpPr/>
          <p:nvPr/>
        </p:nvSpPr>
        <p:spPr>
          <a:xfrm>
            <a:off x="5699299" y="1183928"/>
            <a:ext cx="1074613" cy="1432024"/>
          </a:xfrm>
          <a:prstGeom prst="rect">
            <a:avLst/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799311" y="1283940"/>
            <a:ext cx="879351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День 1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5799311" y="1496764"/>
            <a:ext cx="879351" cy="10191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11000"/>
              </a:lnSpc>
              <a:buNone/>
            </a:pPr>
            <a:r>
              <a:rPr lang="en-US" sz="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Введение в реагирование на бедствия · Кодекс поведения · Шаг 1 «Моя церковь» · Шаг 2 «Моя община» · Шаг 3 «Моя команда»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6802487" y="2743944"/>
            <a:ext cx="1074613" cy="1432024"/>
          </a:xfrm>
          <a:prstGeom prst="rect">
            <a:avLst/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897737" y="2843957"/>
            <a:ext cx="879351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День 2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6897737" y="3056781"/>
            <a:ext cx="879351" cy="10191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Духовное размышление · Шаг 4 «Мой отклик» · План ChEMP · Координация с АДРА · Обратная связь</a:t>
            </a:r>
            <a:endParaRPr lang="en-US" sz="750" dirty="0"/>
          </a:p>
        </p:txBody>
      </p:sp>
      <p:sp>
        <p:nvSpPr>
          <p:cNvPr id="12" name="Shape 9"/>
          <p:cNvSpPr/>
          <p:nvPr/>
        </p:nvSpPr>
        <p:spPr>
          <a:xfrm>
            <a:off x="5713586" y="4247927"/>
            <a:ext cx="2149227" cy="417612"/>
          </a:xfrm>
          <a:prstGeom prst="roundRect">
            <a:avLst>
              <a:gd name="adj" fmla="val 9579"/>
            </a:avLst>
          </a:prstGeom>
          <a:solidFill>
            <a:srgbClr val="B6D6FC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36" y="4369371"/>
            <a:ext cx="119062" cy="952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023149" y="4329336"/>
            <a:ext cx="1744414" cy="254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Подходит для церковного актива, молодёжи и следопытов.</a:t>
            </a:r>
            <a:endParaRPr lang="en-US" sz="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23652"/>
            <a:ext cx="5134198" cy="35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Российский контекст и молодёжь</a:t>
            </a:r>
            <a:endParaRPr lang="en-US" sz="2250" dirty="0"/>
          </a:p>
        </p:txBody>
      </p:sp>
      <p:sp>
        <p:nvSpPr>
          <p:cNvPr id="4" name="Shape 1"/>
          <p:cNvSpPr/>
          <p:nvPr/>
        </p:nvSpPr>
        <p:spPr>
          <a:xfrm>
            <a:off x="3925119" y="1023938"/>
            <a:ext cx="4722763" cy="828824"/>
          </a:xfrm>
          <a:prstGeom prst="roundRect">
            <a:avLst>
              <a:gd name="adj" fmla="val 5837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54525" y="1153344"/>
            <a:ext cx="1902247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🇷🇺</a:t>
            </a: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От церкви к сообществу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4054525" y="1389385"/>
            <a:ext cx="4463951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 России программа расширяется как «Сообщество, готовое к бедствию» — охватывает местные общины, церкви и приходы, не только адвентистские.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3925119" y="1946300"/>
            <a:ext cx="4722763" cy="828824"/>
          </a:xfrm>
          <a:prstGeom prst="roundRect">
            <a:avLst>
              <a:gd name="adj" fmla="val 5837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54525" y="2075706"/>
            <a:ext cx="1439763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📍</a:t>
            </a: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Стратегия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054525" y="2311747"/>
            <a:ext cx="4463951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Начинаем с адвентистской церкви — затем масштабируем шире на всё сообщество.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3925119" y="2868662"/>
            <a:ext cx="4722763" cy="828824"/>
          </a:xfrm>
          <a:prstGeom prst="roundRect">
            <a:avLst>
              <a:gd name="adj" fmla="val 5837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54525" y="2998068"/>
            <a:ext cx="1886471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🏕️</a:t>
            </a: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Следопыты и молодёжь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4054525" y="3234110"/>
            <a:ext cx="4463951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Ключевые участники программы: симуляции, картирование территории, волонтёрство — реальные навыки с ранних лет.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3925119" y="3791024"/>
            <a:ext cx="4722763" cy="828824"/>
          </a:xfrm>
          <a:prstGeom prst="roundRect">
            <a:avLst>
              <a:gd name="adj" fmla="val 5837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54525" y="3920430"/>
            <a:ext cx="1918320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📅</a:t>
            </a: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Апробация — </a:t>
            </a:r>
            <a:r>
              <a:rPr lang="en-US" sz="1100" dirty="0" err="1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июль</a:t>
            </a:r>
            <a:r>
              <a:rPr lang="ru-RU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-октябрь</a:t>
            </a: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2026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4054525" y="4156472"/>
            <a:ext cx="4463951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Материалы проходят полевую проверку в лагере следопытов. Результаты улучшат программу для всей России.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64716"/>
            <a:ext cx="1675656" cy="266402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507206"/>
            <a:ext cx="1962745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СТАТИСТИКА ГОТОВНОСТИ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87822"/>
            <a:ext cx="647134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Почему готовность меняет исходы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514252"/>
            <a:ext cx="398725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72ч</a:t>
            </a:r>
            <a:endParaRPr lang="en-US" sz="3650" dirty="0"/>
          </a:p>
        </p:txBody>
      </p:sp>
      <p:sp>
        <p:nvSpPr>
          <p:cNvPr id="6" name="Text 4"/>
          <p:cNvSpPr/>
          <p:nvPr/>
        </p:nvSpPr>
        <p:spPr>
          <a:xfrm>
            <a:off x="1603697" y="215919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Критическое окно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96119" y="2465710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Первые 72 часа после бедствия — самые решающие. Церковь на месте реагирует быстрее всех.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660553" y="1514252"/>
            <a:ext cx="3987329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8</a:t>
            </a:r>
            <a:endParaRPr lang="en-US" sz="3650" dirty="0"/>
          </a:p>
        </p:txBody>
      </p:sp>
      <p:sp>
        <p:nvSpPr>
          <p:cNvPr id="9" name="Text 7"/>
          <p:cNvSpPr/>
          <p:nvPr/>
        </p:nvSpPr>
        <p:spPr>
          <a:xfrm>
            <a:off x="5768206" y="215919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Блоков модели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660553" y="2465710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Восемь взаимосвязанных элементов, которые делают церковь системно готовой.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496119" y="3273698"/>
            <a:ext cx="398725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3650" dirty="0"/>
          </a:p>
        </p:txBody>
      </p:sp>
      <p:sp>
        <p:nvSpPr>
          <p:cNvPr id="12" name="Text 10"/>
          <p:cNvSpPr/>
          <p:nvPr/>
        </p:nvSpPr>
        <p:spPr>
          <a:xfrm>
            <a:off x="1603697" y="3918645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Шага ChEMP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496119" y="4225156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Простых шага, которые превращают намерение в работающий план церкви.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4660553" y="3273698"/>
            <a:ext cx="3987329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3650" dirty="0"/>
          </a:p>
        </p:txBody>
      </p:sp>
      <p:sp>
        <p:nvSpPr>
          <p:cNvPr id="15" name="Text 13"/>
          <p:cNvSpPr/>
          <p:nvPr/>
        </p:nvSpPr>
        <p:spPr>
          <a:xfrm>
            <a:off x="5768206" y="3918645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Дня воркшопа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660553" y="4225156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Всего два дня обучения, чтобы запустить программу в любой церкви.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28848"/>
            <a:ext cx="491586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Начни с одного шага уже сейчас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3925119" y="916781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01</a:t>
            </a:r>
            <a:endParaRPr lang="en-US" sz="850" dirty="0"/>
          </a:p>
        </p:txBody>
      </p:sp>
      <p:sp>
        <p:nvSpPr>
          <p:cNvPr id="5" name="Shape 2"/>
          <p:cNvSpPr/>
          <p:nvPr/>
        </p:nvSpPr>
        <p:spPr>
          <a:xfrm>
            <a:off x="3925119" y="1094408"/>
            <a:ext cx="4722763" cy="14288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6" name="Text 3"/>
          <p:cNvSpPr/>
          <p:nvPr/>
        </p:nvSpPr>
        <p:spPr>
          <a:xfrm>
            <a:off x="3925119" y="1179463"/>
            <a:ext cx="3166839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Вынеси тему на ближайший церковный совет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3925119" y="1409923"/>
            <a:ext cx="472276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Готовность к бедствию — это служение, достойное официального решения.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3925119" y="1746945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02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3925119" y="1924571"/>
            <a:ext cx="4722763" cy="14288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0" name="Text 7"/>
          <p:cNvSpPr/>
          <p:nvPr/>
        </p:nvSpPr>
        <p:spPr>
          <a:xfrm>
            <a:off x="3925119" y="2009626"/>
            <a:ext cx="3823097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Назначь ответственного, собери инициативную группу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3925119" y="2240087"/>
            <a:ext cx="472276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Даже 3–5 человек — достаточное начало для движения вперёд.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3925119" y="2577108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03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3925119" y="2754734"/>
            <a:ext cx="4722763" cy="14288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4" name="Text 11"/>
          <p:cNvSpPr/>
          <p:nvPr/>
        </p:nvSpPr>
        <p:spPr>
          <a:xfrm>
            <a:off x="3925119" y="2839789"/>
            <a:ext cx="259556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Начни с Шага 1 — узнай свою церковь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3925119" y="3070250"/>
            <a:ext cx="472276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Заполни анкету навыков, составь карту ресурсов и уязвимых членов.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3925119" y="3407271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04</a:t>
            </a:r>
            <a:endParaRPr lang="en-US" sz="850" dirty="0"/>
          </a:p>
        </p:txBody>
      </p:sp>
      <p:sp>
        <p:nvSpPr>
          <p:cNvPr id="17" name="Shape 14"/>
          <p:cNvSpPr/>
          <p:nvPr/>
        </p:nvSpPr>
        <p:spPr>
          <a:xfrm>
            <a:off x="3925119" y="3584897"/>
            <a:ext cx="4722763" cy="14288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8" name="Text 15"/>
          <p:cNvSpPr/>
          <p:nvPr/>
        </p:nvSpPr>
        <p:spPr>
          <a:xfrm>
            <a:off x="3925119" y="3669953"/>
            <a:ext cx="2973288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Свяжись с АДРА для обучения и поддержки</a:t>
            </a:r>
            <a:endParaRPr lang="en-US" sz="1100" dirty="0"/>
          </a:p>
        </p:txBody>
      </p:sp>
      <p:sp>
        <p:nvSpPr>
          <p:cNvPr id="19" name="Text 16"/>
          <p:cNvSpPr/>
          <p:nvPr/>
        </p:nvSpPr>
        <p:spPr>
          <a:xfrm>
            <a:off x="3925119" y="3900413"/>
            <a:ext cx="472276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Вы не одни — глобальная сеть АДРА готова помочь в каждом шаге.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4094559" y="4349874"/>
            <a:ext cx="5010522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Готовая церковь — это церковь, являющая Божью любовь делом.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91864"/>
            <a:ext cx="3835226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Почему это важно</a:t>
            </a:r>
            <a:endParaRPr lang="en-US" sz="2650" dirty="0"/>
          </a:p>
        </p:txBody>
      </p:sp>
      <p:sp>
        <p:nvSpPr>
          <p:cNvPr id="4" name="Shape 1"/>
          <p:cNvSpPr/>
          <p:nvPr/>
        </p:nvSpPr>
        <p:spPr>
          <a:xfrm>
            <a:off x="496119" y="1007343"/>
            <a:ext cx="2297013" cy="1623566"/>
          </a:xfrm>
          <a:prstGeom prst="roundRect">
            <a:avLst>
              <a:gd name="adj" fmla="val 3495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943" y="1147167"/>
            <a:ext cx="185655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🌊</a:t>
            </a: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Бедствия внезапны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35943" y="1435522"/>
            <a:ext cx="2017365" cy="8444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Землетрясения, наводнения, пожары, аварии, конфликты — они случаются без предупреждения.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2921868" y="1007343"/>
            <a:ext cx="2297013" cy="1623566"/>
          </a:xfrm>
          <a:prstGeom prst="roundRect">
            <a:avLst>
              <a:gd name="adj" fmla="val 3495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61692" y="1147167"/>
            <a:ext cx="2017365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🏛️</a:t>
            </a: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Государство не справляется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3061692" y="1646634"/>
            <a:ext cx="2017365" cy="8444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Церковь находится на «последней миле» — там, куда официальная помощь не всегда доходит вовремя.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496119" y="2759646"/>
            <a:ext cx="4722763" cy="990228"/>
          </a:xfrm>
          <a:prstGeom prst="roundRect">
            <a:avLst>
              <a:gd name="adj" fmla="val 5731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943" y="2899470"/>
            <a:ext cx="2027188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❤️</a:t>
            </a:r>
            <a:r>
              <a:rPr lang="en-US" sz="1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Церковь знает людей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35943" y="3187824"/>
            <a:ext cx="4443115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Кто рядом уязвим, кому доверяют, как добраться — это уникальный ресурс церкви.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98748" y="4039642"/>
            <a:ext cx="4520133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Вопрос не «случится ли кризис», а «будем ли мы готовы послужить, когда он наступит».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411956"/>
            <a:ext cx="4560987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Что такое Disaster Ready Church</a:t>
            </a:r>
            <a:endParaRPr lang="en-US" sz="2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2" y="985168"/>
            <a:ext cx="4872782" cy="27612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98579" y="1971377"/>
            <a:ext cx="2499122" cy="7887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DRCh</a:t>
            </a: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это поместная церковь, которая </a:t>
            </a:r>
            <a:r>
              <a:rPr lang="en-US" sz="850" dirty="0">
                <a:solidFill>
                  <a:srgbClr val="1A7A4A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осознанно готовит себя, своих членов и свою общину</a:t>
            </a: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ещё до бедствия, а затем служит безопасно и согласованно, когда бедствие наступает.</a:t>
            </a:r>
            <a:endParaRPr lang="en-US" sz="8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625" y="3941043"/>
            <a:ext cx="2503959" cy="79042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18790" y="4066059"/>
            <a:ext cx="2029792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Не проект — образ мышления</a:t>
            </a:r>
            <a:endParaRPr lang="en-US" sz="1050" dirty="0"/>
          </a:p>
        </p:txBody>
      </p:sp>
      <p:sp>
        <p:nvSpPr>
          <p:cNvPr id="7" name="Text 3"/>
          <p:cNvSpPr/>
          <p:nvPr/>
        </p:nvSpPr>
        <p:spPr>
          <a:xfrm>
            <a:off x="918790" y="4290938"/>
            <a:ext cx="2196778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Это подход всей церкви, встроенный в её культуру.</a:t>
            </a:r>
            <a:endParaRPr lang="en-US" sz="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2765" y="3941043"/>
            <a:ext cx="2504033" cy="79042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494931" y="4066059"/>
            <a:ext cx="1395636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До, во время и после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3494931" y="4290938"/>
            <a:ext cx="2196852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Готовность, отклик и восстановление — три фазы служения.</a:t>
            </a:r>
            <a:endParaRPr lang="en-US" sz="8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8980" y="3941043"/>
            <a:ext cx="2503959" cy="79042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71146" y="4066059"/>
            <a:ext cx="1503685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Адаптируемая модель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6071146" y="4290938"/>
            <a:ext cx="2196778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Простая, повторяемая, подходящая для любого контекста и размера церкви.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39353"/>
            <a:ext cx="475803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Богословское основание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265858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Бедствие — это не повод бездействовать, а возможность </a:t>
            </a:r>
            <a:r>
              <a:rPr lang="en-US" sz="1100" dirty="0">
                <a:solidFill>
                  <a:srgbClr val="1A7A4A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явить характер Бога: сострадание, справедливость и любовь</a:t>
            </a: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через практическое служение.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878955"/>
            <a:ext cx="283518" cy="2835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233965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Притчи 22:3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96119" y="2646164"/>
            <a:ext cx="39872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Благоразумный видит опасность и готовится заранее.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0553" y="1878955"/>
            <a:ext cx="283518" cy="283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60553" y="233965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Луки 10:25–37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4660553" y="2646164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Добрый самарянин: близость к страдающему и немедленное действие.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119" y="3383310"/>
            <a:ext cx="283518" cy="2835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96119" y="384400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Матфея 25:35–40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496119" y="4150519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«Был голоден, и вы накормили Меня» — служение людям есть служение Богу.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0553" y="3383310"/>
            <a:ext cx="283518" cy="2835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60553" y="384400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 Кор. 12 / Гал. 6:2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4660553" y="4150519"/>
            <a:ext cx="398732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Одно тело, много даров. Носите бремена друг друга.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91568" y="443359"/>
            <a:ext cx="3766989" cy="269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8 строительных блоков модели</a:t>
            </a:r>
            <a:endParaRPr lang="en-US" sz="1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568" y="851371"/>
            <a:ext cx="2875062" cy="287506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82133" y="2122140"/>
            <a:ext cx="2875062" cy="3335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7000"/>
              </a:lnSpc>
              <a:buNone/>
            </a:pPr>
            <a:r>
              <a:rPr lang="en-US" sz="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Восемь взаимосвязанных блоков создают устойчивую систему церковной готовности — от принятия решения советом до постоянного совершенствования.</a:t>
            </a:r>
            <a:endParaRPr lang="en-US" sz="650" dirty="0"/>
          </a:p>
        </p:txBody>
      </p:sp>
      <p:sp>
        <p:nvSpPr>
          <p:cNvPr id="5" name="Shape 2"/>
          <p:cNvSpPr/>
          <p:nvPr/>
        </p:nvSpPr>
        <p:spPr>
          <a:xfrm>
            <a:off x="1591568" y="3890590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6" name="Text 3"/>
          <p:cNvSpPr/>
          <p:nvPr/>
        </p:nvSpPr>
        <p:spPr>
          <a:xfrm>
            <a:off x="1687339" y="3844751"/>
            <a:ext cx="1079822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Принятие церковью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4604891" y="3890590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8" name="Text 5"/>
          <p:cNvSpPr/>
          <p:nvPr/>
        </p:nvSpPr>
        <p:spPr>
          <a:xfrm>
            <a:off x="4700662" y="3844751"/>
            <a:ext cx="1446758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Осознание местных рисков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1591568" y="4130725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10" name="Text 7"/>
          <p:cNvSpPr/>
          <p:nvPr/>
        </p:nvSpPr>
        <p:spPr>
          <a:xfrm>
            <a:off x="1687339" y="4084886"/>
            <a:ext cx="1079822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Готовность семей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4604891" y="4130725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12" name="Text 9"/>
          <p:cNvSpPr/>
          <p:nvPr/>
        </p:nvSpPr>
        <p:spPr>
          <a:xfrm>
            <a:off x="4700662" y="4084886"/>
            <a:ext cx="1079822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Связь с общиной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1591568" y="4370859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14" name="Text 11"/>
          <p:cNvSpPr/>
          <p:nvPr/>
        </p:nvSpPr>
        <p:spPr>
          <a:xfrm>
            <a:off x="1687339" y="4325020"/>
            <a:ext cx="1510085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План управления ЧС (ChEMP)</a:t>
            </a:r>
            <a:endParaRPr lang="en-US" sz="850" dirty="0"/>
          </a:p>
        </p:txBody>
      </p:sp>
      <p:sp>
        <p:nvSpPr>
          <p:cNvPr id="15" name="Shape 12"/>
          <p:cNvSpPr/>
          <p:nvPr/>
        </p:nvSpPr>
        <p:spPr>
          <a:xfrm>
            <a:off x="4604891" y="4370859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16" name="Text 13"/>
          <p:cNvSpPr/>
          <p:nvPr/>
        </p:nvSpPr>
        <p:spPr>
          <a:xfrm>
            <a:off x="4700662" y="4325020"/>
            <a:ext cx="1248891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Готовность волонтёров</a:t>
            </a:r>
            <a:endParaRPr lang="en-US" sz="850" dirty="0"/>
          </a:p>
        </p:txBody>
      </p:sp>
      <p:sp>
        <p:nvSpPr>
          <p:cNvPr id="17" name="Shape 14"/>
          <p:cNvSpPr/>
          <p:nvPr/>
        </p:nvSpPr>
        <p:spPr>
          <a:xfrm>
            <a:off x="1591568" y="4610993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18" name="Text 15"/>
          <p:cNvSpPr/>
          <p:nvPr/>
        </p:nvSpPr>
        <p:spPr>
          <a:xfrm>
            <a:off x="1687339" y="4565154"/>
            <a:ext cx="1145679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Безопасное служение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4604891" y="4610993"/>
            <a:ext cx="43160" cy="43160"/>
          </a:xfrm>
          <a:prstGeom prst="roundRect">
            <a:avLst>
              <a:gd name="adj" fmla="val 662071"/>
            </a:avLst>
          </a:prstGeom>
          <a:solidFill>
            <a:srgbClr val="437066"/>
          </a:solidFill>
          <a:ln/>
        </p:spPr>
      </p:sp>
      <p:sp>
        <p:nvSpPr>
          <p:cNvPr id="20" name="Text 17"/>
          <p:cNvSpPr/>
          <p:nvPr/>
        </p:nvSpPr>
        <p:spPr>
          <a:xfrm>
            <a:off x="4700662" y="4565154"/>
            <a:ext cx="1233339" cy="134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Обучение и улучшение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235422" cy="233660"/>
          </a:xfrm>
          <a:prstGeom prst="roundRect">
            <a:avLst>
              <a:gd name="adj" fmla="val 18475"/>
            </a:avLst>
          </a:prstGeom>
          <a:solidFill>
            <a:srgbClr val="DFECE9"/>
          </a:solidFill>
          <a:ln/>
        </p:spPr>
      </p:sp>
      <p:sp>
        <p:nvSpPr>
          <p:cNvPr id="3" name="Text 1"/>
          <p:cNvSpPr/>
          <p:nvPr/>
        </p:nvSpPr>
        <p:spPr>
          <a:xfrm>
            <a:off x="573137" y="428327"/>
            <a:ext cx="1538585" cy="15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СЕРДЦЕ ПРОГРАММЫ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670024"/>
            <a:ext cx="3669060" cy="40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 шага — Plan ChEMP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267519" y="1246063"/>
            <a:ext cx="8608963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Четыре шага вместе </a:t>
            </a:r>
            <a:r>
              <a:rPr lang="en-US" sz="100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образуют</a:t>
            </a: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ru-RU" sz="10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План</a:t>
            </a:r>
            <a:r>
              <a:rPr lang="en-US" sz="10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управления ЧС церкви (ChEMP)</a:t>
            </a: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практическое руководство на случай бедствия.</a:t>
            </a:r>
            <a:endParaRPr lang="en-US" sz="1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572964"/>
            <a:ext cx="4075881" cy="51390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24557" y="2203252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1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624557" y="2473747"/>
            <a:ext cx="3819004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Моя церковь — кто мы и что у нас есть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72964"/>
            <a:ext cx="4075881" cy="51390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700439" y="2203252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2</a:t>
            </a:r>
            <a:endParaRPr lang="en-US" sz="1250" dirty="0"/>
          </a:p>
        </p:txBody>
      </p:sp>
      <p:sp>
        <p:nvSpPr>
          <p:cNvPr id="11" name="Text 7"/>
          <p:cNvSpPr/>
          <p:nvPr/>
        </p:nvSpPr>
        <p:spPr>
          <a:xfrm>
            <a:off x="4700439" y="2473747"/>
            <a:ext cx="3819004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Моя община — кто и что вокруг нас</a:t>
            </a:r>
            <a:endParaRPr lang="en-US" sz="1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2798118"/>
            <a:ext cx="4075881" cy="51390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24557" y="3428405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3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624557" y="3698900"/>
            <a:ext cx="3819004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Моя команда — кто будет действовать</a:t>
            </a:r>
            <a:endParaRPr lang="en-US" sz="10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98118"/>
            <a:ext cx="4075881" cy="51390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700439" y="3428405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4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4700439" y="3698900"/>
            <a:ext cx="3819004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Мой отклик — что именно мы сделаем</a:t>
            </a:r>
            <a:endParaRPr lang="en-US" sz="1000" dirty="0"/>
          </a:p>
        </p:txBody>
      </p:sp>
      <p:sp>
        <p:nvSpPr>
          <p:cNvPr id="18" name="Shape 12"/>
          <p:cNvSpPr/>
          <p:nvPr/>
        </p:nvSpPr>
        <p:spPr>
          <a:xfrm>
            <a:off x="496119" y="4154239"/>
            <a:ext cx="8151763" cy="469627"/>
          </a:xfrm>
          <a:prstGeom prst="roundRect">
            <a:avLst>
              <a:gd name="adj" fmla="val 11490"/>
            </a:avLst>
          </a:prstGeom>
          <a:solidFill>
            <a:srgbClr val="B6D6FC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57" y="4335661"/>
            <a:ext cx="160586" cy="128439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913581" y="4291087"/>
            <a:ext cx="8063061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Сквозной навык через все 4 шага: </a:t>
            </a:r>
            <a:r>
              <a:rPr lang="en-US" sz="1000" b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Психологическая первая помощь (PFA)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83865"/>
            <a:ext cx="540566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1 &amp; 2: Церковь и Община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481212"/>
            <a:ext cx="253491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🏠</a:t>
            </a:r>
            <a:r>
              <a:rPr lang="en-US" sz="1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Шаг 1 — Моя церковь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96119" y="1844427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Узнай своих людей, ресурсы и уязвимости: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496119" y="2198787"/>
            <a:ext cx="3902943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Состав членов: возраст, навыки, профессии, адреса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Ресурсы: здания, транспорт, оборудование, земля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Связи и партнёры; активна ли служба ACS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Уязвимость самого здания церкви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96119" y="3414192"/>
            <a:ext cx="3902943" cy="552748"/>
          </a:xfrm>
          <a:prstGeom prst="roundRect">
            <a:avLst>
              <a:gd name="adj" fmla="val 10772"/>
            </a:avLst>
          </a:prstGeom>
          <a:solidFill>
            <a:srgbClr val="CFE2DE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610198"/>
            <a:ext cx="177180" cy="14175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56816" y="3577158"/>
            <a:ext cx="375768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Инструмент: анкета навыков членов церкви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749701" y="1481212"/>
            <a:ext cx="254168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🗺️</a:t>
            </a:r>
            <a:r>
              <a:rPr lang="en-US" sz="1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Шаг 2 — Моя община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749701" y="1844427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Церковь — часть большей общины. Узнай её: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4749701" y="2198787"/>
            <a:ext cx="3902943" cy="12331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Обход территории: дороги, больница, вода, власти, опасные зоны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История бедствий: что случалось раньше и как часто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Карта ресурсов и уязвимых групп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4962302" y="3718992"/>
            <a:ext cx="369034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Уже ли мы являем милость и любовь Иисуса своим соседям?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60276"/>
            <a:ext cx="477961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3: Моя команда (ERT)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386780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Команду формируют </a:t>
            </a:r>
            <a:r>
              <a:rPr lang="en-US" sz="1100" dirty="0">
                <a:solidFill>
                  <a:srgbClr val="1A7A4A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заранее, а не в момент бедствия</a:t>
            </a: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В большой церкви — по человеку на функцию, в малой — несколько функций на одного.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1999878"/>
            <a:ext cx="4004965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42640" y="214639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1. Руководство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642842" y="1999878"/>
            <a:ext cx="4005039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789363" y="214639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2. Работа с людьми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2656136"/>
            <a:ext cx="4004965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42640" y="2802657"/>
            <a:ext cx="242865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3. Логистика и безопасность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642842" y="2656136"/>
            <a:ext cx="4005039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789363" y="2802657"/>
            <a:ext cx="227275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4. Планирование и оценка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96119" y="3312393"/>
            <a:ext cx="4004965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42640" y="3458914"/>
            <a:ext cx="209453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5. Реализация программ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4642842" y="3312393"/>
            <a:ext cx="4005039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789363" y="345891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6. Коммуникация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496119" y="3968651"/>
            <a:ext cx="4004965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42640" y="4115172"/>
            <a:ext cx="212251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7. Финансы и отчётность</a:t>
            </a:r>
            <a:endParaRPr lang="en-US" sz="1350" dirty="0"/>
          </a:p>
        </p:txBody>
      </p:sp>
      <p:sp>
        <p:nvSpPr>
          <p:cNvPr id="18" name="Shape 16"/>
          <p:cNvSpPr/>
          <p:nvPr/>
        </p:nvSpPr>
        <p:spPr>
          <a:xfrm>
            <a:off x="4642842" y="3968651"/>
            <a:ext cx="4005039" cy="514499"/>
          </a:xfrm>
          <a:prstGeom prst="roundRect">
            <a:avLst>
              <a:gd name="adj" fmla="val 1157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789363" y="4115172"/>
            <a:ext cx="214677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8. Пасторская поддержка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3759" y="418654"/>
            <a:ext cx="3115270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Шаг 4: Мой отклик</a:t>
            </a:r>
            <a:endParaRPr lang="en-US" sz="2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59" y="1993999"/>
            <a:ext cx="4677817" cy="12378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64550" y="2412525"/>
            <a:ext cx="707111" cy="2532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Опции отклика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1264550" y="2701756"/>
            <a:ext cx="707111" cy="2658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Что церковь реально может сделать</a:t>
            </a:r>
            <a:endParaRPr lang="en-US" sz="600" dirty="0"/>
          </a:p>
        </p:txBody>
      </p:sp>
      <p:sp>
        <p:nvSpPr>
          <p:cNvPr id="6" name="Text 3"/>
          <p:cNvSpPr/>
          <p:nvPr/>
        </p:nvSpPr>
        <p:spPr>
          <a:xfrm>
            <a:off x="2074847" y="2346688"/>
            <a:ext cx="707110" cy="2532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Критерии отбора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2074847" y="2635919"/>
            <a:ext cx="707110" cy="1772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Кому помогаем в первую очередь</a:t>
            </a:r>
            <a:endParaRPr lang="en-US" sz="600" dirty="0"/>
          </a:p>
        </p:txBody>
      </p:sp>
      <p:sp>
        <p:nvSpPr>
          <p:cNvPr id="8" name="Text 5"/>
          <p:cNvSpPr/>
          <p:nvPr/>
        </p:nvSpPr>
        <p:spPr>
          <a:xfrm>
            <a:off x="2885144" y="2412525"/>
            <a:ext cx="707111" cy="2532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Конкретные меры</a:t>
            </a:r>
            <a:endParaRPr lang="en-US" sz="750" dirty="0"/>
          </a:p>
        </p:txBody>
      </p:sp>
      <p:sp>
        <p:nvSpPr>
          <p:cNvPr id="9" name="Text 6"/>
          <p:cNvSpPr/>
          <p:nvPr/>
        </p:nvSpPr>
        <p:spPr>
          <a:xfrm>
            <a:off x="2885144" y="2701756"/>
            <a:ext cx="707111" cy="2658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Напр., пункт помощи на территории</a:t>
            </a:r>
            <a:endParaRPr lang="en-US" sz="600" dirty="0"/>
          </a:p>
        </p:txBody>
      </p:sp>
      <p:sp>
        <p:nvSpPr>
          <p:cNvPr id="10" name="Text 7"/>
          <p:cNvSpPr/>
          <p:nvPr/>
        </p:nvSpPr>
        <p:spPr>
          <a:xfrm>
            <a:off x="3695441" y="2384671"/>
            <a:ext cx="707111" cy="126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Бюджет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3695441" y="2547293"/>
            <a:ext cx="707111" cy="2658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Средства, ресурсы, резервный фонд</a:t>
            </a:r>
            <a:endParaRPr lang="en-US" sz="600" dirty="0"/>
          </a:p>
        </p:txBody>
      </p:sp>
      <p:sp>
        <p:nvSpPr>
          <p:cNvPr id="12" name="Text 9"/>
          <p:cNvSpPr/>
          <p:nvPr/>
        </p:nvSpPr>
        <p:spPr>
          <a:xfrm>
            <a:off x="4510239" y="2412525"/>
            <a:ext cx="707111" cy="126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Мониторинг</a:t>
            </a:r>
            <a:endParaRPr lang="en-US" sz="750" dirty="0"/>
          </a:p>
        </p:txBody>
      </p:sp>
      <p:sp>
        <p:nvSpPr>
          <p:cNvPr id="13" name="Text 10"/>
          <p:cNvSpPr/>
          <p:nvPr/>
        </p:nvSpPr>
        <p:spPr>
          <a:xfrm>
            <a:off x="4510239" y="2575147"/>
            <a:ext cx="707111" cy="2658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Обратная связь и извлечённые уроки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903759" y="3321472"/>
            <a:ext cx="4677817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Заранее определённые варианты действий резко сокращают время реакции и ускоряют помощь страдающим.</a:t>
            </a:r>
            <a:endParaRPr lang="en-US" sz="80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1458" y="960165"/>
            <a:ext cx="2413397" cy="933376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009159" y="1080715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Варианты отклика</a:t>
            </a:r>
            <a:endParaRPr lang="en-US" sz="1000" dirty="0"/>
          </a:p>
        </p:txBody>
      </p:sp>
      <p:sp>
        <p:nvSpPr>
          <p:cNvPr id="17" name="Text 13"/>
          <p:cNvSpPr/>
          <p:nvPr/>
        </p:nvSpPr>
        <p:spPr>
          <a:xfrm>
            <a:off x="6009159" y="1326505"/>
            <a:ext cx="2115145" cy="4464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Определить, что церковь реально может сделать исходя из своих ресурсов.</a:t>
            </a:r>
            <a:endParaRPr lang="en-US" sz="80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1458" y="1973238"/>
            <a:ext cx="2413397" cy="93337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6009159" y="2093788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Критерии отбора</a:t>
            </a:r>
            <a:endParaRPr lang="en-US" sz="1000" dirty="0"/>
          </a:p>
        </p:txBody>
      </p:sp>
      <p:sp>
        <p:nvSpPr>
          <p:cNvPr id="20" name="Text 15"/>
          <p:cNvSpPr/>
          <p:nvPr/>
        </p:nvSpPr>
        <p:spPr>
          <a:xfrm>
            <a:off x="6009159" y="2339578"/>
            <a:ext cx="2115145" cy="4464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Кому помогаем в первую очередь — объективно, по заранее согласованным критериям.</a:t>
            </a:r>
            <a:endParaRPr lang="en-US" sz="800" dirty="0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1458" y="2986311"/>
            <a:ext cx="2413397" cy="78454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009159" y="3106862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Бюджет и фонд</a:t>
            </a:r>
            <a:endParaRPr lang="en-US" sz="1000" dirty="0"/>
          </a:p>
        </p:txBody>
      </p:sp>
      <p:sp>
        <p:nvSpPr>
          <p:cNvPr id="23" name="Text 17"/>
          <p:cNvSpPr/>
          <p:nvPr/>
        </p:nvSpPr>
        <p:spPr>
          <a:xfrm>
            <a:off x="6009159" y="3352651"/>
            <a:ext cx="2115145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Что нужно деньгами, что — ресурсами. Собрать резервный фонд заранее.</a:t>
            </a:r>
            <a:endParaRPr lang="en-US" sz="8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1458" y="3850556"/>
            <a:ext cx="2413397" cy="784547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6009159" y="3971106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Мониторинг</a:t>
            </a:r>
            <a:endParaRPr lang="en-US" sz="1000" dirty="0"/>
          </a:p>
        </p:txBody>
      </p:sp>
      <p:sp>
        <p:nvSpPr>
          <p:cNvPr id="26" name="Text 19"/>
          <p:cNvSpPr/>
          <p:nvPr/>
        </p:nvSpPr>
        <p:spPr>
          <a:xfrm>
            <a:off x="6009159" y="4216896"/>
            <a:ext cx="2115145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Оценка, обратная связь от получателей, выводы для следующего отклика.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1756</Words>
  <Application>Microsoft Macintosh PowerPoint</Application>
  <PresentationFormat>Экран (16:9)</PresentationFormat>
  <Paragraphs>212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Kanit Light</vt:lpstr>
      <vt:lpstr>Martel Sans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Alexander Leukhin</cp:lastModifiedBy>
  <cp:revision>2</cp:revision>
  <dcterms:created xsi:type="dcterms:W3CDTF">2026-06-14T11:45:18Z</dcterms:created>
  <dcterms:modified xsi:type="dcterms:W3CDTF">2026-06-24T10:38:07Z</dcterms:modified>
</cp:coreProperties>
</file>