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1"/>
  </p:notesMasterIdLst>
  <p:sldIdLst>
    <p:sldId id="256" r:id="rId2"/>
    <p:sldId id="265" r:id="rId3"/>
    <p:sldId id="299" r:id="rId4"/>
    <p:sldId id="267" r:id="rId5"/>
    <p:sldId id="323" r:id="rId6"/>
    <p:sldId id="259" r:id="rId7"/>
    <p:sldId id="301" r:id="rId8"/>
    <p:sldId id="302" r:id="rId9"/>
    <p:sldId id="261" r:id="rId10"/>
    <p:sldId id="303" r:id="rId11"/>
    <p:sldId id="322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7" r:id="rId24"/>
    <p:sldId id="316" r:id="rId25"/>
    <p:sldId id="318" r:id="rId26"/>
    <p:sldId id="319" r:id="rId27"/>
    <p:sldId id="324" r:id="rId28"/>
    <p:sldId id="321" r:id="rId29"/>
    <p:sldId id="320" r:id="rId30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Poppins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367761-7721-4644-A5AF-E3CFA3AACE34}">
  <a:tblStyle styleId="{3A367761-7721-4644-A5AF-E3CFA3AACE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8699"/>
  </p:normalViewPr>
  <p:slideViewPr>
    <p:cSldViewPr snapToGrid="0">
      <p:cViewPr varScale="1">
        <p:scale>
          <a:sx n="115" d="100"/>
          <a:sy n="115" d="100"/>
        </p:scale>
        <p:origin x="15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r>
              <a:rPr lang="ru-RU" b="1" dirty="0"/>
              <a:t>3. Коммерческие программы: Чек-</a:t>
            </a:r>
            <a:r>
              <a:rPr lang="ru-RU" b="1" dirty="0" err="1"/>
              <a:t>апы</a:t>
            </a:r>
            <a:r>
              <a:rPr lang="ru-RU" b="1" dirty="0"/>
              <a:t> (</a:t>
            </a:r>
            <a:r>
              <a:rPr lang="en" b="1" dirty="0"/>
              <a:t>Check-Up)</a:t>
            </a:r>
            <a:endParaRPr lang="ru-RU" b="1" dirty="0"/>
          </a:p>
          <a:p>
            <a:pPr marL="158750" indent="0">
              <a:buFontTx/>
              <a:buNone/>
            </a:pPr>
            <a:endParaRPr lang="en" b="1" dirty="0"/>
          </a:p>
          <a:p>
            <a:pPr marL="158750" indent="0">
              <a:buFontTx/>
              <a:buNone/>
            </a:pPr>
            <a:r>
              <a:rPr lang="ru-RU" dirty="0"/>
              <a:t>Это платные комплексные программы в частных клиниках или лабораториях, которые человек проходит за 1–2 дня. </a:t>
            </a:r>
            <a:br>
              <a:rPr lang="ru-RU" dirty="0"/>
            </a:br>
            <a:r>
              <a:rPr lang="ru-RU" dirty="0"/>
              <a:t>Их главное отличие — </a:t>
            </a:r>
            <a:r>
              <a:rPr lang="ru-RU" b="1" dirty="0"/>
              <a:t>глубокая оценка дефицитов, гормонального фона и скрытых воспалений</a:t>
            </a:r>
            <a:r>
              <a:rPr lang="ru-RU" dirty="0"/>
              <a:t>, чего обычно нет в бесплатных </a:t>
            </a:r>
            <a:r>
              <a:rPr lang="ru-RU" dirty="0" err="1"/>
              <a:t>скринингах</a:t>
            </a:r>
            <a:r>
              <a:rPr lang="ru-RU" dirty="0"/>
              <a:t>.</a:t>
            </a:r>
          </a:p>
          <a:p>
            <a:pPr marL="158750" indent="0">
              <a:buFontTx/>
              <a:buNone/>
            </a:pPr>
            <a:r>
              <a:rPr lang="ru-RU" dirty="0"/>
              <a:t>Они делятся по возрасту, так как риски мужчин со временем меняются.</a:t>
            </a:r>
          </a:p>
          <a:p>
            <a:pPr marL="158750" indent="0">
              <a:buFontTx/>
              <a:buNone/>
            </a:pP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274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9681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r>
              <a:rPr lang="ru-RU" b="1" dirty="0">
                <a:effectLst/>
                <a:latin typeface="Google Sans"/>
              </a:rPr>
              <a:t>А. Индекс массы тела (ИМТ)</a:t>
            </a:r>
          </a:p>
          <a:p>
            <a:pPr marL="158750" indent="0">
              <a:buFontTx/>
              <a:buNone/>
            </a:pPr>
            <a:endParaRPr lang="ru-RU" b="1" dirty="0">
              <a:effectLst/>
              <a:latin typeface="Google Sans"/>
            </a:endParaRPr>
          </a:p>
          <a:p>
            <a:pPr marL="158750" indent="0">
              <a:buFontTx/>
              <a:buNone/>
            </a:pPr>
            <a:r>
              <a:rPr lang="ru-RU" dirty="0">
                <a:effectLst/>
                <a:latin typeface="Google Sans Text"/>
              </a:rPr>
              <a:t>ИМТ — это базовый международный стандарт для оценки соответствия массы человека его росту. Он помогает приблизительно определить, находится ли вес в пределах нормы.</a:t>
            </a:r>
          </a:p>
          <a:p>
            <a:pPr marL="158750" indent="0">
              <a:buFontTx/>
              <a:buNone/>
            </a:pPr>
            <a:r>
              <a:rPr lang="ru-RU" dirty="0">
                <a:effectLst/>
                <a:latin typeface="Google Sans Text"/>
              </a:rPr>
              <a:t>ИМТ= Масса тела (кг) / (Рост в метрах)</a:t>
            </a:r>
            <a:r>
              <a:rPr lang="ru-RU" baseline="30000" dirty="0">
                <a:effectLst/>
                <a:latin typeface="Google Sans Text"/>
              </a:rPr>
              <a:t>2</a:t>
            </a:r>
          </a:p>
          <a:p>
            <a:pPr marL="158750" indent="0">
              <a:buFontTx/>
              <a:buNone/>
            </a:pPr>
            <a:endParaRPr lang="ru-RU" dirty="0">
              <a:effectLst/>
              <a:latin typeface="Google Sans Text"/>
            </a:endParaRPr>
          </a:p>
          <a:p>
            <a:pPr marL="158750" indent="0">
              <a:buFontTx/>
              <a:buNone/>
            </a:pPr>
            <a:r>
              <a:rPr lang="ru-RU" b="1" dirty="0">
                <a:effectLst/>
                <a:latin typeface="Google Sans Text"/>
              </a:rPr>
              <a:t>Как трактовать результаты:</a:t>
            </a:r>
            <a:endParaRPr lang="ru-RU" dirty="0">
              <a:effectLst/>
              <a:latin typeface="Google Sans Text"/>
            </a:endParaRPr>
          </a:p>
          <a:p>
            <a:pPr marL="158750" indent="0">
              <a:buFontTx/>
              <a:buNone/>
            </a:pPr>
            <a:r>
              <a:rPr lang="ru-RU" b="1" dirty="0">
                <a:effectLst/>
                <a:latin typeface="Google Sans Text"/>
              </a:rPr>
              <a:t>18.5 – 24.9:</a:t>
            </a:r>
            <a:r>
              <a:rPr lang="ru-RU" dirty="0">
                <a:effectLst/>
                <a:latin typeface="Google Sans Text"/>
              </a:rPr>
              <a:t> Нормальный вес.</a:t>
            </a:r>
          </a:p>
          <a:p>
            <a:pPr marL="158750" indent="0">
              <a:buFontTx/>
              <a:buNone/>
            </a:pPr>
            <a:r>
              <a:rPr lang="ru-RU" b="1" dirty="0">
                <a:effectLst/>
                <a:latin typeface="Google Sans Text"/>
              </a:rPr>
              <a:t>25.0 – 29.9:</a:t>
            </a:r>
            <a:r>
              <a:rPr lang="ru-RU" dirty="0">
                <a:effectLst/>
                <a:latin typeface="Google Sans Text"/>
              </a:rPr>
              <a:t> Избыточная масса тела (</a:t>
            </a:r>
            <a:r>
              <a:rPr lang="ru-RU" dirty="0" err="1">
                <a:effectLst/>
                <a:latin typeface="Google Sans Text"/>
              </a:rPr>
              <a:t>предожирение</a:t>
            </a:r>
            <a:r>
              <a:rPr lang="ru-RU" dirty="0">
                <a:effectLst/>
                <a:latin typeface="Google Sans Text"/>
              </a:rPr>
              <a:t>). Время пересмотреть рацион.</a:t>
            </a:r>
          </a:p>
          <a:p>
            <a:pPr marL="158750" indent="0">
              <a:buFontTx/>
              <a:buNone/>
            </a:pPr>
            <a:r>
              <a:rPr lang="ru-RU" b="1" dirty="0">
                <a:effectLst/>
                <a:latin typeface="Google Sans Text"/>
              </a:rPr>
              <a:t>30.0 и выше:</a:t>
            </a:r>
            <a:r>
              <a:rPr lang="ru-RU" dirty="0">
                <a:effectLst/>
                <a:latin typeface="Google Sans Text"/>
              </a:rPr>
              <a:t> Ожирение. Высокий риск развития диабета </a:t>
            </a:r>
            <a:r>
              <a:rPr lang="en" dirty="0">
                <a:effectLst/>
                <a:latin typeface="Google Sans Text"/>
              </a:rPr>
              <a:t>II </a:t>
            </a:r>
            <a:r>
              <a:rPr lang="ru-RU" dirty="0">
                <a:effectLst/>
                <a:latin typeface="Google Sans Text"/>
              </a:rPr>
              <a:t>типа и сердечно-сосудистых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4114056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r>
              <a:rPr lang="ru-RU" b="1" dirty="0">
                <a:effectLst/>
                <a:latin typeface="Google Sans"/>
              </a:rPr>
              <a:t>Б. Измерение окружности талии (ОТ) — ключевой маркер для мужчин</a:t>
            </a:r>
          </a:p>
          <a:p>
            <a:pPr marL="158750" indent="0">
              <a:buFontTx/>
              <a:buNone/>
            </a:pPr>
            <a:endParaRPr lang="ru-RU" b="1" dirty="0">
              <a:effectLst/>
              <a:latin typeface="Google Sans"/>
            </a:endParaRPr>
          </a:p>
          <a:p>
            <a:pPr marL="158750" indent="0">
              <a:buFontTx/>
              <a:buNone/>
            </a:pPr>
            <a:r>
              <a:rPr lang="ru-RU" dirty="0">
                <a:effectLst/>
                <a:latin typeface="Google Sans Text"/>
              </a:rPr>
              <a:t>ИМТ имеет один минус: он не видит разницу между мышцами и жиром. Поэтому </a:t>
            </a:r>
            <a:r>
              <a:rPr lang="ru-RU" b="1" dirty="0">
                <a:effectLst/>
                <a:latin typeface="Google Sans Text"/>
              </a:rPr>
              <a:t>окружность талии — гораздо более точный показатель здоровья для мужчин</a:t>
            </a:r>
            <a:r>
              <a:rPr lang="ru-RU" dirty="0">
                <a:effectLst/>
                <a:latin typeface="Google Sans Text"/>
              </a:rPr>
              <a:t>.</a:t>
            </a:r>
          </a:p>
          <a:p>
            <a:pPr marL="158750" indent="0">
              <a:buFontTx/>
              <a:buNone/>
            </a:pPr>
            <a:r>
              <a:rPr lang="ru-RU" dirty="0">
                <a:effectLst/>
                <a:latin typeface="Google Sans Text"/>
              </a:rPr>
              <a:t>Она измеряет уровень </a:t>
            </a:r>
            <a:r>
              <a:rPr lang="ru-RU" b="1" dirty="0">
                <a:effectLst/>
                <a:latin typeface="Google Sans Text"/>
              </a:rPr>
              <a:t>висцерального жира</a:t>
            </a:r>
            <a:r>
              <a:rPr lang="ru-RU" dirty="0">
                <a:effectLst/>
                <a:latin typeface="Google Sans Text"/>
              </a:rPr>
              <a:t> (который откладывается вокруг внутренних органов и выделяет токсичные для сосудов воспалительные вещества).</a:t>
            </a:r>
          </a:p>
          <a:p>
            <a:pPr marL="158750" indent="0">
              <a:buFontTx/>
              <a:buNone/>
            </a:pPr>
            <a:r>
              <a:rPr lang="ru-RU" b="1" dirty="0">
                <a:effectLst/>
                <a:latin typeface="Google Sans Text"/>
              </a:rPr>
              <a:t>Критические цифры для мужчин:</a:t>
            </a:r>
            <a:endParaRPr lang="ru-RU" dirty="0">
              <a:effectLst/>
              <a:latin typeface="Google Sans Text"/>
            </a:endParaRPr>
          </a:p>
          <a:p>
            <a:pPr marL="158750" indent="0">
              <a:buFontTx/>
              <a:buNone/>
            </a:pPr>
            <a:r>
              <a:rPr lang="ru-RU" b="1" dirty="0">
                <a:effectLst/>
                <a:latin typeface="Google Sans Text"/>
              </a:rPr>
              <a:t>Меньше 94 см</a:t>
            </a:r>
            <a:r>
              <a:rPr lang="ru-RU" dirty="0">
                <a:effectLst/>
                <a:latin typeface="Google Sans Text"/>
              </a:rPr>
              <a:t> — Норма. Низкий риск хронических заболеваний.</a:t>
            </a:r>
          </a:p>
          <a:p>
            <a:pPr marL="158750" indent="0">
              <a:buFontTx/>
              <a:buNone/>
            </a:pPr>
            <a:r>
              <a:rPr lang="ru-RU" b="1" dirty="0">
                <a:effectLst/>
                <a:latin typeface="Google Sans Text"/>
              </a:rPr>
              <a:t>94 – 102 см</a:t>
            </a:r>
            <a:r>
              <a:rPr lang="ru-RU" dirty="0">
                <a:effectLst/>
                <a:latin typeface="Google Sans Text"/>
              </a:rPr>
              <a:t> — Повышенный риск. Сигнал к действию.</a:t>
            </a:r>
          </a:p>
          <a:p>
            <a:pPr marL="158750" indent="0">
              <a:buFontTx/>
              <a:buNone/>
            </a:pPr>
            <a:r>
              <a:rPr lang="ru-RU" b="1" dirty="0">
                <a:effectLst/>
                <a:latin typeface="Google Sans Text"/>
              </a:rPr>
              <a:t>Более 102 см</a:t>
            </a:r>
            <a:r>
              <a:rPr lang="ru-RU" dirty="0">
                <a:effectLst/>
                <a:latin typeface="Google Sans Text"/>
              </a:rPr>
              <a:t> — Высокий риск. Прямая угроза сердцу, сосудам и обмену веществ.</a:t>
            </a:r>
          </a:p>
          <a:p>
            <a:pPr marL="158750" indent="0">
              <a:buFontTx/>
              <a:buNone/>
            </a:pPr>
            <a:r>
              <a:rPr lang="ru-RU" i="1" dirty="0">
                <a:effectLst/>
                <a:latin typeface="Google Sans Text"/>
              </a:rPr>
              <a:t>Как правильно мерить:</a:t>
            </a:r>
            <a:r>
              <a:rPr lang="ru-RU" dirty="0">
                <a:effectLst/>
                <a:latin typeface="Google Sans Text"/>
              </a:rPr>
              <a:t> Стоя, на выдохе, строго горизонтально, на уровне пупка (а не там, где обычно застегиваются брюки).</a:t>
            </a:r>
          </a:p>
          <a:p>
            <a:pPr algn="l"/>
            <a:endParaRPr lang="ru-RU" b="1" i="0" u="none" strike="noStrike" dirty="0">
              <a:solidFill>
                <a:srgbClr val="202020"/>
              </a:solidFill>
              <a:effectLst/>
              <a:latin typeface="Source Sans 3"/>
            </a:endParaRPr>
          </a:p>
          <a:p>
            <a:pPr marL="158750" indent="0" algn="l">
              <a:buFontTx/>
              <a:buNone/>
            </a:pPr>
            <a:r>
              <a:rPr lang="ru-RU" b="1" i="0" u="none" strike="noStrike" dirty="0">
                <a:solidFill>
                  <a:srgbClr val="202020"/>
                </a:solidFill>
                <a:effectLst/>
                <a:latin typeface="Source Sans 3"/>
              </a:rPr>
              <a:t>Для женщин</a:t>
            </a:r>
            <a:r>
              <a:rPr lang="ru-RU" b="0" i="0" u="none" strike="noStrike" dirty="0">
                <a:solidFill>
                  <a:srgbClr val="202020"/>
                </a:solidFill>
                <a:effectLst/>
                <a:latin typeface="Source Sans 3"/>
              </a:rPr>
              <a:t>:</a:t>
            </a:r>
          </a:p>
          <a:p>
            <a:pPr marL="158750" indent="0" algn="l">
              <a:buFontTx/>
              <a:buNone/>
            </a:pPr>
            <a:r>
              <a:rPr lang="ru-RU" b="0" i="0" u="none" strike="noStrike" dirty="0">
                <a:solidFill>
                  <a:srgbClr val="202020"/>
                </a:solidFill>
                <a:effectLst/>
                <a:latin typeface="Source Sans 3"/>
              </a:rPr>
              <a:t>≥ </a:t>
            </a:r>
            <a:r>
              <a:rPr lang="ru-RU" b="1" i="0" u="none" strike="noStrike" dirty="0">
                <a:solidFill>
                  <a:srgbClr val="202020"/>
                </a:solidFill>
                <a:effectLst/>
                <a:latin typeface="Source Sans 3"/>
              </a:rPr>
              <a:t>80 см</a:t>
            </a:r>
            <a:r>
              <a:rPr lang="ru-RU" b="0" i="0" u="none" strike="noStrike" dirty="0">
                <a:solidFill>
                  <a:srgbClr val="202020"/>
                </a:solidFill>
                <a:effectLst/>
                <a:latin typeface="Source Sans 3"/>
              </a:rPr>
              <a:t> — повышенный риск,</a:t>
            </a:r>
            <a:br>
              <a:rPr lang="ru-RU" b="0" i="0" u="none" strike="noStrike" dirty="0">
                <a:solidFill>
                  <a:srgbClr val="202020"/>
                </a:solidFill>
                <a:effectLst/>
                <a:latin typeface="Source Sans 3"/>
              </a:rPr>
            </a:br>
            <a:r>
              <a:rPr lang="ru-RU" b="0" i="0" u="none" strike="noStrike" dirty="0">
                <a:solidFill>
                  <a:srgbClr val="202020"/>
                </a:solidFill>
                <a:effectLst/>
                <a:latin typeface="Source Sans 3"/>
              </a:rPr>
              <a:t>≥ </a:t>
            </a:r>
            <a:r>
              <a:rPr lang="ru-RU" b="1" i="0" u="none" strike="noStrike" dirty="0">
                <a:solidFill>
                  <a:srgbClr val="202020"/>
                </a:solidFill>
                <a:effectLst/>
                <a:latin typeface="Source Sans 3"/>
              </a:rPr>
              <a:t>88 см</a:t>
            </a:r>
            <a:r>
              <a:rPr lang="ru-RU" b="0" i="0" u="none" strike="noStrike" dirty="0">
                <a:solidFill>
                  <a:srgbClr val="202020"/>
                </a:solidFill>
                <a:effectLst/>
                <a:latin typeface="Source Sans 3"/>
              </a:rPr>
              <a:t> — существенно повышенный риск.</a:t>
            </a:r>
          </a:p>
          <a:p>
            <a:pPr marL="158750" indent="0">
              <a:buFontTx/>
              <a:buNone/>
            </a:pPr>
            <a:endParaRPr lang="ru-RU" dirty="0">
              <a:effectLst/>
              <a:latin typeface="Google Sans Text"/>
            </a:endParaRPr>
          </a:p>
          <a:p>
            <a:pPr marL="158750" indent="0">
              <a:buFontTx/>
              <a:buNone/>
            </a:pPr>
            <a:endParaRPr lang="ru-RU" b="1" dirty="0">
              <a:effectLst/>
              <a:latin typeface="Googl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5412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r>
              <a:rPr lang="ru-RU" b="1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Шкала </a:t>
            </a:r>
            <a:r>
              <a:rPr lang="en" b="1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SCORE </a:t>
            </a:r>
            <a:r>
              <a:rPr lang="en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(Systematic </a:t>
            </a:r>
            <a:r>
              <a:rPr lang="en" b="0" i="0" dirty="0" err="1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COronary</a:t>
            </a:r>
            <a:r>
              <a:rPr lang="en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 Risk Evaluation) </a:t>
            </a:r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позволяет оценить риск смерти человека от сердечно-сосудистых заболеваний в течение ближайших 10 лет. Рекомендуется использовать шкалу </a:t>
            </a:r>
            <a:r>
              <a:rPr lang="en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SCORE </a:t>
            </a:r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у людей в возрасте 40 лет и старше.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857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8973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7295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7656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296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r>
              <a:rPr lang="ru-RU" b="1" dirty="0">
                <a:effectLst/>
                <a:latin typeface="Google Sans"/>
              </a:rPr>
              <a:t>Как распознать врага: Выгорание и депрессия</a:t>
            </a:r>
          </a:p>
          <a:p>
            <a:pPr marL="387350" indent="-228600">
              <a:buFontTx/>
              <a:buAutoNum type="arabicPeriod"/>
            </a:pPr>
            <a:endParaRPr lang="ru-RU" b="1" dirty="0">
              <a:effectLst/>
              <a:latin typeface="Google Sans"/>
            </a:endParaRPr>
          </a:p>
          <a:p>
            <a:pPr marL="158750" indent="0">
              <a:buFontTx/>
              <a:buNone/>
            </a:pPr>
            <a:r>
              <a:rPr lang="ru-RU" dirty="0">
                <a:effectLst/>
                <a:latin typeface="Google Sans Text"/>
              </a:rPr>
              <a:t>Пастору важно уметь отличать обычную усталость от синдрома эмоционального выгорания (СЭВ) и клинической депрессии.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842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e2e81c088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e2e81c088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r>
              <a:rPr lang="ru-RU" b="1" dirty="0">
                <a:effectLst/>
                <a:latin typeface="Google Sans"/>
              </a:rPr>
              <a:t>Экспресс-тест «Сигнал </a:t>
            </a:r>
            <a:r>
              <a:rPr lang="en" b="1" dirty="0">
                <a:effectLst/>
                <a:latin typeface="Google Sans"/>
              </a:rPr>
              <a:t>SOS» (</a:t>
            </a:r>
            <a:r>
              <a:rPr lang="ru-RU" b="1" dirty="0">
                <a:effectLst/>
                <a:latin typeface="Google Sans"/>
              </a:rPr>
              <a:t>для самопроверки участников):</a:t>
            </a:r>
          </a:p>
          <a:p>
            <a:pPr marL="158750" indent="0">
              <a:buFontTx/>
              <a:buNone/>
            </a:pPr>
            <a:endParaRPr lang="ru-RU" dirty="0">
              <a:effectLst/>
              <a:latin typeface="Google Sans Text"/>
            </a:endParaRPr>
          </a:p>
          <a:p>
            <a:pPr marL="158750" indent="0">
              <a:buFontTx/>
              <a:buNone/>
            </a:pPr>
            <a:r>
              <a:rPr lang="ru-RU" dirty="0">
                <a:effectLst/>
                <a:latin typeface="Google Sans Text"/>
              </a:rPr>
              <a:t>Если вы отмечаете у себя </a:t>
            </a:r>
            <a:r>
              <a:rPr lang="ru-RU" b="1" dirty="0">
                <a:effectLst/>
                <a:latin typeface="Google Sans Text"/>
              </a:rPr>
              <a:t>хотя бы 3 пункта</a:t>
            </a:r>
            <a:r>
              <a:rPr lang="ru-RU" dirty="0">
                <a:effectLst/>
                <a:latin typeface="Google Sans Text"/>
              </a:rPr>
              <a:t> из списка дольше двух недель — вы в зоне высокой опасности:</a:t>
            </a:r>
          </a:p>
          <a:p>
            <a:pPr marL="158750" indent="0">
              <a:buFontTx/>
              <a:buNone/>
            </a:pPr>
            <a:r>
              <a:rPr lang="ru-RU" dirty="0">
                <a:effectLst/>
                <a:latin typeface="Google Sans Text"/>
              </a:rPr>
              <a:t>- Вам тяжело идти на церковное служение или совет общины, внутри всё сжимается.</a:t>
            </a:r>
          </a:p>
          <a:p>
            <a:pPr marL="158750" indent="0">
              <a:buFontTx/>
              <a:buNone/>
            </a:pPr>
            <a:r>
              <a:rPr lang="ru-RU" dirty="0">
                <a:effectLst/>
                <a:latin typeface="Google Sans Text"/>
              </a:rPr>
              <a:t>- Вы ловите себя на мысли, что вам все надоело при очередном звонке члена церкви.</a:t>
            </a:r>
          </a:p>
          <a:p>
            <a:pPr marL="158750" indent="0">
              <a:buFontTx/>
              <a:buNone/>
            </a:pPr>
            <a:r>
              <a:rPr lang="ru-RU" dirty="0">
                <a:effectLst/>
                <a:latin typeface="Google Sans Text"/>
              </a:rPr>
              <a:t>- Появились проблемы со сном: либо мучительная бессонница (мысли по кругу), либо вы спите по 10 часов и встаете разбитым.</a:t>
            </a:r>
          </a:p>
          <a:p>
            <a:pPr marL="158750" indent="0">
              <a:buFontTx/>
              <a:buNone/>
            </a:pPr>
            <a:r>
              <a:rPr lang="ru-RU" dirty="0">
                <a:effectLst/>
                <a:latin typeface="Google Sans Text"/>
              </a:rPr>
              <a:t>- Чувство, что ваши проповеди «пустые» и вы просто играете роль.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7855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0970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0505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4560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endParaRPr lang="ru-RU" b="1" dirty="0">
              <a:effectLst/>
              <a:latin typeface="Google Sans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0499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6409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86837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8621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774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FontTx/>
              <a:buNone/>
            </a:pPr>
            <a:r>
              <a:rPr lang="ru-RU" b="1" i="0" dirty="0">
                <a:solidFill>
                  <a:srgbClr val="222222"/>
                </a:solidFill>
                <a:effectLst/>
                <a:latin typeface="Hypatia"/>
              </a:rPr>
              <a:t>Факторы риска для мужского здоровья</a:t>
            </a:r>
          </a:p>
          <a:p>
            <a:pPr marL="158750" indent="0" algn="l">
              <a:buFontTx/>
              <a:buNone/>
            </a:pPr>
            <a:endParaRPr lang="ru-RU" b="0" i="0" dirty="0">
              <a:solidFill>
                <a:srgbClr val="1C2132"/>
              </a:solidFill>
              <a:effectLst/>
              <a:latin typeface="PT Serif" panose="020A0603040505020204" pitchFamily="18" charset="0"/>
            </a:endParaRPr>
          </a:p>
          <a:p>
            <a:pPr marL="158750" indent="0" algn="l">
              <a:buFontTx/>
              <a:buNone/>
            </a:pPr>
            <a:r>
              <a:rPr lang="ru-RU" b="0" i="0" dirty="0">
                <a:solidFill>
                  <a:srgbClr val="1C2132"/>
                </a:solidFill>
                <a:effectLst/>
                <a:latin typeface="PT Serif" panose="020A0603040505020204" pitchFamily="18" charset="0"/>
              </a:rPr>
              <a:t>Организм мужчины имеет свои биологические и социальные особенности, которые формируют специфические риски: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C2132"/>
                </a:solidFill>
                <a:effectLst/>
                <a:latin typeface="PT Serif" panose="020A0603040505020204" pitchFamily="18" charset="0"/>
              </a:rPr>
              <a:t>Сердечно-сосудистые риски. По статистике, мужчины чаще подвержены гипертонии (повышенному артериальному давлению) и атеросклерозу (закупорке сосудов холестериновыми бляшками). Это связано с особенностями образа жизни, гормональным фоном и с более высоким уровнем стресса.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C2132"/>
                </a:solidFill>
                <a:effectLst/>
                <a:latin typeface="PT Serif" panose="020A0603040505020204" pitchFamily="18" charset="0"/>
              </a:rPr>
              <a:t>Метаболические нарушения. Неправильное питание и сидячая работа ведут к накоплению висцерального жира (вокруг внутренних органов), что провоцирует развитие диабета 2 типа.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C2132"/>
                </a:solidFill>
                <a:effectLst/>
                <a:latin typeface="PT Serif" panose="020A0603040505020204" pitchFamily="18" charset="0"/>
              </a:rPr>
              <a:t>Урологические проблемы. Рак предстательной железы — одна из самых частых онкологических патологий после 45–50 лет. На ранней стадии он успешно лечится, но обнаружить его без анализов невозможно.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C2132"/>
                </a:solidFill>
                <a:effectLst/>
                <a:latin typeface="PT Serif" panose="020A0603040505020204" pitchFamily="18" charset="0"/>
              </a:rPr>
              <a:t>Вредные привычки. Курение и употребление алкоголя оказывают негативное влияние на печень, легкие и сосудистую систему. Пристрастие к сладким продуктам, злоупотребление </a:t>
            </a:r>
            <a:r>
              <a:rPr lang="ru-RU" b="0" i="0" dirty="0" err="1">
                <a:solidFill>
                  <a:srgbClr val="1C2132"/>
                </a:solidFill>
                <a:effectLst/>
                <a:latin typeface="PT Serif" panose="020A0603040505020204" pitchFamily="18" charset="0"/>
              </a:rPr>
              <a:t>кофеинсодержащими</a:t>
            </a:r>
            <a:r>
              <a:rPr lang="ru-RU" b="0" i="0" dirty="0">
                <a:solidFill>
                  <a:srgbClr val="1C2132"/>
                </a:solidFill>
                <a:effectLst/>
                <a:latin typeface="PT Serif" panose="020A0603040505020204" pitchFamily="18" charset="0"/>
              </a:rPr>
              <a:t> продуктами с целью "подзарядки" и др.</a:t>
            </a:r>
          </a:p>
          <a:p>
            <a:pPr marL="457200" indent="-298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C2132"/>
                </a:solidFill>
                <a:effectLst/>
                <a:latin typeface="PT Serif" panose="020A0603040505020204" pitchFamily="18" charset="0"/>
              </a:rPr>
              <a:t>Еще один фактор риска — генетическая предрасположенность. Если в роду были случаи ранних инфарктов и онкологии, проходить чек-ап нужно чаще.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31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1e2e81c088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1e2e81c088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85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1e2954d822b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1e2954d822b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e2954d822b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1e2954d822b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020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7350" indent="-228600">
              <a:buFontTx/>
              <a:buAutoNum type="arabicPeriod"/>
            </a:pPr>
            <a:r>
              <a:rPr lang="ru-RU" b="1" dirty="0"/>
              <a:t>Государственные бесплатные программы (по полису ОМС)</a:t>
            </a:r>
          </a:p>
          <a:p>
            <a:pPr marL="387350" indent="-228600">
              <a:buFontTx/>
              <a:buAutoNum type="arabicPeriod"/>
            </a:pPr>
            <a:endParaRPr lang="ru-RU" b="1" dirty="0"/>
          </a:p>
          <a:p>
            <a:pPr marL="158750" indent="0">
              <a:buFontTx/>
              <a:buNone/>
            </a:pPr>
            <a:r>
              <a:rPr lang="ru-RU" dirty="0"/>
              <a:t>Самый доступный способ обследоваться в РФ — обратиться в поликлинику по месту жительства.</a:t>
            </a:r>
          </a:p>
          <a:p>
            <a:pPr marL="158750" indent="0">
              <a:buFontTx/>
              <a:buNone/>
            </a:pPr>
            <a:r>
              <a:rPr lang="ru-RU" b="1" dirty="0"/>
              <a:t>А. Диспансеризация (раз в 3 года с 18 до 39 лет, ежегодно — с 40 лет)</a:t>
            </a:r>
          </a:p>
          <a:p>
            <a:pPr marL="158750" indent="0">
              <a:buFontTx/>
              <a:buNone/>
            </a:pPr>
            <a:r>
              <a:rPr lang="ru-RU" dirty="0"/>
              <a:t>Программа ориентирована на раннее выявление хронических болезней и онкологии.</a:t>
            </a:r>
          </a:p>
          <a:p>
            <a:pPr marL="158750" indent="0">
              <a:buFontTx/>
              <a:buNone/>
            </a:pPr>
            <a:r>
              <a:rPr lang="ru-RU" b="1" dirty="0"/>
              <a:t>С 18 до 39 лет (базовый уровень):</a:t>
            </a:r>
            <a:r>
              <a:rPr lang="ru-RU" dirty="0"/>
              <a:t> анкетирование на риски, измерение роста/веса/ИМТ/окружности талии, артериального и внутриглазного давления, флюорография (раз в 2 года), анализ крови на глюкозу и общий холестерин, ЭКГ (с 35 лет ежегодно).</a:t>
            </a:r>
          </a:p>
          <a:p>
            <a:pPr marL="158750" indent="0">
              <a:buFontTx/>
              <a:buNone/>
            </a:pPr>
            <a:r>
              <a:rPr lang="ru-RU" b="1" dirty="0"/>
              <a:t>После 40 лет (</a:t>
            </a:r>
            <a:r>
              <a:rPr lang="ru-RU" b="1" dirty="0" err="1"/>
              <a:t>онкоскрининг</a:t>
            </a:r>
            <a:r>
              <a:rPr lang="ru-RU" b="1" dirty="0"/>
              <a:t> и сосуды):</a:t>
            </a:r>
            <a:r>
              <a:rPr lang="ru-RU" dirty="0"/>
              <a:t> к базовому списку добавляется общий анализ крови (на гемоглобин/воспаления), анализ кала на скрытую кровь (скрининг рака кишечника), в 45 лет — обязательная гастроскопия (ЭГДС).</a:t>
            </a:r>
          </a:p>
          <a:p>
            <a:pPr marL="158750" indent="0">
              <a:buFontTx/>
              <a:buNone/>
            </a:pPr>
            <a:r>
              <a:rPr lang="ru-RU" b="1" dirty="0"/>
              <a:t>Мужской </a:t>
            </a:r>
            <a:r>
              <a:rPr lang="ru-RU" b="1" dirty="0" err="1"/>
              <a:t>онкомаркер</a:t>
            </a:r>
            <a:r>
              <a:rPr lang="ru-RU" b="1" dirty="0"/>
              <a:t> (ПСА):</a:t>
            </a:r>
            <a:r>
              <a:rPr lang="ru-RU" dirty="0"/>
              <a:t> кровь на </a:t>
            </a:r>
            <a:r>
              <a:rPr lang="ru-RU" dirty="0" err="1"/>
              <a:t>простатспецифический</a:t>
            </a:r>
            <a:r>
              <a:rPr lang="ru-RU" dirty="0"/>
              <a:t> антиген сдается в возрасте </a:t>
            </a:r>
            <a:r>
              <a:rPr lang="ru-RU" b="1" dirty="0"/>
              <a:t>45, 50, 55, 60 и 64 лет</a:t>
            </a:r>
            <a:r>
              <a:rPr lang="ru-RU" dirty="0"/>
              <a:t>.</a:t>
            </a:r>
          </a:p>
          <a:p>
            <a:pPr marL="158750" indent="0">
              <a:buFontTx/>
              <a:buNone/>
            </a:pPr>
            <a:endParaRPr lang="ru-RU" b="1" dirty="0"/>
          </a:p>
          <a:p>
            <a:pPr marL="158750" indent="0">
              <a:buFontTx/>
              <a:buNone/>
            </a:pPr>
            <a:r>
              <a:rPr lang="ru-RU" b="1" dirty="0"/>
              <a:t>Б. Диспансеризация репродуктивного здоровья (новое направление)</a:t>
            </a:r>
          </a:p>
          <a:p>
            <a:pPr marL="158750" indent="0">
              <a:buFontTx/>
              <a:buNone/>
            </a:pPr>
            <a:r>
              <a:rPr lang="ru-RU" dirty="0"/>
              <a:t>Направлена на оценку мужской фертильности и здоровья мочеполовой системы.</a:t>
            </a:r>
          </a:p>
          <a:p>
            <a:pPr marL="158750" indent="0">
              <a:buFontTx/>
              <a:buNone/>
            </a:pPr>
            <a:r>
              <a:rPr lang="ru-RU" b="1" dirty="0"/>
              <a:t>1 этап:</a:t>
            </a:r>
            <a:r>
              <a:rPr lang="ru-RU" dirty="0"/>
              <a:t> осмотр врача-уролога (или хирурга, прошедшего подготовку).</a:t>
            </a:r>
          </a:p>
          <a:p>
            <a:pPr marL="158750" indent="0">
              <a:buFontTx/>
              <a:buNone/>
            </a:pPr>
            <a:r>
              <a:rPr lang="ru-RU" b="1" dirty="0"/>
              <a:t>2 этап (по показаниям):</a:t>
            </a:r>
            <a:r>
              <a:rPr lang="ru-RU" dirty="0"/>
              <a:t> </a:t>
            </a:r>
            <a:r>
              <a:rPr lang="ru-RU" dirty="0" err="1"/>
              <a:t>спермограмма</a:t>
            </a:r>
            <a:r>
              <a:rPr lang="ru-RU" dirty="0"/>
              <a:t>, УЗИ предстательной железы (ТРУЗИ) и микроскопическое исследование урологического мазка.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8814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e2e81c0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e2e81c08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r>
              <a:rPr lang="ru-RU" b="1" dirty="0"/>
              <a:t>2. Профессиональные медицинские осмотры (приказ Минздрава 29н)</a:t>
            </a:r>
          </a:p>
          <a:p>
            <a:pPr marL="158750" indent="0">
              <a:buFontTx/>
              <a:buNone/>
            </a:pPr>
            <a:endParaRPr lang="ru-RU" b="1" dirty="0"/>
          </a:p>
          <a:p>
            <a:pPr marL="158750" indent="0">
              <a:buFontTx/>
              <a:buNone/>
            </a:pPr>
            <a:r>
              <a:rPr lang="ru-RU" dirty="0"/>
              <a:t>Если пастор официально трудоустроен в религиозной организации (или совмещает служение с гражданской работой), он проходит периодические профосмотры. Их цель — подтвердить профпригодность, а не вылечить, но они тоже дают полезные маркеры.</a:t>
            </a:r>
          </a:p>
          <a:p>
            <a:pPr marL="158750" indent="0">
              <a:buFontTx/>
              <a:buNone/>
            </a:pPr>
            <a:r>
              <a:rPr lang="ru-RU" b="1" dirty="0"/>
              <a:t>Что туда входит:</a:t>
            </a:r>
            <a:r>
              <a:rPr lang="ru-RU" dirty="0"/>
              <a:t> Осмотр терапевта, психиатра, нарколога, невролога.</a:t>
            </a:r>
          </a:p>
          <a:p>
            <a:pPr marL="158750" indent="0">
              <a:buFontTx/>
              <a:buNone/>
            </a:pPr>
            <a:r>
              <a:rPr lang="ru-RU" b="1" dirty="0"/>
              <a:t>Диагностика:</a:t>
            </a:r>
            <a:r>
              <a:rPr lang="ru-RU" dirty="0"/>
              <a:t> Клинический анализ крови и мочи, ЭКГ, флюорография, биохимия (минимальный набор: глюкоза и холестерин).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037900" y="-3128400"/>
            <a:ext cx="5068200" cy="50682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010725" y="2349500"/>
            <a:ext cx="5068200" cy="50682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361650" y="2349500"/>
            <a:ext cx="2180400" cy="2180400"/>
          </a:xfrm>
          <a:prstGeom prst="ellipse">
            <a:avLst/>
          </a:prstGeom>
          <a:noFill/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399325" y="3771350"/>
            <a:ext cx="1514220" cy="1200127"/>
            <a:chOff x="7242400" y="3753925"/>
            <a:chExt cx="1514220" cy="1200127"/>
          </a:xfrm>
        </p:grpSpPr>
        <p:sp>
          <p:nvSpPr>
            <p:cNvPr id="13" name="Google Shape;13;p2"/>
            <p:cNvSpPr/>
            <p:nvPr/>
          </p:nvSpPr>
          <p:spPr>
            <a:xfrm>
              <a:off x="7242400" y="3951163"/>
              <a:ext cx="730200" cy="8115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064763" y="3753925"/>
              <a:ext cx="303600" cy="337500"/>
            </a:xfrm>
            <a:prstGeom prst="mathPlus">
              <a:avLst>
                <a:gd name="adj1" fmla="val 23520"/>
              </a:avLst>
            </a:prstGeom>
            <a:solidFill>
              <a:srgbClr val="D1D9D1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769" y="4410152"/>
              <a:ext cx="489600" cy="543900"/>
            </a:xfrm>
            <a:prstGeom prst="mathPlus">
              <a:avLst>
                <a:gd name="adj1" fmla="val 23520"/>
              </a:avLst>
            </a:prstGeom>
            <a:solidFill>
              <a:srgbClr val="85A9AD">
                <a:alpha val="5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592821" y="4148040"/>
              <a:ext cx="163800" cy="181800"/>
            </a:xfrm>
            <a:prstGeom prst="mathPlus">
              <a:avLst>
                <a:gd name="adj1" fmla="val 23520"/>
              </a:avLst>
            </a:prstGeom>
            <a:solidFill>
              <a:srgbClr val="D1D9D1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250041" y="234962"/>
            <a:ext cx="930097" cy="357874"/>
            <a:chOff x="804850" y="479650"/>
            <a:chExt cx="3263500" cy="1255700"/>
          </a:xfrm>
        </p:grpSpPr>
        <p:sp>
          <p:nvSpPr>
            <p:cNvPr id="18" name="Google Shape;18;p2"/>
            <p:cNvSpPr/>
            <p:nvPr/>
          </p:nvSpPr>
          <p:spPr>
            <a:xfrm>
              <a:off x="8048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894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740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586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9432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48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894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740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1586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432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48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5894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740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1586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432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1669800" y="1238813"/>
            <a:ext cx="5804400" cy="21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subTitle" idx="1"/>
          </p:nvPr>
        </p:nvSpPr>
        <p:spPr>
          <a:xfrm>
            <a:off x="2392475" y="3487988"/>
            <a:ext cx="4359000" cy="4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82519" y="3227452"/>
            <a:ext cx="489600" cy="543900"/>
          </a:xfrm>
          <a:prstGeom prst="mathPlus">
            <a:avLst>
              <a:gd name="adj1" fmla="val 23520"/>
            </a:avLst>
          </a:prstGeom>
          <a:solidFill>
            <a:srgbClr val="85A9AD">
              <a:alpha val="53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83898" y="4089301"/>
            <a:ext cx="322200" cy="35790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3"/>
          <p:cNvSpPr/>
          <p:nvPr/>
        </p:nvSpPr>
        <p:spPr>
          <a:xfrm>
            <a:off x="2190300" y="-2976000"/>
            <a:ext cx="5068200" cy="50682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3"/>
          <p:cNvSpPr/>
          <p:nvPr/>
        </p:nvSpPr>
        <p:spPr>
          <a:xfrm>
            <a:off x="-1858325" y="2501900"/>
            <a:ext cx="5068200" cy="50682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3"/>
          <p:cNvSpPr/>
          <p:nvPr/>
        </p:nvSpPr>
        <p:spPr>
          <a:xfrm>
            <a:off x="-1209250" y="2501900"/>
            <a:ext cx="2180400" cy="2180400"/>
          </a:xfrm>
          <a:prstGeom prst="ellipse">
            <a:avLst/>
          </a:prstGeom>
          <a:noFill/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6" name="Google Shape;606;p23"/>
          <p:cNvGrpSpPr/>
          <p:nvPr/>
        </p:nvGrpSpPr>
        <p:grpSpPr>
          <a:xfrm>
            <a:off x="7627925" y="3923750"/>
            <a:ext cx="1438020" cy="1200127"/>
            <a:chOff x="7318600" y="3753925"/>
            <a:chExt cx="1438020" cy="1200127"/>
          </a:xfrm>
        </p:grpSpPr>
        <p:sp>
          <p:nvSpPr>
            <p:cNvPr id="607" name="Google Shape;607;p23"/>
            <p:cNvSpPr/>
            <p:nvPr/>
          </p:nvSpPr>
          <p:spPr>
            <a:xfrm>
              <a:off x="7318600" y="3951163"/>
              <a:ext cx="730200" cy="811500"/>
            </a:xfrm>
            <a:prstGeom prst="mathPlus">
              <a:avLst>
                <a:gd name="adj1" fmla="val 23520"/>
              </a:avLst>
            </a:prstGeom>
            <a:solidFill>
              <a:srgbClr val="85A9AD">
                <a:alpha val="5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8064763" y="3753925"/>
              <a:ext cx="303600" cy="337500"/>
            </a:xfrm>
            <a:prstGeom prst="mathPlus">
              <a:avLst>
                <a:gd name="adj1" fmla="val 23520"/>
              </a:avLst>
            </a:prstGeom>
            <a:solidFill>
              <a:srgbClr val="D1D9D1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8064769" y="4410152"/>
              <a:ext cx="489600" cy="5439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8592821" y="4148040"/>
              <a:ext cx="163800" cy="1818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3"/>
          <p:cNvGrpSpPr/>
          <p:nvPr/>
        </p:nvGrpSpPr>
        <p:grpSpPr>
          <a:xfrm flipH="1">
            <a:off x="402441" y="387362"/>
            <a:ext cx="930097" cy="357875"/>
            <a:chOff x="804850" y="479650"/>
            <a:chExt cx="3263500" cy="1255700"/>
          </a:xfrm>
        </p:grpSpPr>
        <p:sp>
          <p:nvSpPr>
            <p:cNvPr id="612" name="Google Shape;612;p23"/>
            <p:cNvSpPr/>
            <p:nvPr/>
          </p:nvSpPr>
          <p:spPr>
            <a:xfrm>
              <a:off x="8048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15894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23740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1586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39432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8048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15894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23740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1586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9432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8048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15894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23740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31586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39432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4"/>
          <p:cNvSpPr/>
          <p:nvPr/>
        </p:nvSpPr>
        <p:spPr>
          <a:xfrm>
            <a:off x="-3396625" y="1199700"/>
            <a:ext cx="5068200" cy="50682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4"/>
          <p:cNvSpPr/>
          <p:nvPr/>
        </p:nvSpPr>
        <p:spPr>
          <a:xfrm>
            <a:off x="7258500" y="-523575"/>
            <a:ext cx="5068200" cy="50682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4"/>
          <p:cNvSpPr/>
          <p:nvPr/>
        </p:nvSpPr>
        <p:spPr>
          <a:xfrm>
            <a:off x="5759925" y="-1490125"/>
            <a:ext cx="2180400" cy="2180400"/>
          </a:xfrm>
          <a:prstGeom prst="ellipse">
            <a:avLst/>
          </a:prstGeom>
          <a:noFill/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24"/>
          <p:cNvGrpSpPr/>
          <p:nvPr/>
        </p:nvGrpSpPr>
        <p:grpSpPr>
          <a:xfrm>
            <a:off x="157363" y="134700"/>
            <a:ext cx="1514220" cy="1200127"/>
            <a:chOff x="7242400" y="3753925"/>
            <a:chExt cx="1514220" cy="1200127"/>
          </a:xfrm>
        </p:grpSpPr>
        <p:sp>
          <p:nvSpPr>
            <p:cNvPr id="632" name="Google Shape;632;p24"/>
            <p:cNvSpPr/>
            <p:nvPr/>
          </p:nvSpPr>
          <p:spPr>
            <a:xfrm>
              <a:off x="7242400" y="3951163"/>
              <a:ext cx="730200" cy="811500"/>
            </a:xfrm>
            <a:prstGeom prst="mathPlus">
              <a:avLst>
                <a:gd name="adj1" fmla="val 23520"/>
              </a:avLst>
            </a:prstGeom>
            <a:solidFill>
              <a:srgbClr val="85A9AD">
                <a:alpha val="5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8064763" y="3753925"/>
              <a:ext cx="303600" cy="3375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8064769" y="4410152"/>
              <a:ext cx="489600" cy="543900"/>
            </a:xfrm>
            <a:prstGeom prst="mathPlus">
              <a:avLst>
                <a:gd name="adj1" fmla="val 23520"/>
              </a:avLst>
            </a:prstGeom>
            <a:solidFill>
              <a:srgbClr val="D1D9D1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8592821" y="4148040"/>
              <a:ext cx="163800" cy="1818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24"/>
          <p:cNvGrpSpPr/>
          <p:nvPr/>
        </p:nvGrpSpPr>
        <p:grpSpPr>
          <a:xfrm flipH="1">
            <a:off x="8086891" y="4608512"/>
            <a:ext cx="930098" cy="357874"/>
            <a:chOff x="804850" y="479650"/>
            <a:chExt cx="3263500" cy="1255700"/>
          </a:xfrm>
        </p:grpSpPr>
        <p:sp>
          <p:nvSpPr>
            <p:cNvPr id="637" name="Google Shape;637;p24"/>
            <p:cNvSpPr/>
            <p:nvPr/>
          </p:nvSpPr>
          <p:spPr>
            <a:xfrm>
              <a:off x="8048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15894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23740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31586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39432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8048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15894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23740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31586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39432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8048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15894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23740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31586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39432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1782525" y="-3327425"/>
            <a:ext cx="5068200" cy="50682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1020222" y="2337600"/>
            <a:ext cx="3846000" cy="14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2223847" y="1323900"/>
            <a:ext cx="1438800" cy="10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1" name="Google Shape;41;p3"/>
          <p:cNvGrpSpPr/>
          <p:nvPr/>
        </p:nvGrpSpPr>
        <p:grpSpPr>
          <a:xfrm flipH="1">
            <a:off x="-2010725" y="-2017425"/>
            <a:ext cx="4158300" cy="4158300"/>
            <a:chOff x="1454900" y="798425"/>
            <a:chExt cx="4158300" cy="4158300"/>
          </a:xfrm>
        </p:grpSpPr>
        <p:sp>
          <p:nvSpPr>
            <p:cNvPr id="42" name="Google Shape;42;p3"/>
            <p:cNvSpPr/>
            <p:nvPr/>
          </p:nvSpPr>
          <p:spPr>
            <a:xfrm>
              <a:off x="1454900" y="798425"/>
              <a:ext cx="4158300" cy="41583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960425" y="1303950"/>
              <a:ext cx="3147300" cy="31473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443850" y="1787375"/>
              <a:ext cx="2180400" cy="21804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3"/>
          <p:cNvSpPr/>
          <p:nvPr/>
        </p:nvSpPr>
        <p:spPr>
          <a:xfrm flipH="1">
            <a:off x="3585775" y="4537675"/>
            <a:ext cx="2180400" cy="2180400"/>
          </a:xfrm>
          <a:prstGeom prst="ellipse">
            <a:avLst/>
          </a:prstGeom>
          <a:noFill/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3"/>
          <p:cNvGrpSpPr/>
          <p:nvPr/>
        </p:nvGrpSpPr>
        <p:grpSpPr>
          <a:xfrm>
            <a:off x="8001712" y="234962"/>
            <a:ext cx="930098" cy="357874"/>
            <a:chOff x="804850" y="479650"/>
            <a:chExt cx="3263500" cy="1255700"/>
          </a:xfrm>
        </p:grpSpPr>
        <p:sp>
          <p:nvSpPr>
            <p:cNvPr id="47" name="Google Shape;47;p3"/>
            <p:cNvSpPr/>
            <p:nvPr/>
          </p:nvSpPr>
          <p:spPr>
            <a:xfrm>
              <a:off x="8048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5894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3740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1586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9432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8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5894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3740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1586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9432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048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5894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3740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1586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9432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3"/>
          <p:cNvSpPr/>
          <p:nvPr/>
        </p:nvSpPr>
        <p:spPr>
          <a:xfrm flipH="1">
            <a:off x="6124375" y="2349500"/>
            <a:ext cx="5068200" cy="50682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/>
          <p:nvPr/>
        </p:nvSpPr>
        <p:spPr>
          <a:xfrm flipH="1">
            <a:off x="1748050" y="3224300"/>
            <a:ext cx="5068200" cy="50682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5"/>
          <p:cNvGrpSpPr/>
          <p:nvPr/>
        </p:nvGrpSpPr>
        <p:grpSpPr>
          <a:xfrm flipH="1">
            <a:off x="-1966942" y="649349"/>
            <a:ext cx="2432190" cy="2432190"/>
            <a:chOff x="1454900" y="798425"/>
            <a:chExt cx="4158300" cy="4158300"/>
          </a:xfrm>
        </p:grpSpPr>
        <p:sp>
          <p:nvSpPr>
            <p:cNvPr id="95" name="Google Shape;95;p5"/>
            <p:cNvSpPr/>
            <p:nvPr/>
          </p:nvSpPr>
          <p:spPr>
            <a:xfrm>
              <a:off x="1454900" y="798425"/>
              <a:ext cx="4158300" cy="41583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1960425" y="1303950"/>
              <a:ext cx="3147300" cy="31473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2443850" y="1787375"/>
              <a:ext cx="2180400" cy="21804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5"/>
          <p:cNvGrpSpPr/>
          <p:nvPr/>
        </p:nvGrpSpPr>
        <p:grpSpPr>
          <a:xfrm flipH="1">
            <a:off x="138191" y="4663587"/>
            <a:ext cx="930097" cy="357874"/>
            <a:chOff x="804850" y="479650"/>
            <a:chExt cx="3263500" cy="1255700"/>
          </a:xfrm>
        </p:grpSpPr>
        <p:sp>
          <p:nvSpPr>
            <p:cNvPr id="99" name="Google Shape;99;p5"/>
            <p:cNvSpPr/>
            <p:nvPr/>
          </p:nvSpPr>
          <p:spPr>
            <a:xfrm>
              <a:off x="8048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5894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23740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31586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39432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8048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5894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23740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1586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9432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8048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894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23740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31586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39432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5"/>
          <p:cNvSpPr/>
          <p:nvPr/>
        </p:nvSpPr>
        <p:spPr>
          <a:xfrm flipH="1">
            <a:off x="8491175" y="3431250"/>
            <a:ext cx="2180400" cy="2180400"/>
          </a:xfrm>
          <a:prstGeom prst="ellipse">
            <a:avLst/>
          </a:prstGeom>
          <a:noFill/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5"/>
          <p:cNvGrpSpPr/>
          <p:nvPr/>
        </p:nvGrpSpPr>
        <p:grpSpPr>
          <a:xfrm flipH="1">
            <a:off x="8363104" y="213950"/>
            <a:ext cx="691858" cy="1047727"/>
            <a:chOff x="8064763" y="3906325"/>
            <a:chExt cx="691858" cy="1047727"/>
          </a:xfrm>
        </p:grpSpPr>
        <p:sp>
          <p:nvSpPr>
            <p:cNvPr id="116" name="Google Shape;116;p5"/>
            <p:cNvSpPr/>
            <p:nvPr/>
          </p:nvSpPr>
          <p:spPr>
            <a:xfrm>
              <a:off x="8064763" y="3906325"/>
              <a:ext cx="303600" cy="337500"/>
            </a:xfrm>
            <a:prstGeom prst="mathPlus">
              <a:avLst>
                <a:gd name="adj1" fmla="val 23520"/>
              </a:avLst>
            </a:prstGeom>
            <a:solidFill>
              <a:srgbClr val="D1D9D1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8064769" y="4410152"/>
              <a:ext cx="489600" cy="5439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8592821" y="4148040"/>
              <a:ext cx="163800" cy="1818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5"/>
          <p:cNvSpPr txBox="1">
            <a:spLocks noGrp="1"/>
          </p:cNvSpPr>
          <p:nvPr>
            <p:ph type="subTitle" idx="1"/>
          </p:nvPr>
        </p:nvSpPr>
        <p:spPr>
          <a:xfrm>
            <a:off x="1290763" y="1987925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subTitle" idx="2"/>
          </p:nvPr>
        </p:nvSpPr>
        <p:spPr>
          <a:xfrm>
            <a:off x="4945638" y="1987925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subTitle" idx="3"/>
          </p:nvPr>
        </p:nvSpPr>
        <p:spPr>
          <a:xfrm>
            <a:off x="1290763" y="2601950"/>
            <a:ext cx="2907600" cy="14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4"/>
          </p:nvPr>
        </p:nvSpPr>
        <p:spPr>
          <a:xfrm>
            <a:off x="4945638" y="2601950"/>
            <a:ext cx="2907600" cy="14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/>
          <p:nvPr/>
        </p:nvSpPr>
        <p:spPr>
          <a:xfrm>
            <a:off x="-2010725" y="2349500"/>
            <a:ext cx="5068200" cy="50682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7"/>
          <p:cNvGrpSpPr/>
          <p:nvPr/>
        </p:nvGrpSpPr>
        <p:grpSpPr>
          <a:xfrm>
            <a:off x="7935347" y="-1695577"/>
            <a:ext cx="2713291" cy="2713291"/>
            <a:chOff x="1454900" y="798425"/>
            <a:chExt cx="4158300" cy="4158300"/>
          </a:xfrm>
        </p:grpSpPr>
        <p:sp>
          <p:nvSpPr>
            <p:cNvPr id="155" name="Google Shape;155;p7"/>
            <p:cNvSpPr/>
            <p:nvPr/>
          </p:nvSpPr>
          <p:spPr>
            <a:xfrm>
              <a:off x="1454900" y="798425"/>
              <a:ext cx="4158300" cy="41583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960425" y="1303950"/>
              <a:ext cx="3147300" cy="31473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443850" y="1787375"/>
              <a:ext cx="2180400" cy="21804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7"/>
          <p:cNvSpPr/>
          <p:nvPr/>
        </p:nvSpPr>
        <p:spPr>
          <a:xfrm>
            <a:off x="-1713025" y="1599675"/>
            <a:ext cx="2180400" cy="2180400"/>
          </a:xfrm>
          <a:prstGeom prst="ellipse">
            <a:avLst/>
          </a:prstGeom>
          <a:noFill/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7"/>
          <p:cNvGrpSpPr/>
          <p:nvPr/>
        </p:nvGrpSpPr>
        <p:grpSpPr>
          <a:xfrm>
            <a:off x="8300144" y="3932475"/>
            <a:ext cx="691851" cy="1047727"/>
            <a:chOff x="8064769" y="3906325"/>
            <a:chExt cx="691851" cy="1047727"/>
          </a:xfrm>
        </p:grpSpPr>
        <p:sp>
          <p:nvSpPr>
            <p:cNvPr id="160" name="Google Shape;160;p7"/>
            <p:cNvSpPr/>
            <p:nvPr/>
          </p:nvSpPr>
          <p:spPr>
            <a:xfrm>
              <a:off x="8140963" y="3906325"/>
              <a:ext cx="303600" cy="337500"/>
            </a:xfrm>
            <a:prstGeom prst="mathPlus">
              <a:avLst>
                <a:gd name="adj1" fmla="val 23520"/>
              </a:avLst>
            </a:prstGeom>
            <a:solidFill>
              <a:srgbClr val="D1D9D1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064769" y="4410152"/>
              <a:ext cx="489600" cy="543900"/>
            </a:xfrm>
            <a:prstGeom prst="mathPlus">
              <a:avLst>
                <a:gd name="adj1" fmla="val 23520"/>
              </a:avLst>
            </a:prstGeom>
            <a:solidFill>
              <a:srgbClr val="85A9AD">
                <a:alpha val="5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592821" y="4148040"/>
              <a:ext cx="163800" cy="1818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7"/>
          <p:cNvGrpSpPr/>
          <p:nvPr/>
        </p:nvGrpSpPr>
        <p:grpSpPr>
          <a:xfrm flipH="1">
            <a:off x="250041" y="234962"/>
            <a:ext cx="930097" cy="357874"/>
            <a:chOff x="804850" y="479650"/>
            <a:chExt cx="3263500" cy="1255700"/>
          </a:xfrm>
        </p:grpSpPr>
        <p:sp>
          <p:nvSpPr>
            <p:cNvPr id="164" name="Google Shape;164;p7"/>
            <p:cNvSpPr/>
            <p:nvPr/>
          </p:nvSpPr>
          <p:spPr>
            <a:xfrm>
              <a:off x="8048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5894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23740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31586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39432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8048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5894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23740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31586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39432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8048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15894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23740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1586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39432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body" idx="1"/>
          </p:nvPr>
        </p:nvSpPr>
        <p:spPr>
          <a:xfrm>
            <a:off x="1139988" y="1929600"/>
            <a:ext cx="3792900" cy="18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7"/>
          <p:cNvSpPr>
            <a:spLocks noGrp="1"/>
          </p:cNvSpPr>
          <p:nvPr>
            <p:ph type="pic" idx="2"/>
          </p:nvPr>
        </p:nvSpPr>
        <p:spPr>
          <a:xfrm>
            <a:off x="5605525" y="1129650"/>
            <a:ext cx="2398500" cy="34788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/>
          <p:nvPr/>
        </p:nvSpPr>
        <p:spPr>
          <a:xfrm>
            <a:off x="2037900" y="-3128400"/>
            <a:ext cx="5068200" cy="50682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"/>
          <p:cNvSpPr/>
          <p:nvPr/>
        </p:nvSpPr>
        <p:spPr>
          <a:xfrm>
            <a:off x="-2010725" y="2349500"/>
            <a:ext cx="5068200" cy="50682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-1361650" y="2349500"/>
            <a:ext cx="2180400" cy="2180400"/>
          </a:xfrm>
          <a:prstGeom prst="ellipse">
            <a:avLst/>
          </a:prstGeom>
          <a:noFill/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" name="Google Shape;186;p8"/>
          <p:cNvGrpSpPr/>
          <p:nvPr/>
        </p:nvGrpSpPr>
        <p:grpSpPr>
          <a:xfrm>
            <a:off x="7399325" y="3771350"/>
            <a:ext cx="1514220" cy="1200127"/>
            <a:chOff x="7242400" y="3753925"/>
            <a:chExt cx="1514220" cy="1200127"/>
          </a:xfrm>
        </p:grpSpPr>
        <p:sp>
          <p:nvSpPr>
            <p:cNvPr id="187" name="Google Shape;187;p8"/>
            <p:cNvSpPr/>
            <p:nvPr/>
          </p:nvSpPr>
          <p:spPr>
            <a:xfrm>
              <a:off x="7242400" y="3951163"/>
              <a:ext cx="730200" cy="811500"/>
            </a:xfrm>
            <a:prstGeom prst="mathPlus">
              <a:avLst>
                <a:gd name="adj1" fmla="val 23520"/>
              </a:avLst>
            </a:prstGeom>
            <a:solidFill>
              <a:srgbClr val="85A9AD">
                <a:alpha val="5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8064763" y="3753925"/>
              <a:ext cx="303600" cy="337500"/>
            </a:xfrm>
            <a:prstGeom prst="mathPlus">
              <a:avLst>
                <a:gd name="adj1" fmla="val 23520"/>
              </a:avLst>
            </a:prstGeom>
            <a:solidFill>
              <a:srgbClr val="D1D9D1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064769" y="4410152"/>
              <a:ext cx="489600" cy="5439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8592821" y="4148040"/>
              <a:ext cx="163800" cy="1818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8"/>
          <p:cNvGrpSpPr/>
          <p:nvPr/>
        </p:nvGrpSpPr>
        <p:grpSpPr>
          <a:xfrm flipH="1">
            <a:off x="250041" y="234962"/>
            <a:ext cx="930097" cy="357874"/>
            <a:chOff x="804850" y="479650"/>
            <a:chExt cx="3263500" cy="1255700"/>
          </a:xfrm>
        </p:grpSpPr>
        <p:sp>
          <p:nvSpPr>
            <p:cNvPr id="192" name="Google Shape;192;p8"/>
            <p:cNvSpPr/>
            <p:nvPr/>
          </p:nvSpPr>
          <p:spPr>
            <a:xfrm>
              <a:off x="8048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15894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23740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1586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9432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8048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15894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23740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31586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39432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8048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5894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23740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31586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39432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>
            <a:spLocks noGrp="1"/>
          </p:cNvSpPr>
          <p:nvPr>
            <p:ph type="pic" idx="2"/>
          </p:nvPr>
        </p:nvSpPr>
        <p:spPr>
          <a:xfrm>
            <a:off x="-40950" y="0"/>
            <a:ext cx="9225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1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4523400" cy="1298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"/>
          <p:cNvSpPr/>
          <p:nvPr/>
        </p:nvSpPr>
        <p:spPr>
          <a:xfrm rot="10800000">
            <a:off x="6002325" y="-2681900"/>
            <a:ext cx="5068200" cy="50682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15"/>
          <p:cNvGrpSpPr/>
          <p:nvPr/>
        </p:nvGrpSpPr>
        <p:grpSpPr>
          <a:xfrm rot="10800000">
            <a:off x="-2779200" y="3766775"/>
            <a:ext cx="4158300" cy="4158300"/>
            <a:chOff x="1454900" y="798425"/>
            <a:chExt cx="4158300" cy="4158300"/>
          </a:xfrm>
        </p:grpSpPr>
        <p:sp>
          <p:nvSpPr>
            <p:cNvPr id="342" name="Google Shape;342;p15"/>
            <p:cNvSpPr/>
            <p:nvPr/>
          </p:nvSpPr>
          <p:spPr>
            <a:xfrm>
              <a:off x="1454900" y="798425"/>
              <a:ext cx="4158300" cy="41583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1960425" y="1303950"/>
              <a:ext cx="3147300" cy="31473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2443850" y="1787375"/>
              <a:ext cx="2180400" cy="21804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Google Shape;345;p15"/>
          <p:cNvSpPr/>
          <p:nvPr/>
        </p:nvSpPr>
        <p:spPr>
          <a:xfrm rot="10800000">
            <a:off x="8428900" y="4016675"/>
            <a:ext cx="2180400" cy="2180400"/>
          </a:xfrm>
          <a:prstGeom prst="ellipse">
            <a:avLst/>
          </a:prstGeom>
          <a:noFill/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" name="Google Shape;346;p15"/>
          <p:cNvGrpSpPr/>
          <p:nvPr/>
        </p:nvGrpSpPr>
        <p:grpSpPr>
          <a:xfrm rot="10800000">
            <a:off x="1462654" y="4608510"/>
            <a:ext cx="508783" cy="440690"/>
            <a:chOff x="8064763" y="3753925"/>
            <a:chExt cx="508783" cy="440690"/>
          </a:xfrm>
        </p:grpSpPr>
        <p:sp>
          <p:nvSpPr>
            <p:cNvPr id="347" name="Google Shape;347;p15"/>
            <p:cNvSpPr/>
            <p:nvPr/>
          </p:nvSpPr>
          <p:spPr>
            <a:xfrm>
              <a:off x="8064763" y="3753925"/>
              <a:ext cx="303600" cy="337500"/>
            </a:xfrm>
            <a:prstGeom prst="mathPlus">
              <a:avLst>
                <a:gd name="adj1" fmla="val 23520"/>
              </a:avLst>
            </a:prstGeom>
            <a:solidFill>
              <a:srgbClr val="85A9AD">
                <a:alpha val="5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8409746" y="4012815"/>
              <a:ext cx="163800" cy="1818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15"/>
          <p:cNvGrpSpPr/>
          <p:nvPr/>
        </p:nvGrpSpPr>
        <p:grpSpPr>
          <a:xfrm rot="10800000" flipH="1">
            <a:off x="8001712" y="177114"/>
            <a:ext cx="930098" cy="357875"/>
            <a:chOff x="804850" y="479650"/>
            <a:chExt cx="3263500" cy="1255700"/>
          </a:xfrm>
        </p:grpSpPr>
        <p:sp>
          <p:nvSpPr>
            <p:cNvPr id="350" name="Google Shape;350;p15"/>
            <p:cNvSpPr/>
            <p:nvPr/>
          </p:nvSpPr>
          <p:spPr>
            <a:xfrm>
              <a:off x="8048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15894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23740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1586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9432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8048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15894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23740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1586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9432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8048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15894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23740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1586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9432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15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77040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1"/>
          <p:cNvSpPr/>
          <p:nvPr/>
        </p:nvSpPr>
        <p:spPr>
          <a:xfrm>
            <a:off x="6579313" y="-2554600"/>
            <a:ext cx="5068200" cy="50682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1"/>
          <p:cNvSpPr/>
          <p:nvPr/>
        </p:nvSpPr>
        <p:spPr>
          <a:xfrm>
            <a:off x="-1340900" y="4276125"/>
            <a:ext cx="2180400" cy="2180400"/>
          </a:xfrm>
          <a:prstGeom prst="ellipse">
            <a:avLst/>
          </a:prstGeom>
          <a:noFill/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21"/>
          <p:cNvGrpSpPr/>
          <p:nvPr/>
        </p:nvGrpSpPr>
        <p:grpSpPr>
          <a:xfrm>
            <a:off x="179244" y="178978"/>
            <a:ext cx="608393" cy="1314985"/>
            <a:chOff x="8064769" y="4071840"/>
            <a:chExt cx="608393" cy="1314985"/>
          </a:xfrm>
        </p:grpSpPr>
        <p:sp>
          <p:nvSpPr>
            <p:cNvPr id="541" name="Google Shape;541;p21"/>
            <p:cNvSpPr/>
            <p:nvPr/>
          </p:nvSpPr>
          <p:spPr>
            <a:xfrm>
              <a:off x="8369563" y="5049325"/>
              <a:ext cx="303600" cy="3375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8064769" y="4410152"/>
              <a:ext cx="489600" cy="543900"/>
            </a:xfrm>
            <a:prstGeom prst="mathPlus">
              <a:avLst>
                <a:gd name="adj1" fmla="val 23520"/>
              </a:avLst>
            </a:prstGeom>
            <a:solidFill>
              <a:srgbClr val="85A9AD">
                <a:alpha val="5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1"/>
            <p:cNvSpPr/>
            <p:nvPr/>
          </p:nvSpPr>
          <p:spPr>
            <a:xfrm>
              <a:off x="8440421" y="4071840"/>
              <a:ext cx="163800" cy="1818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21"/>
          <p:cNvGrpSpPr/>
          <p:nvPr/>
        </p:nvGrpSpPr>
        <p:grpSpPr>
          <a:xfrm rot="-5400000" flipH="1">
            <a:off x="8301841" y="4349737"/>
            <a:ext cx="930097" cy="357874"/>
            <a:chOff x="804850" y="479650"/>
            <a:chExt cx="3263500" cy="1255700"/>
          </a:xfrm>
        </p:grpSpPr>
        <p:sp>
          <p:nvSpPr>
            <p:cNvPr id="545" name="Google Shape;545;p21"/>
            <p:cNvSpPr/>
            <p:nvPr/>
          </p:nvSpPr>
          <p:spPr>
            <a:xfrm>
              <a:off x="8048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5894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23740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1"/>
            <p:cNvSpPr/>
            <p:nvPr/>
          </p:nvSpPr>
          <p:spPr>
            <a:xfrm>
              <a:off x="31586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39432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8048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1"/>
            <p:cNvSpPr/>
            <p:nvPr/>
          </p:nvSpPr>
          <p:spPr>
            <a:xfrm>
              <a:off x="15894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23740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31586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39432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8048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5894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23740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31586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1"/>
            <p:cNvSpPr/>
            <p:nvPr/>
          </p:nvSpPr>
          <p:spPr>
            <a:xfrm>
              <a:off x="39432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21"/>
          <p:cNvGrpSpPr/>
          <p:nvPr/>
        </p:nvGrpSpPr>
        <p:grpSpPr>
          <a:xfrm>
            <a:off x="8235010" y="535003"/>
            <a:ext cx="2815585" cy="2815585"/>
            <a:chOff x="1454900" y="798425"/>
            <a:chExt cx="4158300" cy="4158300"/>
          </a:xfrm>
        </p:grpSpPr>
        <p:sp>
          <p:nvSpPr>
            <p:cNvPr id="561" name="Google Shape;561;p21"/>
            <p:cNvSpPr/>
            <p:nvPr/>
          </p:nvSpPr>
          <p:spPr>
            <a:xfrm>
              <a:off x="1454900" y="798425"/>
              <a:ext cx="4158300" cy="41583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1960425" y="1303950"/>
              <a:ext cx="3147300" cy="31473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2443850" y="1787375"/>
              <a:ext cx="2180400" cy="21804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" name="Google Shape;564;p21"/>
          <p:cNvSpPr txBox="1">
            <a:spLocks noGrp="1"/>
          </p:cNvSpPr>
          <p:nvPr>
            <p:ph type="title" hasCustomPrompt="1"/>
          </p:nvPr>
        </p:nvSpPr>
        <p:spPr>
          <a:xfrm>
            <a:off x="1333316" y="540000"/>
            <a:ext cx="4949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65" name="Google Shape;565;p21"/>
          <p:cNvSpPr txBox="1">
            <a:spLocks noGrp="1"/>
          </p:cNvSpPr>
          <p:nvPr>
            <p:ph type="subTitle" idx="1"/>
          </p:nvPr>
        </p:nvSpPr>
        <p:spPr>
          <a:xfrm>
            <a:off x="1333316" y="1246023"/>
            <a:ext cx="4949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1"/>
          <p:cNvSpPr txBox="1">
            <a:spLocks noGrp="1"/>
          </p:cNvSpPr>
          <p:nvPr>
            <p:ph type="title" idx="2" hasCustomPrompt="1"/>
          </p:nvPr>
        </p:nvSpPr>
        <p:spPr>
          <a:xfrm>
            <a:off x="2097450" y="1996139"/>
            <a:ext cx="4949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67" name="Google Shape;567;p21"/>
          <p:cNvSpPr txBox="1">
            <a:spLocks noGrp="1"/>
          </p:cNvSpPr>
          <p:nvPr>
            <p:ph type="subTitle" idx="3"/>
          </p:nvPr>
        </p:nvSpPr>
        <p:spPr>
          <a:xfrm>
            <a:off x="2097450" y="2702161"/>
            <a:ext cx="4949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21"/>
          <p:cNvSpPr txBox="1">
            <a:spLocks noGrp="1"/>
          </p:cNvSpPr>
          <p:nvPr>
            <p:ph type="title" idx="4" hasCustomPrompt="1"/>
          </p:nvPr>
        </p:nvSpPr>
        <p:spPr>
          <a:xfrm>
            <a:off x="2861584" y="3452277"/>
            <a:ext cx="4949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69" name="Google Shape;569;p21"/>
          <p:cNvSpPr txBox="1">
            <a:spLocks noGrp="1"/>
          </p:cNvSpPr>
          <p:nvPr>
            <p:ph type="subTitle" idx="5"/>
          </p:nvPr>
        </p:nvSpPr>
        <p:spPr>
          <a:xfrm>
            <a:off x="2861584" y="4158300"/>
            <a:ext cx="4949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6" r:id="rId6"/>
    <p:sldLayoutId id="2147483658" r:id="rId7"/>
    <p:sldLayoutId id="2147483661" r:id="rId8"/>
    <p:sldLayoutId id="2147483667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8"/>
          <p:cNvSpPr txBox="1">
            <a:spLocks noGrp="1"/>
          </p:cNvSpPr>
          <p:nvPr>
            <p:ph type="ctrTitle"/>
          </p:nvPr>
        </p:nvSpPr>
        <p:spPr>
          <a:xfrm>
            <a:off x="869100" y="895283"/>
            <a:ext cx="7834184" cy="29290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pc="-25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PLE CHANCERY" panose="03020702040506060504" pitchFamily="66" charset="-79"/>
              </a:rPr>
              <a:t>ЗДОРОВЬЕ ПАСТОРА: </a:t>
            </a:r>
            <a:br>
              <a:rPr lang="ru-RU" sz="3600" b="1" spc="-25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PLE CHANCERY" panose="03020702040506060504" pitchFamily="66" charset="-79"/>
              </a:rPr>
            </a:br>
            <a:r>
              <a:rPr lang="ru-RU" sz="3600" b="1" spc="-25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PLE CHANCERY" panose="03020702040506060504" pitchFamily="66" charset="-79"/>
              </a:rPr>
              <a:t>ДИАГНОСТИКА </a:t>
            </a:r>
            <a:br>
              <a:rPr lang="ru-RU" sz="3600" b="1" spc="-25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PLE CHANCERY" panose="03020702040506060504" pitchFamily="66" charset="-79"/>
              </a:rPr>
            </a:br>
            <a:r>
              <a:rPr lang="ru-RU" sz="3600" b="1" spc="-25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PLE CHANCERY" panose="03020702040506060504" pitchFamily="66" charset="-79"/>
              </a:rPr>
              <a:t>И ЗАБОТА О ТЕХ, </a:t>
            </a:r>
            <a:br>
              <a:rPr lang="ru-RU" sz="3600" b="1" spc="-25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PLE CHANCERY" panose="03020702040506060504" pitchFamily="66" charset="-79"/>
              </a:rPr>
            </a:br>
            <a:r>
              <a:rPr lang="ru-RU" sz="3600" b="1" spc="-25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PLE CHANCERY" panose="03020702040506060504" pitchFamily="66" charset="-79"/>
              </a:rPr>
              <a:t>КТО ЗАБОТИТСЯ О ДРУГИХ</a:t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pple Chancery" panose="03020702040506060504" pitchFamily="66" charset="-79"/>
              </a:rPr>
            </a:br>
            <a:r>
              <a:rPr lang="ru-RU" sz="3600" b="1" spc="-25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3600" dirty="0">
              <a:solidFill>
                <a:schemeClr val="tx2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63" name="Google Shape;663;p28"/>
          <p:cNvSpPr txBox="1">
            <a:spLocks noGrp="1"/>
          </p:cNvSpPr>
          <p:nvPr>
            <p:ph type="subTitle" idx="1"/>
          </p:nvPr>
        </p:nvSpPr>
        <p:spPr>
          <a:xfrm>
            <a:off x="1055475" y="3569451"/>
            <a:ext cx="7557184" cy="8980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entury Gothic" panose="020B0502020202020204" pitchFamily="34" charset="0"/>
              </a:rPr>
              <a:t>Отдел здоровья Евро-Азиатского Дивизиона</a:t>
            </a:r>
            <a:endParaRPr sz="2000" dirty="0">
              <a:latin typeface="Century Gothic" panose="020B0502020202020204" pitchFamily="34" charset="0"/>
            </a:endParaRPr>
          </a:p>
        </p:txBody>
      </p:sp>
      <p:grpSp>
        <p:nvGrpSpPr>
          <p:cNvPr id="664" name="Google Shape;664;p28"/>
          <p:cNvGrpSpPr/>
          <p:nvPr/>
        </p:nvGrpSpPr>
        <p:grpSpPr>
          <a:xfrm>
            <a:off x="6702225" y="-1987225"/>
            <a:ext cx="4158300" cy="4158300"/>
            <a:chOff x="1454900" y="798425"/>
            <a:chExt cx="4158300" cy="4158300"/>
          </a:xfrm>
        </p:grpSpPr>
        <p:sp>
          <p:nvSpPr>
            <p:cNvPr id="665" name="Google Shape;665;p28"/>
            <p:cNvSpPr/>
            <p:nvPr/>
          </p:nvSpPr>
          <p:spPr>
            <a:xfrm>
              <a:off x="1454900" y="798425"/>
              <a:ext cx="4158300" cy="41583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1960425" y="1303950"/>
              <a:ext cx="3147300" cy="31473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2443850" y="1787375"/>
              <a:ext cx="2180400" cy="21804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28"/>
          <p:cNvSpPr/>
          <p:nvPr/>
        </p:nvSpPr>
        <p:spPr>
          <a:xfrm>
            <a:off x="63275" y="-458425"/>
            <a:ext cx="285300" cy="285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/>
          <p:nvPr/>
        </p:nvSpPr>
        <p:spPr>
          <a:xfrm>
            <a:off x="386075" y="-458425"/>
            <a:ext cx="285300" cy="285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8"/>
          <p:cNvSpPr/>
          <p:nvPr/>
        </p:nvSpPr>
        <p:spPr>
          <a:xfrm>
            <a:off x="726450" y="-458425"/>
            <a:ext cx="285300" cy="2853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1055475" y="-458425"/>
            <a:ext cx="285300" cy="285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8"/>
          <p:cNvSpPr/>
          <p:nvPr/>
        </p:nvSpPr>
        <p:spPr>
          <a:xfrm>
            <a:off x="1384500" y="-458425"/>
            <a:ext cx="285300" cy="285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"/>
          <p:cNvSpPr txBox="1">
            <a:spLocks noGrp="1"/>
          </p:cNvSpPr>
          <p:nvPr>
            <p:ph type="title"/>
          </p:nvPr>
        </p:nvSpPr>
        <p:spPr>
          <a:xfrm>
            <a:off x="720000" y="246100"/>
            <a:ext cx="7704000" cy="13150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3. Коммерческие программы: </a:t>
            </a:r>
            <a:br>
              <a:rPr lang="ru-RU" sz="3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Чек-</a:t>
            </a:r>
            <a:r>
              <a:rPr lang="ru-RU" sz="3000" b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апы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en" sz="3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Check-Up)</a:t>
            </a:r>
            <a:br>
              <a:rPr lang="ru-RU" sz="3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26" name="Google Shape;726;p33"/>
          <p:cNvSpPr txBox="1">
            <a:spLocks noGrp="1"/>
          </p:cNvSpPr>
          <p:nvPr>
            <p:ph type="subTitle" idx="1"/>
          </p:nvPr>
        </p:nvSpPr>
        <p:spPr>
          <a:xfrm>
            <a:off x="567277" y="1634426"/>
            <a:ext cx="8009446" cy="23529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8750" indent="0" algn="ctr">
              <a:buFontTx/>
              <a:buNone/>
            </a:pPr>
            <a:r>
              <a:rPr lang="ru-RU" b="0" dirty="0">
                <a:latin typeface="Century Gothic" panose="020B0502020202020204" pitchFamily="34" charset="0"/>
              </a:rPr>
              <a:t>Это платные комплексные программы в частных клиниках или лабораториях, которые человек проходит за 1–2 дня. </a:t>
            </a:r>
            <a:br>
              <a:rPr lang="ru-RU" b="0" dirty="0">
                <a:latin typeface="Century Gothic" panose="020B0502020202020204" pitchFamily="34" charset="0"/>
              </a:rPr>
            </a:br>
            <a:r>
              <a:rPr lang="ru-RU" b="0" dirty="0">
                <a:latin typeface="Century Gothic" panose="020B0502020202020204" pitchFamily="34" charset="0"/>
              </a:rPr>
              <a:t>Их главное отличие — глубокая оценка дефицитов, гормонального фона и скрытых воспалений, </a:t>
            </a:r>
            <a:br>
              <a:rPr lang="ru-RU" b="0" dirty="0">
                <a:latin typeface="Century Gothic" panose="020B0502020202020204" pitchFamily="34" charset="0"/>
              </a:rPr>
            </a:br>
            <a:r>
              <a:rPr lang="ru-RU" b="0" dirty="0">
                <a:latin typeface="Century Gothic" panose="020B0502020202020204" pitchFamily="34" charset="0"/>
              </a:rPr>
              <a:t>чего обычно нет в бесплатных </a:t>
            </a:r>
            <a:r>
              <a:rPr lang="ru-RU" b="0" dirty="0" err="1">
                <a:latin typeface="Century Gothic" panose="020B0502020202020204" pitchFamily="34" charset="0"/>
              </a:rPr>
              <a:t>скринингах</a:t>
            </a:r>
            <a:r>
              <a:rPr lang="ru-RU" b="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12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Picture background">
            <a:extLst>
              <a:ext uri="{FF2B5EF4-FFF2-40B4-BE49-F238E27FC236}">
                <a16:creationId xmlns:a16="http://schemas.microsoft.com/office/drawing/2014/main" id="{C3316C30-1D0D-D4AA-CCD3-CE61BD8C9E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56209D-D000-6FFC-293C-2C2497E83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154696"/>
            <a:ext cx="6870700" cy="48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0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"/>
          <p:cNvSpPr txBox="1">
            <a:spLocks noGrp="1"/>
          </p:cNvSpPr>
          <p:nvPr>
            <p:ph type="title"/>
          </p:nvPr>
        </p:nvSpPr>
        <p:spPr>
          <a:xfrm>
            <a:off x="546410" y="569486"/>
            <a:ext cx="7961970" cy="3835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Доступные методы самодиагностики </a:t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(что может сделать каждый)</a:t>
            </a:r>
            <a:br>
              <a:rPr lang="ru-RU" sz="4000" b="1" dirty="0">
                <a:effectLst/>
                <a:latin typeface="Google Sans"/>
              </a:rPr>
            </a:b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br>
              <a:rPr lang="ru-RU" sz="40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4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"/>
          <p:cNvSpPr txBox="1">
            <a:spLocks noGrp="1"/>
          </p:cNvSpPr>
          <p:nvPr>
            <p:ph type="title"/>
          </p:nvPr>
        </p:nvSpPr>
        <p:spPr>
          <a:xfrm>
            <a:off x="720000" y="246101"/>
            <a:ext cx="7704000" cy="779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А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. Индекс массы тела (ИМТ)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26" name="Google Shape;726;p33"/>
          <p:cNvSpPr txBox="1">
            <a:spLocks noGrp="1"/>
          </p:cNvSpPr>
          <p:nvPr>
            <p:ph type="subTitle" idx="1"/>
          </p:nvPr>
        </p:nvSpPr>
        <p:spPr>
          <a:xfrm>
            <a:off x="458179" y="1025913"/>
            <a:ext cx="8227641" cy="37189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8750" indent="0" algn="l">
              <a:buFontTx/>
              <a:buNone/>
            </a:pPr>
            <a:r>
              <a:rPr lang="ru-RU" sz="1800" dirty="0">
                <a:effectLst/>
                <a:latin typeface="Century Gothic" panose="020B0502020202020204" pitchFamily="34" charset="0"/>
              </a:rPr>
              <a:t>ИМТ</a:t>
            </a:r>
            <a:r>
              <a:rPr lang="ru-RU" sz="1800" b="0" dirty="0">
                <a:effectLst/>
                <a:latin typeface="Century Gothic" panose="020B0502020202020204" pitchFamily="34" charset="0"/>
              </a:rPr>
              <a:t> — это базовый международный стандарт для оценки соответствия массы человека его росту. Он помогает приблизительно определить, находится ли вес в пределах нормы.</a:t>
            </a:r>
          </a:p>
          <a:p>
            <a:pPr marL="158750" indent="0" algn="l">
              <a:buFontTx/>
              <a:buNone/>
            </a:pPr>
            <a:endParaRPr lang="ru-RU" sz="1800" b="0" dirty="0">
              <a:effectLst/>
              <a:latin typeface="Century Gothic" panose="020B0502020202020204" pitchFamily="34" charset="0"/>
            </a:endParaRPr>
          </a:p>
          <a:p>
            <a:pPr marL="158750" indent="0" algn="l">
              <a:buFontTx/>
              <a:buNone/>
            </a:pPr>
            <a:endParaRPr lang="ru-RU" sz="1800" b="0" dirty="0">
              <a:effectLst/>
              <a:latin typeface="Century Gothic" panose="020B0502020202020204" pitchFamily="34" charset="0"/>
            </a:endParaRPr>
          </a:p>
          <a:p>
            <a:pPr marL="158750" indent="0" algn="l">
              <a:buFontTx/>
              <a:buNone/>
            </a:pPr>
            <a:endParaRPr lang="ru-RU" sz="1800" b="0" dirty="0">
              <a:effectLst/>
              <a:latin typeface="Century Gothic" panose="020B0502020202020204" pitchFamily="34" charset="0"/>
            </a:endParaRPr>
          </a:p>
          <a:p>
            <a:pPr marL="158750" indent="0" algn="l">
              <a:buFontTx/>
              <a:buNone/>
            </a:pPr>
            <a:endParaRPr lang="ru-RU" sz="1800" b="0" dirty="0">
              <a:effectLst/>
              <a:latin typeface="Century Gothic" panose="020B0502020202020204" pitchFamily="34" charset="0"/>
            </a:endParaRPr>
          </a:p>
          <a:p>
            <a:pPr marL="158750" indent="0" algn="l">
              <a:buFontTx/>
              <a:buNone/>
            </a:pPr>
            <a:r>
              <a:rPr lang="ru-RU" sz="1800" b="0" dirty="0">
                <a:effectLst/>
                <a:latin typeface="Century Gothic" panose="020B0502020202020204" pitchFamily="34" charset="0"/>
              </a:rPr>
              <a:t>Как трактовать результаты:</a:t>
            </a:r>
          </a:p>
          <a:p>
            <a:pPr marL="158750" indent="0" algn="l">
              <a:buFontTx/>
              <a:buNone/>
            </a:pPr>
            <a:r>
              <a:rPr lang="ru-RU" sz="1800" b="0" dirty="0">
                <a:effectLst/>
                <a:latin typeface="Century Gothic" panose="020B0502020202020204" pitchFamily="34" charset="0"/>
              </a:rPr>
              <a:t>• 18.5 – 24.9 - нормальный вес.</a:t>
            </a:r>
          </a:p>
          <a:p>
            <a:pPr marL="158750" indent="0" algn="l">
              <a:buFontTx/>
              <a:buNone/>
            </a:pPr>
            <a:r>
              <a:rPr lang="ru-RU" sz="1800" b="0" dirty="0">
                <a:effectLst/>
                <a:latin typeface="Century Gothic" panose="020B0502020202020204" pitchFamily="34" charset="0"/>
              </a:rPr>
              <a:t>• 25.0 – 29.9 - избыточная масса тела (</a:t>
            </a:r>
            <a:r>
              <a:rPr lang="ru-RU" sz="1800" b="0" dirty="0" err="1">
                <a:effectLst/>
                <a:latin typeface="Century Gothic" panose="020B0502020202020204" pitchFamily="34" charset="0"/>
              </a:rPr>
              <a:t>предожирение</a:t>
            </a:r>
            <a:r>
              <a:rPr lang="ru-RU" sz="1800" b="0" dirty="0">
                <a:effectLst/>
                <a:latin typeface="Century Gothic" panose="020B0502020202020204" pitchFamily="34" charset="0"/>
              </a:rPr>
              <a:t>). </a:t>
            </a:r>
            <a:br>
              <a:rPr lang="ru-RU" sz="1800" b="0" dirty="0">
                <a:effectLst/>
                <a:latin typeface="Century Gothic" panose="020B0502020202020204" pitchFamily="34" charset="0"/>
              </a:rPr>
            </a:br>
            <a:r>
              <a:rPr lang="ru-RU" sz="1800" b="0" dirty="0">
                <a:effectLst/>
                <a:latin typeface="Century Gothic" panose="020B0502020202020204" pitchFamily="34" charset="0"/>
              </a:rPr>
              <a:t>   Время пересмотреть рацион.</a:t>
            </a:r>
          </a:p>
          <a:p>
            <a:pPr marL="158750" indent="0" algn="l">
              <a:buFontTx/>
              <a:buNone/>
            </a:pPr>
            <a:r>
              <a:rPr lang="ru-RU" sz="1800" b="0" dirty="0">
                <a:effectLst/>
                <a:latin typeface="Century Gothic" panose="020B0502020202020204" pitchFamily="34" charset="0"/>
              </a:rPr>
              <a:t>• 30.0 и выше: ожирение. Высокий риск развития диабета </a:t>
            </a:r>
            <a:r>
              <a:rPr lang="en" sz="1800" b="0" dirty="0">
                <a:effectLst/>
                <a:latin typeface="Century Gothic" panose="020B0502020202020204" pitchFamily="34" charset="0"/>
              </a:rPr>
              <a:t>II </a:t>
            </a:r>
            <a:r>
              <a:rPr lang="ru-RU" sz="1800" b="0" dirty="0">
                <a:effectLst/>
                <a:latin typeface="Century Gothic" panose="020B0502020202020204" pitchFamily="34" charset="0"/>
              </a:rPr>
              <a:t>типа </a:t>
            </a:r>
            <a:br>
              <a:rPr lang="ru-RU" sz="1800" b="0" dirty="0">
                <a:effectLst/>
                <a:latin typeface="Century Gothic" panose="020B0502020202020204" pitchFamily="34" charset="0"/>
              </a:rPr>
            </a:br>
            <a:r>
              <a:rPr lang="ru-RU" sz="1800" b="0" dirty="0">
                <a:effectLst/>
                <a:latin typeface="Century Gothic" panose="020B0502020202020204" pitchFamily="34" charset="0"/>
              </a:rPr>
              <a:t>   и сердечно-сосудистых заболеваний</a:t>
            </a:r>
            <a:r>
              <a:rPr lang="ru-RU" sz="1800" dirty="0">
                <a:effectLst/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E8FE31-890A-D730-BD7C-4F2426FEE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851" y="2077296"/>
            <a:ext cx="2587583" cy="80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8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"/>
          <p:cNvSpPr txBox="1">
            <a:spLocks noGrp="1"/>
          </p:cNvSpPr>
          <p:nvPr>
            <p:ph type="title"/>
          </p:nvPr>
        </p:nvSpPr>
        <p:spPr>
          <a:xfrm>
            <a:off x="720000" y="134588"/>
            <a:ext cx="7704000" cy="1136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Б.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Измерение окружности талии (ОТ) — ключевой маркер для мужчин</a:t>
            </a:r>
            <a:br>
              <a:rPr lang="ru-RU" sz="3000" b="1" dirty="0">
                <a:effectLst/>
                <a:latin typeface="Century Gothic" panose="020B0502020202020204" pitchFamily="34" charset="0"/>
              </a:rPr>
            </a:br>
            <a:endParaRPr lang="ru-RU" sz="3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26" name="Google Shape;726;p33"/>
          <p:cNvSpPr txBox="1">
            <a:spLocks noGrp="1"/>
          </p:cNvSpPr>
          <p:nvPr>
            <p:ph type="subTitle" idx="1"/>
          </p:nvPr>
        </p:nvSpPr>
        <p:spPr>
          <a:xfrm>
            <a:off x="458179" y="1271238"/>
            <a:ext cx="8227641" cy="37376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8750" indent="0" algn="l">
              <a:buFontTx/>
              <a:buNone/>
            </a:pPr>
            <a:r>
              <a:rPr lang="ru-RU" sz="1700" b="0" dirty="0">
                <a:latin typeface="Century Gothic" panose="020B0502020202020204" pitchFamily="34" charset="0"/>
              </a:rPr>
              <a:t>О</a:t>
            </a:r>
            <a:r>
              <a:rPr lang="ru-RU" sz="1700" b="0" dirty="0">
                <a:effectLst/>
                <a:latin typeface="Century Gothic" panose="020B0502020202020204" pitchFamily="34" charset="0"/>
              </a:rPr>
              <a:t>кружность талии — гораздо более точный показатель здоровья </a:t>
            </a:r>
            <a:br>
              <a:rPr lang="ru-RU" sz="1700" b="0" dirty="0">
                <a:effectLst/>
                <a:latin typeface="Century Gothic" panose="020B0502020202020204" pitchFamily="34" charset="0"/>
              </a:rPr>
            </a:br>
            <a:r>
              <a:rPr lang="ru-RU" sz="1700" b="0" dirty="0">
                <a:effectLst/>
                <a:latin typeface="Century Gothic" panose="020B0502020202020204" pitchFamily="34" charset="0"/>
              </a:rPr>
              <a:t>для мужчин.</a:t>
            </a:r>
          </a:p>
          <a:p>
            <a:pPr marL="158750" indent="0" algn="l">
              <a:buFontTx/>
              <a:buNone/>
            </a:pPr>
            <a:r>
              <a:rPr lang="ru-RU" sz="1700" b="0" dirty="0">
                <a:effectLst/>
                <a:latin typeface="Century Gothic" panose="020B0502020202020204" pitchFamily="34" charset="0"/>
              </a:rPr>
              <a:t>Она измеряет уровень висцерального жира (который откладывается вокруг внутренних органов и выделяет токсичные для сосудов воспалительные вещества).</a:t>
            </a:r>
          </a:p>
          <a:p>
            <a:pPr marL="158750" indent="0" algn="l">
              <a:buFontTx/>
              <a:buNone/>
            </a:pPr>
            <a:r>
              <a:rPr lang="ru-RU" sz="1700" dirty="0">
                <a:effectLst/>
                <a:latin typeface="Century Gothic" panose="020B0502020202020204" pitchFamily="34" charset="0"/>
              </a:rPr>
              <a:t>Критические цифры для мужчин:</a:t>
            </a:r>
          </a:p>
          <a:p>
            <a:pPr marL="158750" indent="0" algn="l">
              <a:buFontTx/>
              <a:buNone/>
            </a:pPr>
            <a:r>
              <a:rPr lang="ru-RU" sz="1700" b="0" i="1" dirty="0">
                <a:effectLst/>
                <a:latin typeface="Century Gothic" panose="020B0502020202020204" pitchFamily="34" charset="0"/>
              </a:rPr>
              <a:t>Меньше 94 см </a:t>
            </a:r>
            <a:r>
              <a:rPr lang="ru-RU" sz="1700" b="0" dirty="0">
                <a:effectLst/>
                <a:latin typeface="Century Gothic" panose="020B0502020202020204" pitchFamily="34" charset="0"/>
              </a:rPr>
              <a:t>— Норма. Низкий риск хронических заболеваний.</a:t>
            </a:r>
          </a:p>
          <a:p>
            <a:pPr marL="158750" indent="0" algn="l">
              <a:buFontTx/>
              <a:buNone/>
            </a:pPr>
            <a:r>
              <a:rPr lang="ru-RU" sz="1700" b="0" i="1" dirty="0">
                <a:effectLst/>
                <a:latin typeface="Century Gothic" panose="020B0502020202020204" pitchFamily="34" charset="0"/>
              </a:rPr>
              <a:t>94 – 102 см </a:t>
            </a:r>
            <a:r>
              <a:rPr lang="ru-RU" sz="1700" b="0" dirty="0">
                <a:effectLst/>
                <a:latin typeface="Century Gothic" panose="020B0502020202020204" pitchFamily="34" charset="0"/>
              </a:rPr>
              <a:t>— Повышенный риск. Сигнал к действию.</a:t>
            </a:r>
          </a:p>
          <a:p>
            <a:pPr marL="158750" indent="0" algn="l">
              <a:buFontTx/>
              <a:buNone/>
            </a:pPr>
            <a:r>
              <a:rPr lang="ru-RU" sz="1700" b="0" i="1" dirty="0">
                <a:effectLst/>
                <a:latin typeface="Century Gothic" panose="020B0502020202020204" pitchFamily="34" charset="0"/>
              </a:rPr>
              <a:t>Более 102 см </a:t>
            </a:r>
            <a:r>
              <a:rPr lang="ru-RU" sz="1700" b="0" dirty="0">
                <a:effectLst/>
                <a:latin typeface="Century Gothic" panose="020B0502020202020204" pitchFamily="34" charset="0"/>
              </a:rPr>
              <a:t>— Высокий риск. Прямая угроза сердцу, сосудам </a:t>
            </a:r>
            <a:br>
              <a:rPr lang="ru-RU" sz="1700" b="0" dirty="0">
                <a:effectLst/>
                <a:latin typeface="Century Gothic" panose="020B0502020202020204" pitchFamily="34" charset="0"/>
              </a:rPr>
            </a:br>
            <a:r>
              <a:rPr lang="ru-RU" sz="1700" b="0" dirty="0">
                <a:effectLst/>
                <a:latin typeface="Century Gothic" panose="020B0502020202020204" pitchFamily="34" charset="0"/>
              </a:rPr>
              <a:t>и обмену веществ.</a:t>
            </a:r>
          </a:p>
          <a:p>
            <a:pPr marL="158750" indent="0" algn="l">
              <a:buFontTx/>
              <a:buNone/>
            </a:pPr>
            <a:endParaRPr lang="ru-RU" sz="800" b="0" i="1" dirty="0">
              <a:effectLst/>
              <a:latin typeface="Century Gothic" panose="020B0502020202020204" pitchFamily="34" charset="0"/>
            </a:endParaRPr>
          </a:p>
          <a:p>
            <a:pPr marL="158750" indent="0" algn="l">
              <a:buFontTx/>
              <a:buNone/>
            </a:pPr>
            <a:r>
              <a:rPr lang="ru-RU" sz="1700" b="0" i="1" dirty="0">
                <a:effectLst/>
                <a:latin typeface="Century Gothic" panose="020B0502020202020204" pitchFamily="34" charset="0"/>
              </a:rPr>
              <a:t>Как правильно мерить:</a:t>
            </a:r>
            <a:r>
              <a:rPr lang="ru-RU" sz="1700" b="0" dirty="0">
                <a:effectLst/>
                <a:latin typeface="Century Gothic" panose="020B0502020202020204" pitchFamily="34" charset="0"/>
              </a:rPr>
              <a:t> Стоя, на выдохе, строго горизонтально, </a:t>
            </a:r>
            <a:br>
              <a:rPr lang="ru-RU" sz="1700" b="0" dirty="0">
                <a:effectLst/>
                <a:latin typeface="Century Gothic" panose="020B0502020202020204" pitchFamily="34" charset="0"/>
              </a:rPr>
            </a:br>
            <a:r>
              <a:rPr lang="ru-RU" sz="1700" b="0" dirty="0">
                <a:effectLst/>
                <a:latin typeface="Century Gothic" panose="020B0502020202020204" pitchFamily="34" charset="0"/>
              </a:rPr>
              <a:t>на уровне пупка (а не там, где обычно застегиваются брюки).</a:t>
            </a:r>
          </a:p>
          <a:p>
            <a:pPr marL="158750" indent="0">
              <a:buFontTx/>
              <a:buNone/>
            </a:pPr>
            <a:endParaRPr lang="ru-RU" sz="1000" b="1" dirty="0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859753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952AF1-82F7-5885-6C51-FE9430A91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12" y="523308"/>
            <a:ext cx="6325393" cy="4461287"/>
          </a:xfrm>
          <a:prstGeom prst="rect">
            <a:avLst/>
          </a:prstGeom>
        </p:spPr>
      </p:pic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0DEEF49B-07B3-B224-05C1-D48E27A06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5950"/>
            <a:ext cx="2486722" cy="13716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В. Шкала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SCORE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6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"/>
          <p:cNvSpPr txBox="1">
            <a:spLocks noGrp="1"/>
          </p:cNvSpPr>
          <p:nvPr>
            <p:ph type="title"/>
          </p:nvPr>
        </p:nvSpPr>
        <p:spPr>
          <a:xfrm>
            <a:off x="720000" y="134588"/>
            <a:ext cx="7704000" cy="1136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Другие доступные </a:t>
            </a:r>
            <a:br>
              <a:rPr lang="en-US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методы контроля</a:t>
            </a:r>
            <a:b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br>
              <a:rPr lang="ru-RU" sz="3000" b="1" dirty="0">
                <a:effectLst/>
                <a:latin typeface="Century Gothic" panose="020B0502020202020204" pitchFamily="34" charset="0"/>
              </a:rPr>
            </a:br>
            <a:endParaRPr lang="ru-RU" sz="3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26" name="Google Shape;726;p33"/>
          <p:cNvSpPr txBox="1">
            <a:spLocks noGrp="1"/>
          </p:cNvSpPr>
          <p:nvPr>
            <p:ph type="subTitle" idx="1"/>
          </p:nvPr>
        </p:nvSpPr>
        <p:spPr>
          <a:xfrm>
            <a:off x="458179" y="1416204"/>
            <a:ext cx="8227641" cy="3458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8750" indent="0" algn="l">
              <a:buFontTx/>
              <a:buNone/>
            </a:pPr>
            <a:r>
              <a:rPr lang="en-US" b="0" dirty="0">
                <a:effectLst/>
                <a:latin typeface="Century Gothic" panose="020B0502020202020204" pitchFamily="34" charset="0"/>
              </a:rPr>
              <a:t>• </a:t>
            </a:r>
            <a:r>
              <a:rPr lang="ru-RU" b="0" dirty="0">
                <a:effectLst/>
                <a:latin typeface="Century Gothic" panose="020B0502020202020204" pitchFamily="34" charset="0"/>
              </a:rPr>
              <a:t>Регулярное измерение артериального давления</a:t>
            </a:r>
            <a:br>
              <a:rPr lang="en-US" b="0" dirty="0">
                <a:effectLst/>
                <a:latin typeface="Century Gothic" panose="020B0502020202020204" pitchFamily="34" charset="0"/>
              </a:rPr>
            </a:br>
            <a:r>
              <a:rPr lang="en-US" b="0" dirty="0">
                <a:effectLst/>
                <a:latin typeface="Century Gothic" panose="020B0502020202020204" pitchFamily="34" charset="0"/>
              </a:rPr>
              <a:t>  </a:t>
            </a:r>
            <a:r>
              <a:rPr lang="ru-RU" b="0" dirty="0">
                <a:effectLst/>
                <a:latin typeface="Century Gothic" panose="020B0502020202020204" pitchFamily="34" charset="0"/>
              </a:rPr>
              <a:t> (норма до 120/80 мм рт. ст.).</a:t>
            </a:r>
          </a:p>
          <a:p>
            <a:pPr marL="158750" indent="0" algn="l">
              <a:buFontTx/>
              <a:buNone/>
            </a:pPr>
            <a:r>
              <a:rPr lang="en-US" b="0" dirty="0">
                <a:effectLst/>
                <a:latin typeface="Century Gothic" panose="020B0502020202020204" pitchFamily="34" charset="0"/>
              </a:rPr>
              <a:t>• </a:t>
            </a:r>
            <a:r>
              <a:rPr lang="ru-RU" b="0" dirty="0">
                <a:effectLst/>
                <a:latin typeface="Century Gothic" panose="020B0502020202020204" pitchFamily="34" charset="0"/>
              </a:rPr>
              <a:t>Ежегодный лабораторный минимум (Чек-ап):</a:t>
            </a:r>
          </a:p>
          <a:p>
            <a:pPr marL="457200" lvl="1" indent="0" algn="l">
              <a:buFontTx/>
              <a:buNone/>
            </a:pPr>
            <a:r>
              <a:rPr lang="en-US" b="0" dirty="0">
                <a:effectLst/>
                <a:latin typeface="Century Gothic" panose="020B0502020202020204" pitchFamily="34" charset="0"/>
              </a:rPr>
              <a:t>✓</a:t>
            </a:r>
            <a:r>
              <a:rPr lang="ru-RU" b="0" dirty="0">
                <a:effectLst/>
                <a:latin typeface="Century Gothic" panose="020B0502020202020204" pitchFamily="34" charset="0"/>
              </a:rPr>
              <a:t>Анализ на глюкозу и </a:t>
            </a:r>
            <a:r>
              <a:rPr lang="ru-RU" b="0" dirty="0" err="1">
                <a:effectLst/>
                <a:latin typeface="Century Gothic" panose="020B0502020202020204" pitchFamily="34" charset="0"/>
              </a:rPr>
              <a:t>гликированный</a:t>
            </a:r>
            <a:r>
              <a:rPr lang="ru-RU" b="0" dirty="0">
                <a:effectLst/>
                <a:latin typeface="Century Gothic" panose="020B0502020202020204" pitchFamily="34" charset="0"/>
              </a:rPr>
              <a:t> гемоглобин</a:t>
            </a:r>
            <a:br>
              <a:rPr lang="en-US" b="0" dirty="0">
                <a:effectLst/>
                <a:latin typeface="Century Gothic" panose="020B0502020202020204" pitchFamily="34" charset="0"/>
              </a:rPr>
            </a:br>
            <a:r>
              <a:rPr lang="en-US" b="0" dirty="0">
                <a:effectLst/>
                <a:latin typeface="Century Gothic" panose="020B0502020202020204" pitchFamily="34" charset="0"/>
              </a:rPr>
              <a:t> </a:t>
            </a:r>
            <a:r>
              <a:rPr lang="ru-RU" b="0" dirty="0">
                <a:effectLst/>
                <a:latin typeface="Century Gothic" panose="020B0502020202020204" pitchFamily="34" charset="0"/>
              </a:rPr>
              <a:t> (риск сахарного диабета).</a:t>
            </a:r>
          </a:p>
          <a:p>
            <a:pPr marL="457200" lvl="1" indent="0" algn="l">
              <a:buFontTx/>
              <a:buNone/>
            </a:pPr>
            <a:r>
              <a:rPr lang="en-US" b="0" dirty="0">
                <a:effectLst/>
                <a:latin typeface="Century Gothic" panose="020B0502020202020204" pitchFamily="34" charset="0"/>
              </a:rPr>
              <a:t>✓</a:t>
            </a:r>
            <a:r>
              <a:rPr lang="ru-RU" b="0" dirty="0">
                <a:effectLst/>
                <a:latin typeface="Century Gothic" panose="020B0502020202020204" pitchFamily="34" charset="0"/>
              </a:rPr>
              <a:t>Липидный профиль (холестерин и его фракции).</a:t>
            </a:r>
          </a:p>
          <a:p>
            <a:pPr marL="457200" lvl="1" indent="0" algn="l">
              <a:buFontTx/>
              <a:buNone/>
            </a:pPr>
            <a:r>
              <a:rPr lang="en-US" b="0" dirty="0">
                <a:effectLst/>
                <a:latin typeface="Century Gothic" panose="020B0502020202020204" pitchFamily="34" charset="0"/>
              </a:rPr>
              <a:t>✓</a:t>
            </a:r>
            <a:r>
              <a:rPr lang="ru-RU" b="0" dirty="0">
                <a:effectLst/>
                <a:latin typeface="Century Gothic" panose="020B0502020202020204" pitchFamily="34" charset="0"/>
              </a:rPr>
              <a:t>Анализ на ПСА (простат-специфический антиген)</a:t>
            </a:r>
            <a:br>
              <a:rPr lang="en-US" b="0" dirty="0">
                <a:effectLst/>
                <a:latin typeface="Century Gothic" panose="020B0502020202020204" pitchFamily="34" charset="0"/>
              </a:rPr>
            </a:br>
            <a:r>
              <a:rPr lang="en-US" b="0" dirty="0">
                <a:effectLst/>
                <a:latin typeface="Century Gothic" panose="020B0502020202020204" pitchFamily="34" charset="0"/>
              </a:rPr>
              <a:t>  </a:t>
            </a:r>
            <a:r>
              <a:rPr lang="ru-RU" b="0" dirty="0">
                <a:effectLst/>
                <a:latin typeface="Century Gothic" panose="020B0502020202020204" pitchFamily="34" charset="0"/>
              </a:rPr>
              <a:t> после 40–50 лет для профилактики мужских</a:t>
            </a:r>
            <a:br>
              <a:rPr lang="en-US" b="0" dirty="0">
                <a:effectLst/>
                <a:latin typeface="Century Gothic" panose="020B0502020202020204" pitchFamily="34" charset="0"/>
              </a:rPr>
            </a:br>
            <a:r>
              <a:rPr lang="en-US" b="0" dirty="0">
                <a:effectLst/>
                <a:latin typeface="Century Gothic" panose="020B0502020202020204" pitchFamily="34" charset="0"/>
              </a:rPr>
              <a:t>  </a:t>
            </a:r>
            <a:r>
              <a:rPr lang="ru-RU" b="0" dirty="0">
                <a:effectLst/>
                <a:latin typeface="Century Gothic" panose="020B0502020202020204" pitchFamily="34" charset="0"/>
              </a:rPr>
              <a:t> заболеваний.</a:t>
            </a:r>
          </a:p>
          <a:p>
            <a:pPr marL="158750" indent="0">
              <a:buFontTx/>
              <a:buNone/>
            </a:pPr>
            <a:endParaRPr lang="ru-RU" sz="1000" b="1" dirty="0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03824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"/>
          <p:cNvSpPr txBox="1">
            <a:spLocks noGrp="1"/>
          </p:cNvSpPr>
          <p:nvPr>
            <p:ph type="title"/>
          </p:nvPr>
        </p:nvSpPr>
        <p:spPr>
          <a:xfrm>
            <a:off x="720000" y="134588"/>
            <a:ext cx="7704000" cy="1136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Практические рекомендации </a:t>
            </a:r>
            <a:br>
              <a:rPr lang="ru-RU" sz="3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по улучшению здоровья</a:t>
            </a:r>
            <a:br>
              <a:rPr lang="ru-RU" sz="3000" b="1" dirty="0">
                <a:effectLst/>
                <a:latin typeface="Century Gothic" panose="020B0502020202020204" pitchFamily="34" charset="0"/>
              </a:rPr>
            </a:br>
            <a:endParaRPr lang="ru-RU" sz="3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26" name="Google Shape;726;p33"/>
          <p:cNvSpPr txBox="1">
            <a:spLocks noGrp="1"/>
          </p:cNvSpPr>
          <p:nvPr>
            <p:ph type="subTitle" idx="1"/>
          </p:nvPr>
        </p:nvSpPr>
        <p:spPr>
          <a:xfrm>
            <a:off x="335515" y="1405053"/>
            <a:ext cx="8227641" cy="36038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50165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Century Gothic" panose="020B0502020202020204" pitchFamily="34" charset="0"/>
              </a:rPr>
              <a:t>Принцип «Тарелки» на братских обедах: </a:t>
            </a:r>
            <a:br>
              <a:rPr lang="ru-RU" sz="1900" b="0" dirty="0">
                <a:effectLst/>
                <a:latin typeface="Century Gothic" panose="020B0502020202020204" pitchFamily="34" charset="0"/>
              </a:rPr>
            </a:br>
            <a:r>
              <a:rPr lang="ru-RU" sz="1900" b="0" dirty="0">
                <a:effectLst/>
                <a:latin typeface="Century Gothic" panose="020B0502020202020204" pitchFamily="34" charset="0"/>
              </a:rPr>
              <a:t>сделайте так, чтобы половину вашей тарелки занимали свежие овощи и зелень. Ограничивайте выпечку и сладкое, которые в избытке присутствуют на общении. </a:t>
            </a:r>
            <a:br>
              <a:rPr lang="ru-RU" sz="1900" b="0" dirty="0">
                <a:effectLst/>
                <a:latin typeface="Century Gothic" panose="020B0502020202020204" pitchFamily="34" charset="0"/>
              </a:rPr>
            </a:br>
            <a:r>
              <a:rPr lang="ru-RU" sz="1900" b="0" dirty="0">
                <a:effectLst/>
                <a:latin typeface="Century Gothic" panose="020B0502020202020204" pitchFamily="34" charset="0"/>
              </a:rPr>
              <a:t>Помните: </a:t>
            </a:r>
            <a:r>
              <a:rPr lang="ru-RU" sz="1900" b="0" i="1" dirty="0">
                <a:effectLst/>
                <a:latin typeface="Century Gothic" panose="020B0502020202020204" pitchFamily="34" charset="0"/>
              </a:rPr>
              <a:t>«Едим, чтобы жить, а не живем, чтобы есть»</a:t>
            </a:r>
            <a:r>
              <a:rPr lang="ru-RU" sz="1900" b="0" dirty="0">
                <a:effectLst/>
                <a:latin typeface="Century Gothic" panose="020B0502020202020204" pitchFamily="34" charset="0"/>
              </a:rPr>
              <a:t>.</a:t>
            </a:r>
            <a:br>
              <a:rPr lang="ru-RU" sz="1900" b="0" dirty="0">
                <a:effectLst/>
                <a:latin typeface="Century Gothic" panose="020B0502020202020204" pitchFamily="34" charset="0"/>
              </a:rPr>
            </a:br>
            <a:endParaRPr lang="ru-RU" sz="1900" b="0" dirty="0">
              <a:effectLst/>
              <a:latin typeface="Century Gothic" panose="020B0502020202020204" pitchFamily="34" charset="0"/>
            </a:endParaRPr>
          </a:p>
          <a:p>
            <a:pPr marL="50165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Century Gothic" panose="020B0502020202020204" pitchFamily="34" charset="0"/>
              </a:rPr>
              <a:t>Физическая активность во время служения: </a:t>
            </a:r>
            <a:br>
              <a:rPr lang="ru-RU" sz="1900" dirty="0">
                <a:effectLst/>
                <a:latin typeface="Century Gothic" panose="020B0502020202020204" pitchFamily="34" charset="0"/>
              </a:rPr>
            </a:br>
            <a:r>
              <a:rPr lang="ru-RU" sz="1900" b="0" dirty="0">
                <a:latin typeface="Century Gothic" panose="020B0502020202020204" pitchFamily="34" charset="0"/>
              </a:rPr>
              <a:t>в</a:t>
            </a:r>
            <a:r>
              <a:rPr lang="ru-RU" sz="1900" b="0" dirty="0">
                <a:effectLst/>
                <a:latin typeface="Century Gothic" panose="020B0502020202020204" pitchFamily="34" charset="0"/>
              </a:rPr>
              <a:t>ведите правило 150 минут умеренной </a:t>
            </a:r>
            <a:r>
              <a:rPr lang="ru-RU" sz="1900" b="0" dirty="0" err="1">
                <a:effectLst/>
                <a:latin typeface="Century Gothic" panose="020B0502020202020204" pitchFamily="34" charset="0"/>
              </a:rPr>
              <a:t>кардионагрузки</a:t>
            </a:r>
            <a:r>
              <a:rPr lang="ru-RU" sz="1900" b="0" dirty="0">
                <a:effectLst/>
                <a:latin typeface="Century Gothic" panose="020B0502020202020204" pitchFamily="34" charset="0"/>
              </a:rPr>
              <a:t> </a:t>
            </a:r>
            <a:br>
              <a:rPr lang="ru-RU" sz="1900" b="0" dirty="0">
                <a:effectLst/>
                <a:latin typeface="Century Gothic" panose="020B0502020202020204" pitchFamily="34" charset="0"/>
              </a:rPr>
            </a:br>
            <a:r>
              <a:rPr lang="ru-RU" sz="1900" b="0" dirty="0">
                <a:effectLst/>
                <a:latin typeface="Century Gothic" panose="020B0502020202020204" pitchFamily="34" charset="0"/>
              </a:rPr>
              <a:t>в неделю (30 минут 5 раз в неделю). Если график плотный: проводите некоторые рабочие встречи или беседы </a:t>
            </a:r>
            <a:br>
              <a:rPr lang="ru-RU" sz="1900" b="0" dirty="0">
                <a:effectLst/>
                <a:latin typeface="Century Gothic" panose="020B0502020202020204" pitchFamily="34" charset="0"/>
              </a:rPr>
            </a:br>
            <a:r>
              <a:rPr lang="ru-RU" sz="1900" b="0" dirty="0">
                <a:effectLst/>
                <a:latin typeface="Century Gothic" panose="020B0502020202020204" pitchFamily="34" charset="0"/>
              </a:rPr>
              <a:t>не в кабинете, а во время пешей прогулки.</a:t>
            </a:r>
          </a:p>
          <a:p>
            <a:pPr marL="158750" indent="0">
              <a:buFontTx/>
              <a:buNone/>
            </a:pPr>
            <a:endParaRPr lang="ru-RU" sz="1000" b="1" dirty="0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0120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"/>
          <p:cNvSpPr txBox="1">
            <a:spLocks noGrp="1"/>
          </p:cNvSpPr>
          <p:nvPr>
            <p:ph type="title"/>
          </p:nvPr>
        </p:nvSpPr>
        <p:spPr>
          <a:xfrm>
            <a:off x="720000" y="134588"/>
            <a:ext cx="7704000" cy="1136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Практические рекомендации </a:t>
            </a:r>
            <a:br>
              <a:rPr lang="ru-RU" sz="3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по улучшению здоровья</a:t>
            </a:r>
            <a:br>
              <a:rPr lang="ru-RU" sz="3000" b="1" dirty="0">
                <a:effectLst/>
                <a:latin typeface="Century Gothic" panose="020B0502020202020204" pitchFamily="34" charset="0"/>
              </a:rPr>
            </a:br>
            <a:endParaRPr lang="ru-RU" sz="3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26" name="Google Shape;726;p33"/>
          <p:cNvSpPr txBox="1">
            <a:spLocks noGrp="1"/>
          </p:cNvSpPr>
          <p:nvPr>
            <p:ph type="subTitle" idx="1"/>
          </p:nvPr>
        </p:nvSpPr>
        <p:spPr>
          <a:xfrm>
            <a:off x="447028" y="1405054"/>
            <a:ext cx="8440494" cy="36038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50165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Century Gothic" panose="020B0502020202020204" pitchFamily="34" charset="0"/>
              </a:rPr>
              <a:t>Гигиена сна и гаджетов: </a:t>
            </a:r>
            <a:br>
              <a:rPr lang="ru-RU" sz="1900" dirty="0">
                <a:effectLst/>
                <a:latin typeface="Century Gothic" panose="020B0502020202020204" pitchFamily="34" charset="0"/>
              </a:rPr>
            </a:br>
            <a:r>
              <a:rPr lang="ru-RU" sz="1900" b="0" dirty="0">
                <a:effectLst/>
                <a:latin typeface="Century Gothic" panose="020B0502020202020204" pitchFamily="34" charset="0"/>
              </a:rPr>
              <a:t>Установите жесткое правило «3-2-1» перед сном: за 3 часа не есть, за 2 часа не пить много жидкости, за 1 час — выключить экраны телефонов и компьютеров, чтобы снизить уровень кортизола (гормона стресса) и дать отдохнуть нервной системе.</a:t>
            </a:r>
          </a:p>
          <a:p>
            <a:pPr marL="501650" indent="-342900" algn="l"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Century Gothic" panose="020B0502020202020204" pitchFamily="34" charset="0"/>
              </a:rPr>
              <a:t>Пасторский отдых для восстановления сил: </a:t>
            </a:r>
            <a:r>
              <a:rPr lang="ru-RU" sz="1900" b="0" dirty="0">
                <a:latin typeface="Century Gothic" panose="020B0502020202020204" pitchFamily="34" charset="0"/>
              </a:rPr>
              <a:t>с</a:t>
            </a:r>
            <a:r>
              <a:rPr lang="ru-RU" sz="1900" b="0" dirty="0">
                <a:effectLst/>
                <a:latin typeface="Century Gothic" panose="020B0502020202020204" pitchFamily="34" charset="0"/>
              </a:rPr>
              <a:t>уббота </a:t>
            </a:r>
            <a:br>
              <a:rPr lang="ru-RU" sz="1900" b="0" dirty="0">
                <a:effectLst/>
                <a:latin typeface="Century Gothic" panose="020B0502020202020204" pitchFamily="34" charset="0"/>
              </a:rPr>
            </a:br>
            <a:r>
              <a:rPr lang="ru-RU" sz="1900" b="0" dirty="0">
                <a:effectLst/>
                <a:latin typeface="Century Gothic" panose="020B0502020202020204" pitchFamily="34" charset="0"/>
              </a:rPr>
              <a:t>для пастора — самый энергозатратный день. Обязательно планируйте свой полноценный день отдыха среди недели, чтобы восстановить эмоциональные и физические силы. Регулярно берите запланированный отпуск.</a:t>
            </a:r>
          </a:p>
          <a:p>
            <a:pPr marL="158750" indent="0">
              <a:buFontTx/>
              <a:buNone/>
            </a:pPr>
            <a:endParaRPr lang="ru-RU" sz="1000" b="1" dirty="0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199721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"/>
          <p:cNvSpPr txBox="1">
            <a:spLocks noGrp="1"/>
          </p:cNvSpPr>
          <p:nvPr>
            <p:ph type="title"/>
          </p:nvPr>
        </p:nvSpPr>
        <p:spPr>
          <a:xfrm>
            <a:off x="432482" y="926322"/>
            <a:ext cx="8279035" cy="34672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ПСИХОЛОГИЧЕСКИЙ АТЛАС </a:t>
            </a:r>
            <a:b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СЛУЖИТЕЛЯ:</a:t>
            </a:r>
            <a:b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b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Выгорание, депрессия и стресс.</a:t>
            </a:r>
            <a:b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Как распознать врага.</a:t>
            </a:r>
            <a:b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Практические способы преодоления стресса</a:t>
            </a:r>
          </a:p>
        </p:txBody>
      </p:sp>
    </p:spTree>
    <p:extLst>
      <p:ext uri="{BB962C8B-B14F-4D97-AF65-F5344CB8AC3E}">
        <p14:creationId xmlns:p14="http://schemas.microsoft.com/office/powerpoint/2010/main" val="10629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7"/>
          <p:cNvSpPr txBox="1">
            <a:spLocks noGrp="1"/>
          </p:cNvSpPr>
          <p:nvPr>
            <p:ph type="title"/>
          </p:nvPr>
        </p:nvSpPr>
        <p:spPr>
          <a:xfrm>
            <a:off x="295239" y="3031082"/>
            <a:ext cx="8455552" cy="7973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7-10 лет меньше женщин</a:t>
            </a:r>
            <a:endParaRPr sz="48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76" name="Google Shape;776;p37"/>
          <p:cNvSpPr txBox="1">
            <a:spLocks noGrp="1"/>
          </p:cNvSpPr>
          <p:nvPr>
            <p:ph type="subTitle" idx="1"/>
          </p:nvPr>
        </p:nvSpPr>
        <p:spPr>
          <a:xfrm>
            <a:off x="393209" y="1905220"/>
            <a:ext cx="7080421" cy="14374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Мужчины живут в среднем на</a:t>
            </a:r>
            <a:endParaRPr sz="3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"/>
          <p:cNvSpPr txBox="1">
            <a:spLocks noGrp="1"/>
          </p:cNvSpPr>
          <p:nvPr>
            <p:ph type="title"/>
          </p:nvPr>
        </p:nvSpPr>
        <p:spPr>
          <a:xfrm>
            <a:off x="720000" y="245326"/>
            <a:ext cx="7704000" cy="914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Выгорание и депрессия</a:t>
            </a:r>
            <a:br>
              <a:rPr lang="ru-RU" sz="3000" b="1" dirty="0">
                <a:effectLst/>
                <a:latin typeface="Century Gothic" panose="020B0502020202020204" pitchFamily="34" charset="0"/>
              </a:rPr>
            </a:br>
            <a:endParaRPr lang="ru-RU" sz="3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2FCADE-DDAB-5C2A-013C-564F066D4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278" y="981489"/>
            <a:ext cx="5135259" cy="379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76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"/>
          <p:cNvSpPr txBox="1">
            <a:spLocks noGrp="1"/>
          </p:cNvSpPr>
          <p:nvPr>
            <p:ph type="title"/>
          </p:nvPr>
        </p:nvSpPr>
        <p:spPr>
          <a:xfrm>
            <a:off x="720000" y="245326"/>
            <a:ext cx="7704000" cy="10593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Экспресс-тест «Сигнал </a:t>
            </a:r>
            <a:r>
              <a:rPr lang="en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SOS» </a:t>
            </a:r>
            <a:b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r>
              <a:rPr lang="en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(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для самопроверки участников):</a:t>
            </a:r>
            <a:b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br>
              <a:rPr lang="ru-RU" sz="3000" b="1" dirty="0">
                <a:effectLst/>
                <a:latin typeface="Century Gothic" panose="020B0502020202020204" pitchFamily="34" charset="0"/>
              </a:rPr>
            </a:br>
            <a:endParaRPr lang="ru-RU" sz="3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Google Shape;726;p33">
            <a:extLst>
              <a:ext uri="{FF2B5EF4-FFF2-40B4-BE49-F238E27FC236}">
                <a16:creationId xmlns:a16="http://schemas.microsoft.com/office/drawing/2014/main" id="{B63D1608-E2DA-ACD2-15A3-1758B8F479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4416" y="1304693"/>
            <a:ext cx="8195167" cy="34923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501650" indent="-342900" algn="l">
              <a:buFont typeface="Wingdings" pitchFamily="2" charset="2"/>
              <a:buChar char="ü"/>
            </a:pPr>
            <a:r>
              <a:rPr lang="ru-RU" sz="2000" b="0" dirty="0">
                <a:effectLst/>
                <a:latin typeface="Century Gothic" panose="020B0502020202020204" pitchFamily="34" charset="0"/>
              </a:rPr>
              <a:t>Вам тяжело идти на церковное служение или совет </a:t>
            </a:r>
            <a:br>
              <a:rPr lang="ru-RU" sz="2000" b="0" dirty="0">
                <a:effectLst/>
                <a:latin typeface="Century Gothic" panose="020B0502020202020204" pitchFamily="34" charset="0"/>
              </a:rPr>
            </a:br>
            <a:r>
              <a:rPr lang="ru-RU" sz="2000" b="0" dirty="0">
                <a:effectLst/>
                <a:latin typeface="Century Gothic" panose="020B0502020202020204" pitchFamily="34" charset="0"/>
              </a:rPr>
              <a:t>общины, внутри, словно, всё сжимается.</a:t>
            </a:r>
          </a:p>
          <a:p>
            <a:pPr marL="501650" indent="-342900" algn="l">
              <a:buFont typeface="Wingdings" pitchFamily="2" charset="2"/>
              <a:buChar char="ü"/>
            </a:pPr>
            <a:r>
              <a:rPr lang="ru-RU" sz="2000" b="0" dirty="0">
                <a:effectLst/>
                <a:latin typeface="Century Gothic" panose="020B0502020202020204" pitchFamily="34" charset="0"/>
              </a:rPr>
              <a:t>Вы ловите себя на мысли, что вам все надоело</a:t>
            </a:r>
            <a:r>
              <a:rPr lang="ru-RU" sz="2000" b="0" dirty="0">
                <a:latin typeface="Century Gothic" panose="020B0502020202020204" pitchFamily="34" charset="0"/>
              </a:rPr>
              <a:t> </a:t>
            </a:r>
            <a:r>
              <a:rPr lang="ru-RU" sz="2000" b="0" dirty="0">
                <a:effectLst/>
                <a:latin typeface="Century Gothic" panose="020B0502020202020204" pitchFamily="34" charset="0"/>
              </a:rPr>
              <a:t>при очередном звонке члена церкви.</a:t>
            </a:r>
          </a:p>
          <a:p>
            <a:pPr marL="501650" indent="-342900" algn="l">
              <a:buFont typeface="Wingdings" pitchFamily="2" charset="2"/>
              <a:buChar char="ü"/>
            </a:pPr>
            <a:r>
              <a:rPr lang="ru-RU" sz="2000" b="0" dirty="0">
                <a:effectLst/>
                <a:latin typeface="Century Gothic" panose="020B0502020202020204" pitchFamily="34" charset="0"/>
              </a:rPr>
              <a:t>Появились проблемы со сном: либо мучительная</a:t>
            </a:r>
            <a:br>
              <a:rPr lang="ru-RU" sz="2000" b="0" dirty="0">
                <a:effectLst/>
                <a:latin typeface="Century Gothic" panose="020B0502020202020204" pitchFamily="34" charset="0"/>
              </a:rPr>
            </a:br>
            <a:r>
              <a:rPr lang="ru-RU" sz="2000" b="0" dirty="0">
                <a:effectLst/>
                <a:latin typeface="Century Gothic" panose="020B0502020202020204" pitchFamily="34" charset="0"/>
              </a:rPr>
              <a:t>бессонница (мысли по кругу), либо вы спите по 10 часов </a:t>
            </a:r>
            <a:br>
              <a:rPr lang="ru-RU" sz="2000" b="0" dirty="0">
                <a:effectLst/>
                <a:latin typeface="Century Gothic" panose="020B0502020202020204" pitchFamily="34" charset="0"/>
              </a:rPr>
            </a:br>
            <a:r>
              <a:rPr lang="ru-RU" sz="2000" b="0" dirty="0">
                <a:effectLst/>
                <a:latin typeface="Century Gothic" panose="020B0502020202020204" pitchFamily="34" charset="0"/>
              </a:rPr>
              <a:t>и встаете разбитым.</a:t>
            </a:r>
          </a:p>
          <a:p>
            <a:pPr marL="501650" indent="-342900" algn="l">
              <a:buFont typeface="Wingdings" pitchFamily="2" charset="2"/>
              <a:buChar char="ü"/>
            </a:pPr>
            <a:r>
              <a:rPr lang="ru-RU" sz="2000" b="0" dirty="0">
                <a:effectLst/>
                <a:latin typeface="Century Gothic" panose="020B0502020202020204" pitchFamily="34" charset="0"/>
              </a:rPr>
              <a:t>Чувство, что ваши проповеди «пустые» и вы просто играете роль.</a:t>
            </a:r>
          </a:p>
          <a:p>
            <a:pPr marL="158750" indent="0">
              <a:buFontTx/>
              <a:buNone/>
            </a:pPr>
            <a:endParaRPr lang="ru-RU" sz="1000" b="1" dirty="0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016853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"/>
          <p:cNvSpPr txBox="1">
            <a:spLocks noGrp="1"/>
          </p:cNvSpPr>
          <p:nvPr>
            <p:ph type="title"/>
          </p:nvPr>
        </p:nvSpPr>
        <p:spPr>
          <a:xfrm>
            <a:off x="719999" y="213652"/>
            <a:ext cx="7704000" cy="10593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Практические инструменты борьбы со стрессом</a:t>
            </a:r>
          </a:p>
        </p:txBody>
      </p:sp>
      <p:sp>
        <p:nvSpPr>
          <p:cNvPr id="2" name="Google Shape;726;p33">
            <a:extLst>
              <a:ext uri="{FF2B5EF4-FFF2-40B4-BE49-F238E27FC236}">
                <a16:creationId xmlns:a16="http://schemas.microsoft.com/office/drawing/2014/main" id="{B63D1608-E2DA-ACD2-15A3-1758B8F479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4416" y="1678257"/>
            <a:ext cx="8195167" cy="34652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8750" indent="0" algn="l">
              <a:buFontTx/>
              <a:buNone/>
            </a:pPr>
            <a:r>
              <a:rPr lang="ru-RU" sz="1900" dirty="0">
                <a:effectLst/>
                <a:latin typeface="Century Gothic" panose="020B0502020202020204" pitchFamily="34" charset="0"/>
              </a:rPr>
              <a:t>А. Принцип «Границ Христа»</a:t>
            </a:r>
          </a:p>
          <a:p>
            <a:pPr marL="158750" indent="0" algn="l">
              <a:buFontTx/>
              <a:buNone/>
            </a:pPr>
            <a:r>
              <a:rPr lang="ru-RU" sz="1900" b="0" dirty="0">
                <a:effectLst/>
                <a:latin typeface="Century Gothic" panose="020B0502020202020204" pitchFamily="34" charset="0"/>
              </a:rPr>
              <a:t>Иисус регулярно оставлял толпы людей, нуждавшихся </a:t>
            </a:r>
            <a:br>
              <a:rPr lang="ru-RU" sz="1900" b="0" dirty="0">
                <a:effectLst/>
                <a:latin typeface="Century Gothic" panose="020B0502020202020204" pitchFamily="34" charset="0"/>
              </a:rPr>
            </a:br>
            <a:r>
              <a:rPr lang="ru-RU" sz="1900" b="0" dirty="0">
                <a:effectLst/>
                <a:latin typeface="Century Gothic" panose="020B0502020202020204" pitchFamily="34" charset="0"/>
              </a:rPr>
              <a:t>в исцелении, и уходил в пустынные места молиться и отдыхать.</a:t>
            </a:r>
          </a:p>
          <a:p>
            <a:pPr marL="158750" indent="0" algn="l">
              <a:buFontTx/>
              <a:buNone/>
            </a:pPr>
            <a:endParaRPr lang="ru-RU" sz="1900" b="0" dirty="0">
              <a:effectLst/>
              <a:latin typeface="Century Gothic" panose="020B0502020202020204" pitchFamily="34" charset="0"/>
            </a:endParaRPr>
          </a:p>
          <a:p>
            <a:pPr marL="158750" indent="0" algn="l">
              <a:buFontTx/>
              <a:buNone/>
            </a:pPr>
            <a:r>
              <a:rPr lang="ru-RU" sz="1900" dirty="0">
                <a:effectLst/>
                <a:latin typeface="Century Gothic" panose="020B0502020202020204" pitchFamily="34" charset="0"/>
              </a:rPr>
              <a:t>Практика: </a:t>
            </a:r>
            <a:r>
              <a:rPr lang="ru-RU" sz="1900" b="0" dirty="0">
                <a:effectLst/>
                <a:latin typeface="Century Gothic" panose="020B0502020202020204" pitchFamily="34" charset="0"/>
              </a:rPr>
              <a:t>Установите «цифровой комендантский час». </a:t>
            </a:r>
            <a:br>
              <a:rPr lang="ru-RU" sz="1900" b="0" dirty="0">
                <a:effectLst/>
                <a:latin typeface="Century Gothic" panose="020B0502020202020204" pitchFamily="34" charset="0"/>
              </a:rPr>
            </a:br>
            <a:r>
              <a:rPr lang="ru-RU" sz="1900" b="0" dirty="0">
                <a:effectLst/>
                <a:latin typeface="Century Gothic" panose="020B0502020202020204" pitchFamily="34" charset="0"/>
              </a:rPr>
              <a:t>Например, после 21:00 телефон переводится в режим «Не беспокоить» для всех, кроме семьи. Срочные вопросы в 95% случаев могут подождать до утра.</a:t>
            </a:r>
          </a:p>
          <a:p>
            <a:pPr marL="158750" indent="0" algn="l">
              <a:buFontTx/>
              <a:buNone/>
            </a:pPr>
            <a:endParaRPr lang="ru-RU" sz="1900" dirty="0">
              <a:effectLst/>
              <a:latin typeface="Century Gothic" panose="020B0502020202020204" pitchFamily="34" charset="0"/>
            </a:endParaRPr>
          </a:p>
          <a:p>
            <a:pPr marL="158750" indent="0" algn="l">
              <a:buFontTx/>
              <a:buNone/>
            </a:pPr>
            <a:endParaRPr lang="ru-RU" sz="2000" b="0" dirty="0">
              <a:effectLst/>
              <a:latin typeface="Century Gothic" panose="020B0502020202020204" pitchFamily="34" charset="0"/>
            </a:endParaRPr>
          </a:p>
          <a:p>
            <a:pPr marL="158750" indent="0">
              <a:buFontTx/>
              <a:buNone/>
            </a:pPr>
            <a:endParaRPr lang="ru-RU" sz="1000" b="1" dirty="0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997339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"/>
          <p:cNvSpPr txBox="1">
            <a:spLocks noGrp="1"/>
          </p:cNvSpPr>
          <p:nvPr>
            <p:ph type="title"/>
          </p:nvPr>
        </p:nvSpPr>
        <p:spPr>
          <a:xfrm>
            <a:off x="719999" y="213652"/>
            <a:ext cx="7704000" cy="10593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Практические инструменты борьбы со стрессом</a:t>
            </a:r>
          </a:p>
        </p:txBody>
      </p:sp>
      <p:sp>
        <p:nvSpPr>
          <p:cNvPr id="2" name="Google Shape;726;p33">
            <a:extLst>
              <a:ext uri="{FF2B5EF4-FFF2-40B4-BE49-F238E27FC236}">
                <a16:creationId xmlns:a16="http://schemas.microsoft.com/office/drawing/2014/main" id="{B63D1608-E2DA-ACD2-15A3-1758B8F479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4416" y="1538868"/>
            <a:ext cx="8195167" cy="28909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8750" indent="0" algn="l">
              <a:buFontTx/>
              <a:buNone/>
            </a:pPr>
            <a:endParaRPr lang="ru-RU" sz="1900" dirty="0">
              <a:effectLst/>
              <a:latin typeface="Century Gothic" panose="020B0502020202020204" pitchFamily="34" charset="0"/>
            </a:endParaRPr>
          </a:p>
          <a:p>
            <a:pPr marL="158750" indent="0" algn="l">
              <a:buFontTx/>
              <a:buNone/>
            </a:pPr>
            <a:r>
              <a:rPr lang="ru-RU" sz="1900" dirty="0">
                <a:effectLst/>
                <a:latin typeface="Century Gothic" panose="020B0502020202020204" pitchFamily="34" charset="0"/>
              </a:rPr>
              <a:t>Б. Делегирование и доверие команде</a:t>
            </a:r>
          </a:p>
          <a:p>
            <a:pPr marL="158750" indent="0" algn="l">
              <a:buFontTx/>
              <a:buNone/>
            </a:pPr>
            <a:r>
              <a:rPr lang="ru-RU" sz="1900" b="0" dirty="0">
                <a:effectLst/>
                <a:latin typeface="Century Gothic" panose="020B0502020202020204" pitchFamily="34" charset="0"/>
              </a:rPr>
              <a:t>Моисей едва не выгорел, пока тесть </a:t>
            </a:r>
            <a:r>
              <a:rPr lang="ru-RU" sz="1900" b="0" dirty="0" err="1">
                <a:effectLst/>
                <a:latin typeface="Century Gothic" panose="020B0502020202020204" pitchFamily="34" charset="0"/>
              </a:rPr>
              <a:t>Иофор</a:t>
            </a:r>
            <a:r>
              <a:rPr lang="ru-RU" sz="1900" b="0" dirty="0">
                <a:effectLst/>
                <a:latin typeface="Century Gothic" panose="020B0502020202020204" pitchFamily="34" charset="0"/>
              </a:rPr>
              <a:t> не дал ему совет разделить обязанности (Исход 18 глава). </a:t>
            </a:r>
          </a:p>
          <a:p>
            <a:pPr marL="158750" indent="0" algn="l">
              <a:buFontTx/>
              <a:buNone/>
            </a:pPr>
            <a:endParaRPr lang="ru-RU" sz="1900" b="0" dirty="0">
              <a:effectLst/>
              <a:latin typeface="Century Gothic" panose="020B0502020202020204" pitchFamily="34" charset="0"/>
            </a:endParaRPr>
          </a:p>
          <a:p>
            <a:pPr marL="158750" indent="0" algn="l">
              <a:buFontTx/>
              <a:buNone/>
            </a:pPr>
            <a:r>
              <a:rPr lang="ru-RU" sz="1900" dirty="0">
                <a:effectLst/>
                <a:latin typeface="Century Gothic" panose="020B0502020202020204" pitchFamily="34" charset="0"/>
              </a:rPr>
              <a:t>Практика: </a:t>
            </a:r>
            <a:r>
              <a:rPr lang="ru-RU" sz="1900" b="0" dirty="0">
                <a:effectLst/>
                <a:latin typeface="Century Gothic" panose="020B0502020202020204" pitchFamily="34" charset="0"/>
              </a:rPr>
              <a:t>Обучайте и доверяйте служение пресвитерам </a:t>
            </a:r>
            <a:br>
              <a:rPr lang="ru-RU" sz="1900" b="0" dirty="0">
                <a:effectLst/>
                <a:latin typeface="Century Gothic" panose="020B0502020202020204" pitchFamily="34" charset="0"/>
              </a:rPr>
            </a:br>
            <a:r>
              <a:rPr lang="ru-RU" sz="1900" b="0" dirty="0">
                <a:effectLst/>
                <a:latin typeface="Century Gothic" panose="020B0502020202020204" pitchFamily="34" charset="0"/>
              </a:rPr>
              <a:t>и диаконам. Учитесь говорить «нет» задачам, которые могут сделать другие.</a:t>
            </a:r>
          </a:p>
          <a:p>
            <a:pPr marL="158750" indent="0" algn="l">
              <a:buFontTx/>
              <a:buNone/>
            </a:pPr>
            <a:endParaRPr lang="ru-RU" sz="2000" b="0" dirty="0">
              <a:effectLst/>
              <a:latin typeface="Century Gothic" panose="020B0502020202020204" pitchFamily="34" charset="0"/>
            </a:endParaRPr>
          </a:p>
          <a:p>
            <a:pPr marL="158750" indent="0">
              <a:buFontTx/>
              <a:buNone/>
            </a:pPr>
            <a:endParaRPr lang="ru-RU" sz="1000" b="1" dirty="0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825197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"/>
          <p:cNvSpPr txBox="1">
            <a:spLocks noGrp="1"/>
          </p:cNvSpPr>
          <p:nvPr>
            <p:ph type="title"/>
          </p:nvPr>
        </p:nvSpPr>
        <p:spPr>
          <a:xfrm>
            <a:off x="720000" y="245326"/>
            <a:ext cx="7704000" cy="10593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Практические инструменты борьбы со стрессом</a:t>
            </a:r>
          </a:p>
        </p:txBody>
      </p:sp>
      <p:sp>
        <p:nvSpPr>
          <p:cNvPr id="2" name="Google Shape;726;p33">
            <a:extLst>
              <a:ext uri="{FF2B5EF4-FFF2-40B4-BE49-F238E27FC236}">
                <a16:creationId xmlns:a16="http://schemas.microsoft.com/office/drawing/2014/main" id="{B63D1608-E2DA-ACD2-15A3-1758B8F479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4416" y="1639229"/>
            <a:ext cx="8195167" cy="31578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8750" indent="0" algn="l">
              <a:buFontTx/>
              <a:buNone/>
            </a:pPr>
            <a:endParaRPr lang="ru-RU" sz="1900" dirty="0">
              <a:effectLst/>
              <a:latin typeface="Century Gothic" panose="020B0502020202020204" pitchFamily="34" charset="0"/>
            </a:endParaRPr>
          </a:p>
          <a:p>
            <a:pPr marL="158750" indent="0" algn="l">
              <a:buFontTx/>
              <a:buNone/>
            </a:pPr>
            <a:r>
              <a:rPr lang="ru-RU" sz="1900" dirty="0">
                <a:effectLst/>
                <a:latin typeface="Century Gothic" panose="020B0502020202020204" pitchFamily="34" charset="0"/>
              </a:rPr>
              <a:t>В. Разгрузка через тело (соматический сброс)</a:t>
            </a:r>
          </a:p>
          <a:p>
            <a:pPr marL="158750" indent="0" algn="l">
              <a:buFontTx/>
              <a:buNone/>
            </a:pPr>
            <a:r>
              <a:rPr lang="ru-RU" sz="1900" b="0" dirty="0">
                <a:effectLst/>
                <a:latin typeface="Century Gothic" panose="020B0502020202020204" pitchFamily="34" charset="0"/>
              </a:rPr>
              <a:t>Стресс — это химическая реакция (выброс адреналина </a:t>
            </a:r>
            <a:br>
              <a:rPr lang="ru-RU" sz="1900" b="0" dirty="0">
                <a:effectLst/>
                <a:latin typeface="Century Gothic" panose="020B0502020202020204" pitchFamily="34" charset="0"/>
              </a:rPr>
            </a:br>
            <a:r>
              <a:rPr lang="ru-RU" sz="1900" b="0" dirty="0">
                <a:effectLst/>
                <a:latin typeface="Century Gothic" panose="020B0502020202020204" pitchFamily="34" charset="0"/>
              </a:rPr>
              <a:t>и кортизола). Нужно помочь организму освободиться </a:t>
            </a:r>
            <a:br>
              <a:rPr lang="ru-RU" sz="1900" b="0" dirty="0">
                <a:effectLst/>
                <a:latin typeface="Century Gothic" panose="020B0502020202020204" pitchFamily="34" charset="0"/>
              </a:rPr>
            </a:br>
            <a:r>
              <a:rPr lang="ru-RU" sz="1900" b="0" dirty="0">
                <a:effectLst/>
                <a:latin typeface="Century Gothic" panose="020B0502020202020204" pitchFamily="34" charset="0"/>
              </a:rPr>
              <a:t>от стресса.</a:t>
            </a:r>
            <a:br>
              <a:rPr lang="ru-RU" sz="1900" b="0" dirty="0">
                <a:effectLst/>
                <a:latin typeface="Century Gothic" panose="020B0502020202020204" pitchFamily="34" charset="0"/>
              </a:rPr>
            </a:br>
            <a:endParaRPr lang="ru-RU" sz="1900" b="0" dirty="0">
              <a:effectLst/>
              <a:latin typeface="Century Gothic" panose="020B0502020202020204" pitchFamily="34" charset="0"/>
            </a:endParaRPr>
          </a:p>
          <a:p>
            <a:pPr marL="158750" indent="0" algn="l">
              <a:buFontTx/>
              <a:buNone/>
            </a:pPr>
            <a:r>
              <a:rPr lang="ru-RU" sz="1900" dirty="0">
                <a:effectLst/>
                <a:latin typeface="Century Gothic" panose="020B0502020202020204" pitchFamily="34" charset="0"/>
              </a:rPr>
              <a:t>Практика: </a:t>
            </a:r>
            <a:r>
              <a:rPr lang="ru-RU" sz="1900" b="0" dirty="0">
                <a:effectLst/>
                <a:latin typeface="Century Gothic" panose="020B0502020202020204" pitchFamily="34" charset="0"/>
              </a:rPr>
              <a:t>После тяжелого, конфликтного церковного совета </a:t>
            </a:r>
            <a:br>
              <a:rPr lang="ru-RU" sz="1900" b="0" dirty="0">
                <a:effectLst/>
                <a:latin typeface="Century Gothic" panose="020B0502020202020204" pitchFamily="34" charset="0"/>
              </a:rPr>
            </a:br>
            <a:r>
              <a:rPr lang="ru-RU" sz="1900" b="0" dirty="0">
                <a:effectLst/>
                <a:latin typeface="Century Gothic" panose="020B0502020202020204" pitchFamily="34" charset="0"/>
              </a:rPr>
              <a:t>не идите сразу к холодильнику или за компьютер. Пройдитесь быстрым шагом 3-4 километра, займитесь физическим трудом на свежем воздухе или сделайте растяжку. </a:t>
            </a:r>
            <a:br>
              <a:rPr lang="ru-RU" sz="1900" b="0" dirty="0">
                <a:effectLst/>
                <a:latin typeface="Century Gothic" panose="020B0502020202020204" pitchFamily="34" charset="0"/>
              </a:rPr>
            </a:br>
            <a:r>
              <a:rPr lang="ru-RU" sz="1900" b="0" dirty="0">
                <a:effectLst/>
                <a:latin typeface="Century Gothic" panose="020B0502020202020204" pitchFamily="34" charset="0"/>
              </a:rPr>
              <a:t>Адреналин должен «сгореть» в мышцах.</a:t>
            </a:r>
          </a:p>
          <a:p>
            <a:pPr marL="158750" indent="0">
              <a:buFontTx/>
              <a:buNone/>
            </a:pPr>
            <a:endParaRPr lang="ru-RU" sz="1000" b="1" dirty="0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533648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"/>
          <p:cNvSpPr txBox="1">
            <a:spLocks noGrp="1"/>
          </p:cNvSpPr>
          <p:nvPr>
            <p:ph type="title"/>
          </p:nvPr>
        </p:nvSpPr>
        <p:spPr>
          <a:xfrm>
            <a:off x="720000" y="245326"/>
            <a:ext cx="7704000" cy="10593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Практические инструменты борьбы со стрессом</a:t>
            </a:r>
          </a:p>
        </p:txBody>
      </p:sp>
      <p:sp>
        <p:nvSpPr>
          <p:cNvPr id="2" name="Google Shape;726;p33">
            <a:extLst>
              <a:ext uri="{FF2B5EF4-FFF2-40B4-BE49-F238E27FC236}">
                <a16:creationId xmlns:a16="http://schemas.microsoft.com/office/drawing/2014/main" id="{B63D1608-E2DA-ACD2-15A3-1758B8F479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4416" y="1639229"/>
            <a:ext cx="8195167" cy="31578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8750" indent="0" algn="l">
              <a:buFontTx/>
              <a:buNone/>
            </a:pPr>
            <a:endParaRPr lang="ru-RU" sz="1900" dirty="0">
              <a:effectLst/>
              <a:latin typeface="Century Gothic" panose="020B0502020202020204" pitchFamily="34" charset="0"/>
            </a:endParaRPr>
          </a:p>
          <a:p>
            <a:pPr marL="158750" indent="0" algn="l">
              <a:buFontTx/>
              <a:buNone/>
            </a:pPr>
            <a:r>
              <a:rPr lang="ru-RU" sz="1900" dirty="0">
                <a:effectLst/>
                <a:latin typeface="Century Gothic" panose="020B0502020202020204" pitchFamily="34" charset="0"/>
              </a:rPr>
              <a:t>Г. Создание безопасного круга (пастырь для пастыря)</a:t>
            </a:r>
          </a:p>
          <a:p>
            <a:pPr marL="158750" indent="0" algn="l">
              <a:buFontTx/>
              <a:buNone/>
            </a:pPr>
            <a:r>
              <a:rPr lang="ru-RU" sz="1900" b="0" dirty="0">
                <a:effectLst/>
                <a:latin typeface="Century Gothic" panose="020B0502020202020204" pitchFamily="34" charset="0"/>
              </a:rPr>
              <a:t>Пастор может быть одинок. Он не может исповедаться </a:t>
            </a:r>
            <a:br>
              <a:rPr lang="ru-RU" sz="1900" b="0" dirty="0">
                <a:effectLst/>
                <a:latin typeface="Century Gothic" panose="020B0502020202020204" pitchFamily="34" charset="0"/>
              </a:rPr>
            </a:br>
            <a:r>
              <a:rPr lang="ru-RU" sz="1900" b="0" dirty="0">
                <a:effectLst/>
                <a:latin typeface="Century Gothic" panose="020B0502020202020204" pitchFamily="34" charset="0"/>
              </a:rPr>
              <a:t>или поплакаться члену своей общины — это нарушит субординацию и может ранить человека.</a:t>
            </a:r>
          </a:p>
          <a:p>
            <a:pPr marL="158750" indent="0" algn="l">
              <a:buFontTx/>
              <a:buNone/>
            </a:pPr>
            <a:endParaRPr lang="ru-RU" sz="1900" b="0" dirty="0">
              <a:effectLst/>
              <a:latin typeface="Century Gothic" panose="020B0502020202020204" pitchFamily="34" charset="0"/>
            </a:endParaRPr>
          </a:p>
          <a:p>
            <a:pPr marL="158750" indent="0" algn="l">
              <a:buFontTx/>
              <a:buNone/>
            </a:pPr>
            <a:r>
              <a:rPr lang="ru-RU" sz="1900" dirty="0">
                <a:effectLst/>
                <a:latin typeface="Century Gothic" panose="020B0502020202020204" pitchFamily="34" charset="0"/>
              </a:rPr>
              <a:t>Практика: </a:t>
            </a:r>
            <a:r>
              <a:rPr lang="ru-RU" sz="1900" b="0" dirty="0">
                <a:effectLst/>
                <a:latin typeface="Century Gothic" panose="020B0502020202020204" pitchFamily="34" charset="0"/>
              </a:rPr>
              <a:t>Найдите 1-2 коллег-пасторов из других общин/городов, с которыми можно заключить «союз доверия». Место, где можно честно сказать: </a:t>
            </a:r>
            <a:r>
              <a:rPr lang="ru-RU" sz="1900" b="0" i="1" dirty="0">
                <a:effectLst/>
                <a:latin typeface="Century Gothic" panose="020B0502020202020204" pitchFamily="34" charset="0"/>
              </a:rPr>
              <a:t>«Брат, я устал, у меня опускаются руки, помолись обо мне»</a:t>
            </a:r>
            <a:r>
              <a:rPr lang="ru-RU" sz="1900" b="0" dirty="0">
                <a:effectLst/>
                <a:latin typeface="Century Gothic" panose="020B0502020202020204" pitchFamily="34" charset="0"/>
              </a:rPr>
              <a:t>, без страха, что об этом узнают другие посторонние лица.</a:t>
            </a:r>
          </a:p>
          <a:p>
            <a:pPr marL="158750" indent="0">
              <a:buFontTx/>
              <a:buNone/>
            </a:pPr>
            <a:endParaRPr lang="ru-RU" sz="1000" b="1" dirty="0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936669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"/>
          <p:cNvSpPr txBox="1">
            <a:spLocks noGrp="1"/>
          </p:cNvSpPr>
          <p:nvPr>
            <p:ph type="title"/>
          </p:nvPr>
        </p:nvSpPr>
        <p:spPr>
          <a:xfrm>
            <a:off x="720000" y="245326"/>
            <a:ext cx="7704000" cy="10593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Практические инструменты борьбы со стрессом</a:t>
            </a:r>
          </a:p>
        </p:txBody>
      </p:sp>
      <p:sp>
        <p:nvSpPr>
          <p:cNvPr id="2" name="Google Shape;726;p33">
            <a:extLst>
              <a:ext uri="{FF2B5EF4-FFF2-40B4-BE49-F238E27FC236}">
                <a16:creationId xmlns:a16="http://schemas.microsoft.com/office/drawing/2014/main" id="{B63D1608-E2DA-ACD2-15A3-1758B8F479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60954" y="1699555"/>
            <a:ext cx="7822091" cy="2778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8750" indent="0" algn="ctr"/>
            <a:r>
              <a:rPr lang="ru-RU" sz="2400" b="0" dirty="0">
                <a:latin typeface="Century Gothic" panose="020B0502020202020204" pitchFamily="34" charset="0"/>
              </a:rPr>
              <a:t>Забота о своей психике — это не эгоизм. </a:t>
            </a:r>
            <a:br>
              <a:rPr lang="ru-RU" sz="2400" b="0" dirty="0">
                <a:latin typeface="Century Gothic" panose="020B0502020202020204" pitchFamily="34" charset="0"/>
              </a:rPr>
            </a:br>
            <a:r>
              <a:rPr lang="ru-RU" sz="2400" b="0" dirty="0">
                <a:latin typeface="Century Gothic" panose="020B0502020202020204" pitchFamily="34" charset="0"/>
              </a:rPr>
              <a:t>Это акт ответственности перед Богом </a:t>
            </a:r>
            <a:br>
              <a:rPr lang="ru-RU" sz="2400" b="0" dirty="0">
                <a:latin typeface="Century Gothic" panose="020B0502020202020204" pitchFamily="34" charset="0"/>
              </a:rPr>
            </a:br>
            <a:r>
              <a:rPr lang="ru-RU" sz="2400" b="0" dirty="0">
                <a:latin typeface="Century Gothic" panose="020B0502020202020204" pitchFamily="34" charset="0"/>
              </a:rPr>
              <a:t>и церковью. Здоровый, эмоционально стабильный пастор — </a:t>
            </a:r>
            <a:br>
              <a:rPr lang="ru-RU" sz="2400" b="0" dirty="0">
                <a:latin typeface="Century Gothic" panose="020B0502020202020204" pitchFamily="34" charset="0"/>
              </a:rPr>
            </a:br>
            <a:r>
              <a:rPr lang="ru-RU" sz="2400" b="0" dirty="0">
                <a:latin typeface="Century Gothic" panose="020B0502020202020204" pitchFamily="34" charset="0"/>
              </a:rPr>
              <a:t>лучшее благословение для общины.</a:t>
            </a:r>
          </a:p>
          <a:p>
            <a:pPr marL="158750" indent="0" algn="l">
              <a:buFontTx/>
              <a:buNone/>
            </a:pPr>
            <a:endParaRPr lang="ru-RU" sz="1900" dirty="0">
              <a:effectLst/>
              <a:latin typeface="Century Gothic" panose="020B0502020202020204" pitchFamily="34" charset="0"/>
            </a:endParaRPr>
          </a:p>
          <a:p>
            <a:pPr marL="158750" indent="0">
              <a:buFontTx/>
              <a:buNone/>
            </a:pPr>
            <a:endParaRPr lang="ru-RU" sz="1000" b="1" dirty="0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315000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6;p33">
            <a:extLst>
              <a:ext uri="{FF2B5EF4-FFF2-40B4-BE49-F238E27FC236}">
                <a16:creationId xmlns:a16="http://schemas.microsoft.com/office/drawing/2014/main" id="{B63D1608-E2DA-ACD2-15A3-1758B8F479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86955" y="867897"/>
            <a:ext cx="7970090" cy="34077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8750" indent="0" algn="ctr" rtl="0">
              <a:buFontTx/>
              <a:buNone/>
            </a:pPr>
            <a:r>
              <a:rPr lang="ru-RU" sz="2800" b="0" dirty="0">
                <a:effectLst/>
                <a:latin typeface="Century Gothic" panose="020B0502020202020204" pitchFamily="34" charset="0"/>
              </a:rPr>
              <a:t>Заботясь о своем физическом </a:t>
            </a:r>
            <a:br>
              <a:rPr lang="ru-RU" sz="2800" b="0" dirty="0">
                <a:effectLst/>
                <a:latin typeface="Century Gothic" panose="020B0502020202020204" pitchFamily="34" charset="0"/>
              </a:rPr>
            </a:br>
            <a:r>
              <a:rPr lang="ru-RU" sz="2800" b="0" dirty="0">
                <a:effectLst/>
                <a:latin typeface="Century Gothic" panose="020B0502020202020204" pitchFamily="34" charset="0"/>
              </a:rPr>
              <a:t>и эмоциональном состоянии, </a:t>
            </a:r>
            <a:br>
              <a:rPr lang="ru-RU" sz="2800" b="0" dirty="0">
                <a:effectLst/>
                <a:latin typeface="Century Gothic" panose="020B0502020202020204" pitchFamily="34" charset="0"/>
              </a:rPr>
            </a:br>
            <a:r>
              <a:rPr lang="ru-RU" sz="2800" b="0" dirty="0">
                <a:effectLst/>
                <a:latin typeface="Century Gothic" panose="020B0502020202020204" pitchFamily="34" charset="0"/>
              </a:rPr>
              <a:t>пастор защищает не только себя, </a:t>
            </a:r>
            <a:br>
              <a:rPr lang="ru-RU" sz="2800" b="0" dirty="0">
                <a:effectLst/>
                <a:latin typeface="Century Gothic" panose="020B0502020202020204" pitchFamily="34" charset="0"/>
              </a:rPr>
            </a:br>
            <a:r>
              <a:rPr lang="ru-RU" sz="2800" b="0" dirty="0">
                <a:effectLst/>
                <a:latin typeface="Century Gothic" panose="020B0502020202020204" pitchFamily="34" charset="0"/>
              </a:rPr>
              <a:t>но и свою семью, а также доверенную ему паству от боли </a:t>
            </a:r>
            <a:br>
              <a:rPr lang="ru-RU" sz="2800" b="0" dirty="0">
                <a:effectLst/>
                <a:latin typeface="Century Gothic" panose="020B0502020202020204" pitchFamily="34" charset="0"/>
              </a:rPr>
            </a:br>
            <a:r>
              <a:rPr lang="ru-RU" sz="2800" b="0" dirty="0">
                <a:effectLst/>
                <a:latin typeface="Century Gothic" panose="020B0502020202020204" pitchFamily="34" charset="0"/>
              </a:rPr>
              <a:t>преждевременного выгорания </a:t>
            </a:r>
            <a:br>
              <a:rPr lang="ru-RU" sz="2800" b="0" dirty="0">
                <a:effectLst/>
                <a:latin typeface="Century Gothic" panose="020B0502020202020204" pitchFamily="34" charset="0"/>
              </a:rPr>
            </a:br>
            <a:r>
              <a:rPr lang="ru-RU" sz="2800" b="0" dirty="0">
                <a:effectLst/>
                <a:latin typeface="Century Gothic" panose="020B0502020202020204" pitchFamily="34" charset="0"/>
              </a:rPr>
              <a:t>или вынужденного ухода со служения.</a:t>
            </a:r>
          </a:p>
          <a:p>
            <a:pPr marL="158750" indent="0">
              <a:buFontTx/>
              <a:buNone/>
            </a:pPr>
            <a:endParaRPr lang="ru-RU" sz="1000" b="1" dirty="0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295489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"/>
          <p:cNvSpPr txBox="1">
            <a:spLocks noGrp="1"/>
          </p:cNvSpPr>
          <p:nvPr>
            <p:ph type="title"/>
          </p:nvPr>
        </p:nvSpPr>
        <p:spPr>
          <a:xfrm>
            <a:off x="601909" y="245326"/>
            <a:ext cx="7881136" cy="136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/>
            <a: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Наше тело — это инструмент, данный Главным Архитектором. И поддерживать этот инструмент 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в рабочем, исправном состоянии — наша прямая обязанность перед Ним.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endParaRPr lang="ru-RU" sz="2200" b="1" dirty="0">
              <a:solidFill>
                <a:schemeClr val="tx2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Google Shape;726;p33">
            <a:extLst>
              <a:ext uri="{FF2B5EF4-FFF2-40B4-BE49-F238E27FC236}">
                <a16:creationId xmlns:a16="http://schemas.microsoft.com/office/drawing/2014/main" id="{B63D1608-E2DA-ACD2-15A3-1758B8F479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1909" y="1906859"/>
            <a:ext cx="7822091" cy="28835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8750" indent="0" algn="ctr" rtl="0">
              <a:buFontTx/>
              <a:buNone/>
            </a:pPr>
            <a:r>
              <a:rPr lang="ru-RU" b="0" i="1" dirty="0">
                <a:effectLst/>
                <a:latin typeface="Century Gothic" panose="020B0502020202020204" pitchFamily="34" charset="0"/>
              </a:rPr>
              <a:t>«Разве не знаете, что тела ваши суть храм живущего в вас Святого Духа, Которого имеете вы от Бога, </a:t>
            </a:r>
            <a:br>
              <a:rPr lang="ru-RU" b="0" i="1" dirty="0">
                <a:effectLst/>
                <a:latin typeface="Century Gothic" panose="020B0502020202020204" pitchFamily="34" charset="0"/>
              </a:rPr>
            </a:br>
            <a:r>
              <a:rPr lang="ru-RU" b="0" i="1" dirty="0">
                <a:effectLst/>
                <a:latin typeface="Century Gothic" panose="020B0502020202020204" pitchFamily="34" charset="0"/>
              </a:rPr>
              <a:t>и вы не свои? Ибо вы куплены дорогою ценою. Посему прославляйте Бога и в телах ваших, </a:t>
            </a:r>
            <a:br>
              <a:rPr lang="ru-RU" b="0" i="1" dirty="0">
                <a:effectLst/>
                <a:latin typeface="Century Gothic" panose="020B0502020202020204" pitchFamily="34" charset="0"/>
              </a:rPr>
            </a:br>
            <a:r>
              <a:rPr lang="ru-RU" b="0" i="1" dirty="0">
                <a:effectLst/>
                <a:latin typeface="Century Gothic" panose="020B0502020202020204" pitchFamily="34" charset="0"/>
              </a:rPr>
              <a:t>и в душах ваших, которые суть Божии». </a:t>
            </a:r>
            <a:br>
              <a:rPr lang="ru-RU" b="0" i="1" dirty="0">
                <a:effectLst/>
                <a:latin typeface="Century Gothic" panose="020B0502020202020204" pitchFamily="34" charset="0"/>
              </a:rPr>
            </a:br>
            <a:br>
              <a:rPr lang="ru-RU" b="0" i="1" dirty="0">
                <a:effectLst/>
                <a:latin typeface="Century Gothic" panose="020B0502020202020204" pitchFamily="34" charset="0"/>
              </a:rPr>
            </a:br>
            <a:r>
              <a:rPr lang="ru-RU" b="0" i="1" dirty="0">
                <a:effectLst/>
                <a:latin typeface="Century Gothic" panose="020B0502020202020204" pitchFamily="34" charset="0"/>
              </a:rPr>
              <a:t>1 Коринфянам 6:19-20</a:t>
            </a:r>
          </a:p>
          <a:p>
            <a:pPr marL="158750" indent="0">
              <a:buFontTx/>
              <a:buNone/>
            </a:pPr>
            <a:endParaRPr lang="ru-RU" sz="1000" b="1" dirty="0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05725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6;p33">
            <a:extLst>
              <a:ext uri="{FF2B5EF4-FFF2-40B4-BE49-F238E27FC236}">
                <a16:creationId xmlns:a16="http://schemas.microsoft.com/office/drawing/2014/main" id="{B63D1608-E2DA-ACD2-15A3-1758B8F479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6153" y="680224"/>
            <a:ext cx="7822091" cy="28835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8750" indent="0" algn="ctr" rtl="0">
              <a:buFontTx/>
              <a:buNone/>
            </a:pPr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Братья, заботьтесь о Божьем храме, чтобы у вас были силы долго и с радостью заботиться </a:t>
            </a:r>
            <a:br>
              <a:rPr lang="ru-RU" sz="3200" i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о Божьей пастве!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158750" indent="0">
              <a:buFontTx/>
              <a:buNone/>
            </a:pPr>
            <a:endParaRPr lang="ru-RU" sz="1000" b="1" dirty="0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20129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BD17C37C-703F-C1E1-35D5-077C63CAA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858104"/>
            <a:ext cx="7704000" cy="2735667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ru-RU" sz="2800" b="0" i="0" dirty="0">
                <a:solidFill>
                  <a:srgbClr val="1C2132"/>
                </a:solidFill>
                <a:effectLst/>
                <a:latin typeface="Century Gothic" panose="020B0502020202020204" pitchFamily="34" charset="0"/>
              </a:rPr>
              <a:t>Сердечно-сосудистые риски 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b="0" i="0" dirty="0">
                <a:solidFill>
                  <a:srgbClr val="1C2132"/>
                </a:solidFill>
                <a:effectLst/>
                <a:latin typeface="Century Gothic" panose="020B0502020202020204" pitchFamily="34" charset="0"/>
              </a:rPr>
              <a:t>Метаболические нарушения 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b="0" i="0" dirty="0">
                <a:solidFill>
                  <a:srgbClr val="1C2132"/>
                </a:solidFill>
                <a:effectLst/>
                <a:latin typeface="Century Gothic" panose="020B0502020202020204" pitchFamily="34" charset="0"/>
              </a:rPr>
              <a:t>Урологические проблемы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b="0" i="0" dirty="0">
                <a:solidFill>
                  <a:srgbClr val="1C2132"/>
                </a:solidFill>
                <a:effectLst/>
                <a:latin typeface="Century Gothic" panose="020B0502020202020204" pitchFamily="34" charset="0"/>
              </a:rPr>
              <a:t>Вредные привычки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b="0" dirty="0">
                <a:solidFill>
                  <a:srgbClr val="1C2132"/>
                </a:solidFill>
                <a:latin typeface="Century Gothic" panose="020B0502020202020204" pitchFamily="34" charset="0"/>
              </a:rPr>
              <a:t>Г</a:t>
            </a:r>
            <a:r>
              <a:rPr lang="ru-RU" sz="2800" b="0" i="0" dirty="0">
                <a:solidFill>
                  <a:srgbClr val="1C2132"/>
                </a:solidFill>
                <a:effectLst/>
                <a:latin typeface="Century Gothic" panose="020B0502020202020204" pitchFamily="34" charset="0"/>
              </a:rPr>
              <a:t>енетическая предрасположенность</a:t>
            </a:r>
            <a:endParaRPr lang="ru-RU" sz="2800" dirty="0"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40D4B72-7DAB-AD69-14A3-26844C22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48624"/>
            <a:ext cx="7704000" cy="1122975"/>
          </a:xfrm>
        </p:spPr>
        <p:txBody>
          <a:bodyPr/>
          <a:lstStyle/>
          <a:p>
            <a:r>
              <a:rPr lang="ru-RU" b="1" i="0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Факторы риска </a:t>
            </a:r>
            <a:br>
              <a:rPr lang="ru-RU" b="1" i="0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r>
              <a:rPr lang="ru-RU" b="1" i="0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для мужского здоровья</a:t>
            </a:r>
            <a:br>
              <a:rPr lang="ru-RU" b="1" i="0" dirty="0">
                <a:solidFill>
                  <a:schemeClr val="tx2">
                    <a:lumMod val="50000"/>
                  </a:schemeClr>
                </a:solidFill>
                <a:effectLst/>
                <a:latin typeface="Hypatia"/>
              </a:rPr>
            </a:br>
            <a:endParaRPr lang="ru-RU" b="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4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5429AE1-7C2F-442E-1F02-D03AB4CA07D6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 b="8147"/>
          <a:stretch>
            <a:fillRect/>
          </a:stretch>
        </p:blipFill>
        <p:spPr bwMode="auto">
          <a:xfrm>
            <a:off x="0" y="0"/>
            <a:ext cx="91852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1" name="Google Shape;801;p39"/>
          <p:cNvSpPr txBox="1">
            <a:spLocks noGrp="1"/>
          </p:cNvSpPr>
          <p:nvPr>
            <p:ph type="title"/>
          </p:nvPr>
        </p:nvSpPr>
        <p:spPr>
          <a:xfrm>
            <a:off x="469002" y="3724065"/>
            <a:ext cx="4523400" cy="1298700"/>
          </a:xfrm>
          <a:prstGeom prst="rect">
            <a:avLst/>
          </a:prstGeom>
          <a:solidFill>
            <a:srgbClr val="EFF1F0">
              <a:alpha val="709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Почему пасторы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в зоне риска?</a:t>
            </a:r>
            <a:endParaRPr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03" name="Google Shape;803;p39"/>
          <p:cNvGrpSpPr/>
          <p:nvPr/>
        </p:nvGrpSpPr>
        <p:grpSpPr>
          <a:xfrm flipH="1">
            <a:off x="7564213" y="3797500"/>
            <a:ext cx="1514220" cy="1200127"/>
            <a:chOff x="7242400" y="3753925"/>
            <a:chExt cx="1514220" cy="1200127"/>
          </a:xfrm>
        </p:grpSpPr>
        <p:sp>
          <p:nvSpPr>
            <p:cNvPr id="804" name="Google Shape;804;p39"/>
            <p:cNvSpPr/>
            <p:nvPr/>
          </p:nvSpPr>
          <p:spPr>
            <a:xfrm>
              <a:off x="7242400" y="3951163"/>
              <a:ext cx="730200" cy="811500"/>
            </a:xfrm>
            <a:prstGeom prst="mathPlus">
              <a:avLst>
                <a:gd name="adj1" fmla="val 23520"/>
              </a:avLst>
            </a:prstGeom>
            <a:solidFill>
              <a:srgbClr val="D1D9D1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8064763" y="3753925"/>
              <a:ext cx="303600" cy="337500"/>
            </a:xfrm>
            <a:prstGeom prst="mathPlus">
              <a:avLst>
                <a:gd name="adj1" fmla="val 23520"/>
              </a:avLst>
            </a:prstGeom>
            <a:solidFill>
              <a:srgbClr val="85A9AD">
                <a:alpha val="5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8064769" y="4410152"/>
              <a:ext cx="489600" cy="5439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8592821" y="4148040"/>
              <a:ext cx="163800" cy="1818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9"/>
          <p:cNvGrpSpPr/>
          <p:nvPr/>
        </p:nvGrpSpPr>
        <p:grpSpPr>
          <a:xfrm>
            <a:off x="7856282" y="234962"/>
            <a:ext cx="930098" cy="357874"/>
            <a:chOff x="804850" y="479650"/>
            <a:chExt cx="3263500" cy="1255700"/>
          </a:xfrm>
        </p:grpSpPr>
        <p:sp>
          <p:nvSpPr>
            <p:cNvPr id="809" name="Google Shape;809;p39"/>
            <p:cNvSpPr/>
            <p:nvPr/>
          </p:nvSpPr>
          <p:spPr>
            <a:xfrm>
              <a:off x="8048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15894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23740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31586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3943250" y="4796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8048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15894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23740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31586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3943250" y="10449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8048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15894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23740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31586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3943250" y="1610250"/>
              <a:ext cx="125100" cy="12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BD17C37C-703F-C1E1-35D5-077C63CAA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595" y="1594114"/>
            <a:ext cx="8648517" cy="3300762"/>
          </a:xfrm>
        </p:spPr>
        <p:txBody>
          <a:bodyPr/>
          <a:lstStyle/>
          <a:p>
            <a:pPr marL="342900" lvl="0" indent="-342900">
              <a:buSzPts val="1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0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Сидячий образ жизни: </a:t>
            </a:r>
            <a:r>
              <a:rPr lang="ru-RU" sz="2000" b="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многочасовая подготовка </a:t>
            </a:r>
            <a:br>
              <a:rPr lang="ru-RU" sz="2000" b="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проповедям, администрирование, библейские уроки, поездки за рулем.</a:t>
            </a:r>
          </a:p>
          <a:p>
            <a:pPr marL="342900" lvl="0" indent="-342900">
              <a:buSzPts val="1000"/>
              <a:buFont typeface="Wingdings" pitchFamily="2" charset="2"/>
              <a:buChar char="ü"/>
              <a:tabLst>
                <a:tab pos="457200" algn="l"/>
              </a:tabLst>
            </a:pPr>
            <a:endParaRPr lang="ru-RU" sz="800" b="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0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Стресс и «синдром спасателя»: </a:t>
            </a:r>
            <a:r>
              <a:rPr lang="ru-RU" sz="2000" b="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круглосуточная эмоциональная вовлеченность в проблемы людей, пренебрежение собственным сном и здоровьем в целом.</a:t>
            </a:r>
          </a:p>
          <a:p>
            <a:pPr marL="342900" lvl="0" indent="-342900">
              <a:buSzPts val="1000"/>
              <a:buFont typeface="Wingdings" pitchFamily="2" charset="2"/>
              <a:buChar char="ü"/>
              <a:tabLst>
                <a:tab pos="457200" algn="l"/>
              </a:tabLst>
            </a:pPr>
            <a:endParaRPr lang="ru-RU" sz="800" b="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0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Питание на бегу: </a:t>
            </a:r>
            <a:r>
              <a:rPr lang="ru-RU" sz="2000" b="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частые перекусы между встречами, </a:t>
            </a:r>
            <a:br>
              <a:rPr lang="ru-RU" sz="2000" b="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обилие простых углеводов на церковных братских обедах.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40D4B72-7DAB-AD69-14A3-26844C22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95" y="248624"/>
            <a:ext cx="8229600" cy="1122975"/>
          </a:xfrm>
        </p:spPr>
        <p:txBody>
          <a:bodyPr/>
          <a:lstStyle/>
          <a:p>
            <a:r>
              <a:rPr lang="ru-RU" sz="3000" kern="0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Мужчины-пасторы часто сталкиваются со следующими факторами:</a:t>
            </a:r>
            <a:br>
              <a:rPr lang="ru-RU" b="1" i="0" dirty="0">
                <a:solidFill>
                  <a:schemeClr val="tx2">
                    <a:lumMod val="50000"/>
                  </a:schemeClr>
                </a:solidFill>
                <a:effectLst/>
                <a:latin typeface="Hypatia"/>
              </a:rPr>
            </a:br>
            <a:endParaRPr lang="ru-RU" b="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0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1"/>
          <p:cNvSpPr txBox="1">
            <a:spLocks noGrp="1"/>
          </p:cNvSpPr>
          <p:nvPr>
            <p:ph type="title"/>
          </p:nvPr>
        </p:nvSpPr>
        <p:spPr>
          <a:xfrm>
            <a:off x="990600" y="1009543"/>
            <a:ext cx="7522029" cy="2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fontAlgn="t">
              <a:buSzPts val="1000"/>
              <a:buFontTx/>
              <a:buNone/>
              <a:tabLst>
                <a:tab pos="457200" algn="l"/>
              </a:tabLst>
            </a:pPr>
            <a:r>
              <a:rPr lang="ru-RU" sz="2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«Мужчины часто думают, что если ничего не болит, то сдавать анализы </a:t>
            </a:r>
            <a:br>
              <a:rPr lang="ru-RU" sz="2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2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не нужно. На самом деле, многие болезни протекают скрыто, и только обследование помогает заметить </a:t>
            </a:r>
            <a:br>
              <a:rPr lang="ru-RU" sz="2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ru-RU" sz="2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их на ранней стадии».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2"/>
          <p:cNvSpPr txBox="1">
            <a:spLocks noGrp="1"/>
          </p:cNvSpPr>
          <p:nvPr>
            <p:ph type="title"/>
          </p:nvPr>
        </p:nvSpPr>
        <p:spPr>
          <a:xfrm>
            <a:off x="326571" y="347053"/>
            <a:ext cx="8490857" cy="1666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В России обследования для мужчин можно условно разделить на три уровня:</a:t>
            </a:r>
            <a:endParaRPr sz="3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19" name="Google Shape;719;p32"/>
          <p:cNvSpPr txBox="1">
            <a:spLocks noGrp="1"/>
          </p:cNvSpPr>
          <p:nvPr>
            <p:ph type="body" idx="1"/>
          </p:nvPr>
        </p:nvSpPr>
        <p:spPr>
          <a:xfrm>
            <a:off x="1139986" y="2013857"/>
            <a:ext cx="7557699" cy="18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r>
              <a:rPr lang="ru-RU" sz="2400" b="1" dirty="0">
                <a:latin typeface="Century Gothic" panose="020B0502020202020204" pitchFamily="34" charset="0"/>
              </a:rPr>
              <a:t>1. Бесплатные государственные (ОМС)</a:t>
            </a:r>
            <a:endParaRPr lang="ru-RU" sz="2400" dirty="0">
              <a:latin typeface="Century Gothic" panose="020B0502020202020204" pitchFamily="34" charset="0"/>
            </a:endParaRPr>
          </a:p>
          <a:p>
            <a:pPr marL="158750" indent="0">
              <a:buFontTx/>
              <a:buNone/>
            </a:pPr>
            <a:r>
              <a:rPr lang="ru-RU" sz="2400" b="1" dirty="0">
                <a:latin typeface="Century Gothic" panose="020B0502020202020204" pitchFamily="34" charset="0"/>
              </a:rPr>
              <a:t>2. Обязательные трудовые (профосмотры)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</a:p>
          <a:p>
            <a:pPr marL="158750" indent="0">
              <a:buFontTx/>
              <a:buNone/>
            </a:pPr>
            <a:r>
              <a:rPr lang="ru-RU" sz="2400" b="1" dirty="0">
                <a:latin typeface="Century Gothic" panose="020B0502020202020204" pitchFamily="34" charset="0"/>
              </a:rPr>
              <a:t>3. Коммерческие (целевые чек-</a:t>
            </a:r>
            <a:r>
              <a:rPr lang="ru-RU" sz="2400" b="1" dirty="0" err="1">
                <a:latin typeface="Century Gothic" panose="020B0502020202020204" pitchFamily="34" charset="0"/>
              </a:rPr>
              <a:t>апы</a:t>
            </a:r>
            <a:r>
              <a:rPr lang="ru-RU" sz="2400" b="1" dirty="0">
                <a:latin typeface="Century Gothic" panose="020B0502020202020204" pitchFamily="34" charset="0"/>
              </a:rPr>
              <a:t>)</a:t>
            </a:r>
            <a:endParaRPr lang="ru-R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8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3"/>
          <p:cNvSpPr txBox="1">
            <a:spLocks noGrp="1"/>
          </p:cNvSpPr>
          <p:nvPr>
            <p:ph type="subTitle" idx="1"/>
          </p:nvPr>
        </p:nvSpPr>
        <p:spPr>
          <a:xfrm>
            <a:off x="510086" y="1422778"/>
            <a:ext cx="4061914" cy="11489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8750" indent="0" algn="l">
              <a:buFontTx/>
              <a:buNone/>
            </a:pPr>
            <a:r>
              <a:rPr lang="ru-RU" b="1" dirty="0">
                <a:latin typeface="Century Gothic" panose="020B0502020202020204" pitchFamily="34" charset="0"/>
              </a:rPr>
              <a:t>А. Диспансеризация </a:t>
            </a:r>
            <a:br>
              <a:rPr lang="ru-RU" b="1" dirty="0">
                <a:latin typeface="Century Gothic" panose="020B0502020202020204" pitchFamily="34" charset="0"/>
              </a:rPr>
            </a:br>
            <a:r>
              <a:rPr lang="ru-RU" b="1" dirty="0">
                <a:latin typeface="Century Gothic" panose="020B0502020202020204" pitchFamily="34" charset="0"/>
              </a:rPr>
              <a:t>(раз в 3 года с 18 до 39 лет, ежегодно — с 40 лет)</a:t>
            </a:r>
          </a:p>
        </p:txBody>
      </p:sp>
      <p:sp>
        <p:nvSpPr>
          <p:cNvPr id="727" name="Google Shape;727;p33"/>
          <p:cNvSpPr txBox="1">
            <a:spLocks noGrp="1"/>
          </p:cNvSpPr>
          <p:nvPr>
            <p:ph type="subTitle" idx="2"/>
          </p:nvPr>
        </p:nvSpPr>
        <p:spPr>
          <a:xfrm>
            <a:off x="4912980" y="1422778"/>
            <a:ext cx="3806477" cy="14384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8750" indent="0">
              <a:buFontTx/>
              <a:buNone/>
            </a:pPr>
            <a:r>
              <a:rPr lang="ru-RU" b="1" dirty="0">
                <a:latin typeface="Century Gothic" panose="020B0502020202020204" pitchFamily="34" charset="0"/>
              </a:rPr>
              <a:t>Б. Диспансеризация репродуктивного здоровья </a:t>
            </a:r>
            <a:br>
              <a:rPr lang="ru-RU" b="1" dirty="0">
                <a:latin typeface="Century Gothic" panose="020B0502020202020204" pitchFamily="34" charset="0"/>
              </a:rPr>
            </a:br>
            <a:r>
              <a:rPr lang="ru-RU" b="1" dirty="0">
                <a:latin typeface="Century Gothic" panose="020B0502020202020204" pitchFamily="34" charset="0"/>
              </a:rPr>
              <a:t>(новое направление)</a:t>
            </a:r>
          </a:p>
        </p:txBody>
      </p:sp>
      <p:sp>
        <p:nvSpPr>
          <p:cNvPr id="728" name="Google Shape;728;p33"/>
          <p:cNvSpPr txBox="1">
            <a:spLocks noGrp="1"/>
          </p:cNvSpPr>
          <p:nvPr>
            <p:ph type="subTitle" idx="3"/>
          </p:nvPr>
        </p:nvSpPr>
        <p:spPr>
          <a:xfrm>
            <a:off x="615043" y="3062910"/>
            <a:ext cx="3852000" cy="14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FontTx/>
              <a:buNone/>
            </a:pP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Программа ориентирована на раннее выявление хронических болезней </a:t>
            </a:r>
            <a:br>
              <a:rPr lang="ru-RU" sz="19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и онкологии.</a:t>
            </a:r>
          </a:p>
        </p:txBody>
      </p:sp>
      <p:sp>
        <p:nvSpPr>
          <p:cNvPr id="729" name="Google Shape;729;p33"/>
          <p:cNvSpPr txBox="1">
            <a:spLocks noGrp="1"/>
          </p:cNvSpPr>
          <p:nvPr>
            <p:ph type="subTitle" idx="4"/>
          </p:nvPr>
        </p:nvSpPr>
        <p:spPr>
          <a:xfrm>
            <a:off x="4912980" y="3062910"/>
            <a:ext cx="3697619" cy="14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Направлена на оценку мужской фертильности </a:t>
            </a:r>
            <a:br>
              <a:rPr lang="ru-RU" sz="19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и здоровья мочеполовой системы.</a:t>
            </a:r>
          </a:p>
        </p:txBody>
      </p:sp>
      <p:sp>
        <p:nvSpPr>
          <p:cNvPr id="5" name="Google Shape;725;p33">
            <a:extLst>
              <a:ext uri="{FF2B5EF4-FFF2-40B4-BE49-F238E27FC236}">
                <a16:creationId xmlns:a16="http://schemas.microsoft.com/office/drawing/2014/main" id="{48C2832D-B1B6-2DD3-6B30-34FEF47152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17714"/>
            <a:ext cx="7704000" cy="1148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1. Государственные бесплатные программы (по полису ОМС)</a:t>
            </a:r>
          </a:p>
        </p:txBody>
      </p:sp>
    </p:spTree>
    <p:extLst>
      <p:ext uri="{BB962C8B-B14F-4D97-AF65-F5344CB8AC3E}">
        <p14:creationId xmlns:p14="http://schemas.microsoft.com/office/powerpoint/2010/main" val="319494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"/>
          <p:cNvSpPr txBox="1">
            <a:spLocks noGrp="1"/>
          </p:cNvSpPr>
          <p:nvPr>
            <p:ph type="title"/>
          </p:nvPr>
        </p:nvSpPr>
        <p:spPr>
          <a:xfrm>
            <a:off x="720000" y="246100"/>
            <a:ext cx="7704000" cy="13150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2. Профессиональные медицинские осмотры (приказ Минздрава 29н)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26" name="Google Shape;726;p33"/>
          <p:cNvSpPr txBox="1">
            <a:spLocks noGrp="1"/>
          </p:cNvSpPr>
          <p:nvPr>
            <p:ph type="subTitle" idx="1"/>
          </p:nvPr>
        </p:nvSpPr>
        <p:spPr>
          <a:xfrm>
            <a:off x="567277" y="1634426"/>
            <a:ext cx="8009446" cy="23529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8750" indent="0" algn="ctr">
              <a:buFontTx/>
              <a:buNone/>
            </a:pPr>
            <a:r>
              <a:rPr lang="ru-RU" b="0" dirty="0">
                <a:latin typeface="Century Gothic" panose="020B0502020202020204" pitchFamily="34" charset="0"/>
              </a:rPr>
              <a:t>Если пастор официально трудоустроен </a:t>
            </a:r>
            <a:br>
              <a:rPr lang="ru-RU" b="0" dirty="0">
                <a:latin typeface="Century Gothic" panose="020B0502020202020204" pitchFamily="34" charset="0"/>
              </a:rPr>
            </a:br>
            <a:r>
              <a:rPr lang="ru-RU" b="0" dirty="0">
                <a:latin typeface="Century Gothic" panose="020B0502020202020204" pitchFamily="34" charset="0"/>
              </a:rPr>
              <a:t>в религиозной организации (или совмещает служение с гражданской работой), он должен проходит периодические профосмотры. </a:t>
            </a:r>
            <a:br>
              <a:rPr lang="ru-RU" b="0" dirty="0">
                <a:latin typeface="Century Gothic" panose="020B0502020202020204" pitchFamily="34" charset="0"/>
              </a:rPr>
            </a:br>
            <a:r>
              <a:rPr lang="ru-RU" b="0" dirty="0">
                <a:latin typeface="Century Gothic" panose="020B0502020202020204" pitchFamily="34" charset="0"/>
              </a:rPr>
              <a:t>Их цель — подтвердить профпригодность, </a:t>
            </a:r>
            <a:br>
              <a:rPr lang="ru-RU" b="0" dirty="0">
                <a:latin typeface="Century Gothic" panose="020B0502020202020204" pitchFamily="34" charset="0"/>
              </a:rPr>
            </a:br>
            <a:r>
              <a:rPr lang="ru-RU" b="0" dirty="0">
                <a:latin typeface="Century Gothic" panose="020B0502020202020204" pitchFamily="34" charset="0"/>
              </a:rPr>
              <a:t>а не вылечить, но они тоже дают полезные маркеры.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n's Health Care Center by Slidesgo">
  <a:themeElements>
    <a:clrScheme name="Simple Light">
      <a:dk1>
        <a:srgbClr val="333232"/>
      </a:dk1>
      <a:lt1>
        <a:srgbClr val="EFF1F0"/>
      </a:lt1>
      <a:dk2>
        <a:srgbClr val="3E697A"/>
      </a:dk2>
      <a:lt2>
        <a:srgbClr val="85A9AD"/>
      </a:lt2>
      <a:accent1>
        <a:srgbClr val="D1D9D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5A9A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4454</TotalTime>
  <Words>2364</Words>
  <Application>Microsoft Macintosh PowerPoint</Application>
  <PresentationFormat>Экран (16:9)</PresentationFormat>
  <Paragraphs>163</Paragraphs>
  <Slides>29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Poppins</vt:lpstr>
      <vt:lpstr>PT Serif</vt:lpstr>
      <vt:lpstr>Arial</vt:lpstr>
      <vt:lpstr>Hypatia</vt:lpstr>
      <vt:lpstr>Google Sans Text</vt:lpstr>
      <vt:lpstr>Century Gothic</vt:lpstr>
      <vt:lpstr>Google Sans</vt:lpstr>
      <vt:lpstr>Calibri</vt:lpstr>
      <vt:lpstr>Book Antiqua</vt:lpstr>
      <vt:lpstr>Wingdings</vt:lpstr>
      <vt:lpstr>Source Sans 3</vt:lpstr>
      <vt:lpstr>PT Sans</vt:lpstr>
      <vt:lpstr>Men's Health Care Center by Slidesgo</vt:lpstr>
      <vt:lpstr>ЗДОРОВЬЕ ПАСТОРА:  ДИАГНОСТИКА  И ЗАБОТА О ТЕХ,  КТО ЗАБОТИТСЯ О ДРУГИХ  </vt:lpstr>
      <vt:lpstr>7-10 лет меньше женщин</vt:lpstr>
      <vt:lpstr>Факторы риска  для мужского здоровья </vt:lpstr>
      <vt:lpstr>Почему пасторы  в зоне риска?</vt:lpstr>
      <vt:lpstr>Мужчины-пасторы часто сталкиваются со следующими факторами: </vt:lpstr>
      <vt:lpstr>«Мужчины часто думают, что если ничего не болит, то сдавать анализы  не нужно. На самом деле, многие болезни протекают скрыто, и только обследование помогает заметить  их на ранней стадии».</vt:lpstr>
      <vt:lpstr>В России обследования для мужчин можно условно разделить на три уровня:</vt:lpstr>
      <vt:lpstr>1. Государственные бесплатные программы (по полису ОМС)</vt:lpstr>
      <vt:lpstr>2. Профессиональные медицинские осмотры (приказ Минздрава 29н) </vt:lpstr>
      <vt:lpstr>3. Коммерческие программы:  Чек-апы (Check-Up)  </vt:lpstr>
      <vt:lpstr>Презентация PowerPoint</vt:lpstr>
      <vt:lpstr>  Доступные методы самодиагностики  (что может сделать каждый)   </vt:lpstr>
      <vt:lpstr>А. Индекс массы тела (ИМТ) </vt:lpstr>
      <vt:lpstr>Б. Измерение окружности талии (ОТ) — ключевой маркер для мужчин </vt:lpstr>
      <vt:lpstr>Презентация PowerPoint</vt:lpstr>
      <vt:lpstr>c. Другие доступные  методы контроля  </vt:lpstr>
      <vt:lpstr>Практические рекомендации  по улучшению здоровья </vt:lpstr>
      <vt:lpstr>Практические рекомендации  по улучшению здоровья </vt:lpstr>
      <vt:lpstr>ПСИХОЛОГИЧЕСКИЙ АТЛАС  СЛУЖИТЕЛЯ:   Выгорание, депрессия и стресс. Как распознать врага. Практические способы преодоления стресса</vt:lpstr>
      <vt:lpstr>Выгорание и депрессия </vt:lpstr>
      <vt:lpstr>Экспресс-тест «Сигнал SOS»  (для самопроверки участников):  </vt:lpstr>
      <vt:lpstr>Практические инструменты борьбы со стрессом</vt:lpstr>
      <vt:lpstr>Практические инструменты борьбы со стрессом</vt:lpstr>
      <vt:lpstr>Практические инструменты борьбы со стрессом</vt:lpstr>
      <vt:lpstr>Практические инструменты борьбы со стрессом</vt:lpstr>
      <vt:lpstr>Практические инструменты борьбы со стрессом</vt:lpstr>
      <vt:lpstr>Презентация PowerPoint</vt:lpstr>
      <vt:lpstr>Наше тело — это инструмент, данный Главным Архитектором. И поддерживать этот инструмент  в рабочем, исправном состоянии — наша прямая обязанность перед Ним.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Men's Health Care Center</dc:title>
  <cp:lastModifiedBy>Nigina Muratova</cp:lastModifiedBy>
  <cp:revision>49</cp:revision>
  <dcterms:modified xsi:type="dcterms:W3CDTF">2026-06-26T13:30:08Z</dcterms:modified>
</cp:coreProperties>
</file>