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65" r:id="rId11"/>
    <p:sldId id="266" r:id="rId12"/>
    <p:sldId id="267" r:id="rId13"/>
    <p:sldId id="268" r:id="rId14"/>
    <p:sldId id="269" r:id="rId15"/>
    <p:sldId id="264" r:id="rId16"/>
    <p:sldId id="263" r:id="rId17"/>
    <p:sldId id="260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7954"/>
  </p:normalViewPr>
  <p:slideViewPr>
    <p:cSldViewPr snapToGrid="0">
      <p:cViewPr varScale="1">
        <p:scale>
          <a:sx n="85" d="100"/>
          <a:sy n="85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06B0-071E-A84F-85AA-81608D735926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47D9-EC72-E046-89DA-27021AAD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9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2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1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2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4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8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0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7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3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9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6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9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7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5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4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F47D9-EC72-E046-89DA-27021AAD26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0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BDDB-85CB-93AE-EF76-E784B9EA3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9607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ЗДОРОВЬЕ ПАСТОРА – </a:t>
            </a:r>
            <a:br>
              <a:rPr lang="ru-RU" sz="4400" b="1" dirty="0">
                <a:latin typeface="Century Gothic" panose="020B0502020202020204" pitchFamily="34" charset="0"/>
              </a:rPr>
            </a:br>
            <a:r>
              <a:rPr lang="ru-RU" sz="4400" b="1" dirty="0">
                <a:latin typeface="Century Gothic" panose="020B0502020202020204" pitchFamily="34" charset="0"/>
              </a:rPr>
              <a:t>СЛУЖИТЬ, НЕ СГОРАЯ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EBDEE50-CE92-7B79-54EE-6F4563AA9211}"/>
              </a:ext>
            </a:extLst>
          </p:cNvPr>
          <p:cNvSpPr txBox="1">
            <a:spLocks/>
          </p:cNvSpPr>
          <p:nvPr/>
        </p:nvSpPr>
        <p:spPr bwMode="blackWhite">
          <a:xfrm>
            <a:off x="2010918" y="5437414"/>
            <a:ext cx="8170164" cy="71696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2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 здоровья евро-азиатского дивизиона</a:t>
            </a:r>
            <a:r>
              <a:rPr lang="ru-RU" sz="3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715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E93A3-B8B4-0C91-8A0C-BE82A5C9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26640"/>
            <a:ext cx="7729728" cy="1778000"/>
          </a:xfrm>
        </p:spPr>
        <p:txBody>
          <a:bodyPr>
            <a:noAutofit/>
          </a:bodyPr>
          <a:lstStyle/>
          <a:p>
            <a:r>
              <a:rPr lang="ru-RU" sz="3600" dirty="0"/>
              <a:t>Практические шаги </a:t>
            </a:r>
            <a:br>
              <a:rPr lang="ru-RU" sz="3600" dirty="0"/>
            </a:br>
            <a:r>
              <a:rPr lang="ru-RU" sz="3600" dirty="0"/>
              <a:t>к улучшению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55812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774FE-3E0D-9B9B-DE24-DB74501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66" y="2433683"/>
            <a:ext cx="4486656" cy="2195583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ЗАЩИТА ОТ КРУГЛОСУТОЧНОЙ ДОСТУПНОСТИ </a:t>
            </a:r>
            <a:b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ВЫГОРАНИЯ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87B2F-5584-A6D0-0C14-AB267567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772510"/>
            <a:ext cx="4815840" cy="5517931"/>
          </a:xfrm>
        </p:spPr>
        <p:txBody>
          <a:bodyPr>
            <a:normAutofit/>
          </a:bodyPr>
          <a:lstStyle/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Полноценный сон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спите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менее 7–8 часов для восстановления сил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иммунитета. 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Отход ко сну до 22:30 помогает организму своевременно снизить уровень гормона стресса — 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кортизола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28600"/>
            <a:r>
              <a:rPr lang="ru-RU" sz="2200" b="1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Фиксированный выходной: </a:t>
            </a:r>
            <a:br>
              <a:rPr lang="ru-RU" sz="2200" b="1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 возможности, выберите свободное время среди недели, которое поможет </a:t>
            </a:r>
            <a:br>
              <a:rPr lang="ru-RU" sz="2200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вам восстановить свои силы, уделить больше внимание семье, своему здоровью</a:t>
            </a:r>
            <a:r>
              <a:rPr lang="ru-RU" sz="2200" b="1" dirty="0">
                <a:solidFill>
                  <a:srgbClr val="1C283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6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44EC2-5B97-D20E-F7C2-336A14B7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68" y="2493082"/>
            <a:ext cx="4486656" cy="2157746"/>
          </a:xfrm>
        </p:spPr>
        <p:txBody>
          <a:bodyPr>
            <a:normAutofit/>
          </a:bodyPr>
          <a:lstStyle/>
          <a:p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ПРЕОДОЛЕНИЕ МАЛОПОДВИЖНОГО ОБРАЗА ЖИЗНИ </a:t>
            </a:r>
            <a:b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BF362-0448-AA9F-16B2-0BD133C2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659" y="331075"/>
            <a:ext cx="5119589" cy="6195849"/>
          </a:xfrm>
        </p:spPr>
        <p:txBody>
          <a:bodyPr>
            <a:normAutofit fontScale="92500"/>
          </a:bodyPr>
          <a:lstStyle/>
          <a:p>
            <a:pPr marL="22860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Мини-паузы при подготовке проповедей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каждые 45–60 минут сидячей административной работы делайте 5-минутную физическую разминку.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«Активное» служение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планируйте пешие визиты </a:t>
            </a:r>
            <a:b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прихожанам вместо поездок на автомобиле, если позволяет время, погода и расстояние.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Регулярное </a:t>
            </a:r>
            <a:r>
              <a:rPr lang="ru-RU" sz="24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кардио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уделяйте минимум 30 минут в день быстрой ходьбе или легким тренировкам для укрепления здоровья и снижения уровня стресса.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0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10EAF-FA6F-0E0D-01EB-A3519A0E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471244"/>
            <a:ext cx="4815840" cy="2368770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БОРЬБА </a:t>
            </a:r>
            <a:b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«УГЛЕВОДНОЙ ЛОВУШКОЙ» И НЕСБАЛАНСИРОВАННЫМ ПИТАНИЕМ </a:t>
            </a:r>
            <a:br>
              <a:rPr lang="ru-RU" sz="27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D7BA9-8A5D-C5F5-85E1-51F39AAF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924" y="315310"/>
            <a:ext cx="5234152" cy="6148552"/>
          </a:xfrm>
        </p:spPr>
        <p:txBody>
          <a:bodyPr>
            <a:normAutofit/>
          </a:bodyPr>
          <a:lstStyle/>
          <a:p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за гостевым столом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церковных чаепитиях и обедах старайтесь заменять выпечку, бутерброды и пиццу на свежие фрукты, овощные нарезки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орехи.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Отказ от простых углеводов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исключите сладкие напитки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рафинированный сахар, чтобы избежать резких скачков глюкозы в условиях высокого кортизола.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Цельные продукты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обогатите рацион растительной, богатой клетчаткой пищи, при этом, придерживаясь сбалансированного подхода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питании.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6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B2C6A-997F-8161-93B4-582FB230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38" y="2743200"/>
            <a:ext cx="4486656" cy="1808773"/>
          </a:xfrm>
        </p:spPr>
        <p:txBody>
          <a:bodyPr>
            <a:noAutofit/>
          </a:bodyPr>
          <a:lstStyle/>
          <a:p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УВАЖИТЕЛЬНОЕ ОТНОШЕНИЕ К СВОЕМУ ЗДОРОВЬЮ </a:t>
            </a:r>
            <a:b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71EB1-CFAA-63E6-E60F-0EE7807D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925" y="315310"/>
            <a:ext cx="5202620" cy="6274676"/>
          </a:xfrm>
        </p:spPr>
        <p:txBody>
          <a:bodyPr>
            <a:normAutofit lnSpcReduction="10000"/>
          </a:bodyPr>
          <a:lstStyle/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Делегирование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осознайте, что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как пастор, обычный человек. Просите о помощи в служении членов церкви и распределяйте обязанности.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Профилактическая медицина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регулярно проходите базовые медицинские обследования,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игнорируя начальные симптомы недомогания.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Водный баланс и свежий воздух</a:t>
            </a: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пейте чистую воду вместо возможных кофеиновых стимуляторов; чаще проводите беседы и прогулки на свежем воздухе, если позволяет погода, </a:t>
            </a:r>
            <a:b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снижения психосоматического напряжения.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7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E34E9-4E2E-385F-9CFF-EB959543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55" y="457199"/>
            <a:ext cx="8371490" cy="1387365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ru-RU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БИБЛЕЙСКОЕ ОБОСНОВАНИЕ ЗАБОТЫ СЛУЖИТЕЛЯ О СЕБЕ</a:t>
            </a:r>
            <a:br>
              <a:rPr lang="ru-RU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D6CF-7A8B-D5FE-F78B-963C16CD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4" y="2528590"/>
            <a:ext cx="10089931" cy="349994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ТЕЛО КАК ХРАМ: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ru-RU" sz="24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«Разве не знаете, что тела ваши суть храм живущего в вас Святого Духа... Посему прославляйте Бога и в телах ваших </a:t>
            </a:r>
            <a:br>
              <a:rPr lang="ru-RU" sz="24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 душах ваших»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 Коринфянам 6:19-20)</a:t>
            </a:r>
          </a:p>
          <a:p>
            <a:pPr lvl="0"/>
            <a:r>
              <a:rPr lang="ru-RU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ИИСУСА ХРИСТА: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4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«Пойдите вы одни в пустынное место и отдохните немного» 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(Марка 6:31)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9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70B0F-A929-0DDA-0382-33FE60D4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599090"/>
            <a:ext cx="10610193" cy="58220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«Здоровье — это неоценимое благословение,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 оно куда теснее связано с совестью и религией,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чем полагают многие. Здоровье играет огромную роль в способности человека выполнять свою работу.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Каждому служителю следует знать, что, если он желает быть верным пастырем своего стада,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он должен поддерживать все свои силы в состоянии,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которое обеспечивает наилучшее служение. </a:t>
            </a:r>
            <a:b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3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Наши работники должны использовать свои знания законов жизни и здоровья».</a:t>
            </a: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ru-RU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Эллен Уайт, Служители Евангелия, стр. 243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56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4F3D8-24A2-DD24-7F24-ACA8A505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40" y="1391412"/>
            <a:ext cx="9387840" cy="4196588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Забота о собственном здоровье – это не эгоизм и не проявление слабости. Подобно огню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лампаде мы не можем гореть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масла.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944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BD160-0E5F-2415-F6E7-9B6E4A7D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548640"/>
            <a:ext cx="4978400" cy="5913120"/>
          </a:xfrm>
        </p:spPr>
        <p:txBody>
          <a:bodyPr>
            <a:noAutofit/>
          </a:bodyPr>
          <a:lstStyle/>
          <a:p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«Служить, не сгорая» — это значит 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только регулярно приходить к Господу за духовным наполнением, 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и сохранять свое физическое здоровье, чтобы огонь вашего духа горел ровно, ярко 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долго, не разрушая сам светильник.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ru-RU" sz="2600" dirty="0">
              <a:latin typeface="Century Gothic" panose="020B0502020202020204" pitchFamily="34" charset="0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370FF481-4EC2-6DAD-2386-670E51313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5" r="3035" b="11865"/>
          <a:stretch/>
        </p:blipFill>
        <p:spPr>
          <a:xfrm>
            <a:off x="6096000" y="0"/>
            <a:ext cx="6096000" cy="69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41662-C8A4-64AF-5937-2B5248711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011252"/>
            <a:ext cx="8991600" cy="2835496"/>
          </a:xfrm>
        </p:spPr>
        <p:txBody>
          <a:bodyPr>
            <a:normAutofit/>
          </a:bodyPr>
          <a:lstStyle/>
          <a:p>
            <a:br>
              <a:rPr lang="ru-RU" sz="3600" b="1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</a:b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Будем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служить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Господу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br>
              <a:rPr lang="ru-RU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</a:b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в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полноте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сил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Inter Bold" pitchFamily="34" charset="-122"/>
                <a:cs typeface="Inter Bold" pitchFamily="34" charset="-120"/>
              </a:rPr>
              <a:t>!</a:t>
            </a:r>
            <a:br>
              <a:rPr lang="en-US" sz="4000" dirty="0">
                <a:latin typeface="Century Gothic" panose="020B0502020202020204" pitchFamily="34" charset="0"/>
              </a:rPr>
            </a:br>
            <a:endParaRPr lang="ru-RU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F0B51-5813-15AA-27CA-E764FFCF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7570"/>
            <a:ext cx="7729728" cy="1188720"/>
          </a:xfrm>
        </p:spPr>
        <p:txBody>
          <a:bodyPr>
            <a:noAutofit/>
          </a:bodyPr>
          <a:lstStyle/>
          <a:p>
            <a:b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ГОВОРЯТ ФАКТЫ?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19A29-3A32-4650-ADE8-857CCD67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883" y="2255117"/>
            <a:ext cx="9948041" cy="3783076"/>
          </a:xfrm>
        </p:spPr>
        <p:txBody>
          <a:bodyPr>
            <a:noAutofit/>
          </a:bodyPr>
          <a:lstStyle/>
          <a:p>
            <a:r>
              <a:rPr lang="ru-RU" sz="2400" kern="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есмотря на приверженность адвентистов принципам здорового образа жизни, пасторы сталкиваются </a:t>
            </a:r>
            <a:b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хронической усталостью и системным выгоранием, которое характеризуется 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физическим, умственным </a:t>
            </a:r>
            <a:b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психическим истощением (</a:t>
            </a:r>
            <a:r>
              <a:rPr lang="ru-RU" sz="2400" i="1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тчет </a:t>
            </a:r>
            <a:r>
              <a:rPr lang="ru-RU" sz="2400" i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«Что можно и необходимо сделать для спасения здоровья адвентистских пасторов», </a:t>
            </a:r>
            <a:r>
              <a:rPr lang="ru-RU" sz="2400" i="1" kern="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Чинчала</a:t>
            </a:r>
            <a:r>
              <a:rPr lang="ru-RU" sz="2400" i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П., </a:t>
            </a:r>
            <a:r>
              <a:rPr lang="ru-RU" sz="2400" i="1" kern="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Драмм</a:t>
            </a:r>
            <a:r>
              <a:rPr lang="ru-RU" sz="2400" i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2400" i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г.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Смежные исследования ученых на эту тему также фиксируют у пасторов повышенные риски лишнего веса, гипертонии, сахарного диабета, проблем с суставами.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53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F19A29-3A32-4650-ADE8-857CCD67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60" y="1320801"/>
            <a:ext cx="9357360" cy="4212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Уникальность пасторского служения заключается в совместной работе трех колоссальных областей нагрузки.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Пастор одновременно несет в себе профессиональные риски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топ-менеджера </a:t>
            </a: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управляющего</a:t>
            </a: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социального работника</a:t>
            </a: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духовного наставника</a:t>
            </a: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7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D97CA-1BC4-EDD9-582A-CA98C179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>
            <a:normAutofit/>
          </a:bodyPr>
          <a:lstStyle/>
          <a:p>
            <a:r>
              <a:rPr lang="ru-RU" sz="3600" dirty="0"/>
              <a:t>Факторы риска</a:t>
            </a:r>
          </a:p>
        </p:txBody>
      </p:sp>
    </p:spTree>
    <p:extLst>
      <p:ext uri="{BB962C8B-B14F-4D97-AF65-F5344CB8AC3E}">
        <p14:creationId xmlns:p14="http://schemas.microsoft.com/office/powerpoint/2010/main" val="181027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B31CD-3C0B-A143-06D0-DFF9E3D6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406388"/>
            <a:ext cx="4486656" cy="2531372"/>
          </a:xfrm>
        </p:spPr>
        <p:txBody>
          <a:bodyPr>
            <a:noAutofit/>
          </a:bodyPr>
          <a:lstStyle/>
          <a:p>
            <a:r>
              <a:rPr lang="ru-RU" sz="24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НЕНОРМИРОВАННЫЙ РАБОЧИЙ ДЕНЬ (стирание границ </a:t>
            </a:r>
            <a:br>
              <a:rPr lang="ru-RU" sz="24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круглосуточная доступность)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5BA2B-AE03-831C-4A22-A365F293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1702676"/>
            <a:ext cx="4815840" cy="323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kern="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асторы живут в условиях непредсказуемого графика. </a:t>
            </a: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перегружает нервную систему и со временем может вести к хронической усталости </a:t>
            </a:r>
            <a:b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психосоматическим расстройствам.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299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525C1-7359-45EF-EB06-8DF542E4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90868"/>
            <a:ext cx="4486656" cy="1141497"/>
          </a:xfrm>
        </p:spPr>
        <p:txBody>
          <a:bodyPr>
            <a:normAutofit/>
          </a:bodyPr>
          <a:lstStyle/>
          <a:p>
            <a:r>
              <a:rPr lang="ru-RU" sz="2400" b="1" dirty="0"/>
              <a:t>Хронический стресс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5C679-2874-0006-90C8-6FA954F8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1403446"/>
            <a:ext cx="4815840" cy="43033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остоянное эмоциональное давление, урегулирование конфликтов в общинах и груз чужих проблем также приводят </a:t>
            </a:r>
            <a:b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психосоматическим расстройствам. Психологическое выгорание напрямую бьет по физическому иммунитету.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2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9B95E-B7A1-069D-D2D2-E6432982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38" y="2858251"/>
            <a:ext cx="4486656" cy="1141497"/>
          </a:xfrm>
        </p:spPr>
        <p:txBody>
          <a:bodyPr>
            <a:normAutofit/>
          </a:bodyPr>
          <a:lstStyle/>
          <a:p>
            <a:r>
              <a:rPr lang="ru-RU" sz="2400" b="1" dirty="0"/>
              <a:t>Малоподвижный </a:t>
            </a:r>
            <a:br>
              <a:rPr lang="ru-RU" sz="2400" b="1" dirty="0"/>
            </a:br>
            <a:r>
              <a:rPr lang="ru-RU" sz="2400" b="1" dirty="0"/>
              <a:t>образ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47461-AE5D-BF11-948E-26BED03C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1261240"/>
            <a:ext cx="4815840" cy="43355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Сочетание высокой эмоциональной нагрузки </a:t>
            </a:r>
            <a:br>
              <a:rPr lang="ru-RU" sz="24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низкой физической активности ведет </a:t>
            </a:r>
            <a:br>
              <a:rPr lang="ru-RU" sz="24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накоплению токсичного стресса. В результате игнорируемые разумом проблемы переходят на уровень тела и проявляются через различные заболевания.</a:t>
            </a:r>
            <a:endParaRPr lang="ru-RU" sz="24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33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98860-7459-3EEB-AE8C-7B857555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58251"/>
            <a:ext cx="4486656" cy="1141497"/>
          </a:xfrm>
        </p:spPr>
        <p:txBody>
          <a:bodyPr/>
          <a:lstStyle/>
          <a:p>
            <a:r>
              <a:rPr lang="ru-RU" b="1" dirty="0"/>
              <a:t>Несбалансированное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B426F-5309-9381-3094-920F3E92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409903"/>
            <a:ext cx="5024996" cy="60539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Частое </a:t>
            </a: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общение за столом (церковные чаепития, субботние обеды, визиты 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прихожанам и др.) создает углеводную ловушку, биохимический замкнутый круг, в который пасторы попадают из-за избытка </a:t>
            </a:r>
            <a:r>
              <a:rPr lang="ru-RU" sz="26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рафинированных (простых) углеводов </a:t>
            </a: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фоне высокого уровня гормона </a:t>
            </a:r>
            <a:r>
              <a:rPr lang="ru-RU" sz="26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стресса (кортизола). </a:t>
            </a: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приводит </a:t>
            </a:r>
            <a:b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набору лишнего веса, развитию сахарного диабета, сердечно-сосудистых заболеваний и т.д.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8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2D71-2329-3E6F-1710-A1802069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38" y="2858251"/>
            <a:ext cx="4486656" cy="1141497"/>
          </a:xfrm>
        </p:spPr>
        <p:txBody>
          <a:bodyPr/>
          <a:lstStyle/>
          <a:p>
            <a:r>
              <a:rPr lang="ru-RU" b="1" dirty="0"/>
              <a:t>Пренебрежение своим здоровьем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32433-A0AE-CB56-E1EB-27D051C8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846" y="1218042"/>
            <a:ext cx="4815840" cy="4421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Нередко служители ставят нужды других выше собственного здоровья, игнорируют первые симптомы болезней и вовремя не обращаются за медицинской помощью, откладывая ее, порой, до тех пор, пока не потребуется серьезное медицинское вмешательство или не будет уже слишком поздно.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7437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782</TotalTime>
  <Words>913</Words>
  <Application>Microsoft Macintosh PowerPoint</Application>
  <PresentationFormat>Широкоэкранный</PresentationFormat>
  <Paragraphs>61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Corbel</vt:lpstr>
      <vt:lpstr>Gill Sans MT</vt:lpstr>
      <vt:lpstr>Times New Roman</vt:lpstr>
      <vt:lpstr>Посылка</vt:lpstr>
      <vt:lpstr>ЗДОРОВЬЕ ПАСТОРА –  СЛУЖИТЬ, НЕ СГОРАЯ</vt:lpstr>
      <vt:lpstr> ЧТО ГОВОРЯТ ФАКТЫ?  </vt:lpstr>
      <vt:lpstr>Презентация PowerPoint</vt:lpstr>
      <vt:lpstr>Факторы риска</vt:lpstr>
      <vt:lpstr>НЕНОРМИРОВАННЫЙ РАБОЧИЙ ДЕНЬ (стирание границ  и круглосуточная доступность)</vt:lpstr>
      <vt:lpstr>Хронический стресс</vt:lpstr>
      <vt:lpstr>Малоподвижный  образ жизни</vt:lpstr>
      <vt:lpstr>Несбалансированное питание</vt:lpstr>
      <vt:lpstr>Пренебрежение своим здоровьем</vt:lpstr>
      <vt:lpstr>Практические шаги  к улучшению здоровья</vt:lpstr>
      <vt:lpstr> ЗАЩИТА ОТ КРУГЛОСУТОЧНОЙ ДОСТУПНОСТИ  И ВЫГОРАНИЯ  </vt:lpstr>
      <vt:lpstr> 2. ПРЕОДОЛЕНИЕ МАЛОПОДВИЖНОГО ОБРАЗА ЖИЗНИ  </vt:lpstr>
      <vt:lpstr>   3. БОРЬБА  С «УГЛЕВОДНОЙ ЛОВУШКОЙ» И НЕСБАЛАНСИРОВАННЫМ ПИТАНИЕМ   </vt:lpstr>
      <vt:lpstr> 4. УВАЖИТЕЛЬНОЕ ОТНОШЕНИЕ К СВОЕМУ ЗДОРОВЬЮ  </vt:lpstr>
      <vt:lpstr>  БИБЛЕЙСКОЕ ОБОСНОВАНИЕ ЗАБОТЫ СЛУЖИТЕЛЯ О СЕБЕ </vt:lpstr>
      <vt:lpstr>Презентация PowerPoint</vt:lpstr>
      <vt:lpstr>Забота о собственном здоровье – это не эгоизм и не проявление слабости. Подобно огню  в лампаде мы не можем гореть  без масла. </vt:lpstr>
      <vt:lpstr> «Служить, не сгорая» — это значит  не только регулярно приходить к Господу за духовным наполнением,  но и сохранять свое физическое здоровье, чтобы огонь вашего духа горел ровно, ярко  и долго, не разрушая сам светильник. </vt:lpstr>
      <vt:lpstr> Будем служить Господу  в полноте сил!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ПАСТОРА –  СЛУЖИТЬ, НЕ СГОРАЯ</dc:title>
  <dc:creator>Nigina Muratova</dc:creator>
  <cp:lastModifiedBy>Nigina Muratova</cp:lastModifiedBy>
  <cp:revision>22</cp:revision>
  <dcterms:created xsi:type="dcterms:W3CDTF">2026-06-25T16:38:34Z</dcterms:created>
  <dcterms:modified xsi:type="dcterms:W3CDTF">2026-06-26T13:12:57Z</dcterms:modified>
</cp:coreProperties>
</file>